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61"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rlene Campbell" initials="CC" lastIdx="3" clrIdx="0">
    <p:extLst>
      <p:ext uri="{19B8F6BF-5375-455C-9EA6-DF929625EA0E}">
        <p15:presenceInfo xmlns:p15="http://schemas.microsoft.com/office/powerpoint/2012/main" userId="S::cjacks63@xula.edu::ab532614-b9e6-44fc-979a-65c3f18e08c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C5ED519-BD8B-2063-E813-01D61F296771}" v="171" dt="2025-06-30T15:48:55.4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308" autoAdjust="0"/>
    <p:restoredTop sz="94660"/>
  </p:normalViewPr>
  <p:slideViewPr>
    <p:cSldViewPr snapToGrid="0">
      <p:cViewPr varScale="1">
        <p:scale>
          <a:sx n="113" d="100"/>
          <a:sy n="113" d="100"/>
        </p:scale>
        <p:origin x="492"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4CCE8D-A501-4828-B6DA-D9600ACAC33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18615F8-126D-47BA-984C-F5BE79B1ED0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EABA3C6-A9D4-4FAC-B634-751F98C474E4}"/>
              </a:ext>
            </a:extLst>
          </p:cNvPr>
          <p:cNvSpPr>
            <a:spLocks noGrp="1"/>
          </p:cNvSpPr>
          <p:nvPr>
            <p:ph type="dt" sz="half" idx="10"/>
          </p:nvPr>
        </p:nvSpPr>
        <p:spPr/>
        <p:txBody>
          <a:bodyPr/>
          <a:lstStyle/>
          <a:p>
            <a:fld id="{65F8F81E-288F-4452-B79F-641E4942D1F0}" type="datetimeFigureOut">
              <a:rPr lang="en-US" smtClean="0"/>
              <a:t>11/6/2025</a:t>
            </a:fld>
            <a:endParaRPr lang="en-US"/>
          </a:p>
        </p:txBody>
      </p:sp>
      <p:sp>
        <p:nvSpPr>
          <p:cNvPr id="5" name="Footer Placeholder 4">
            <a:extLst>
              <a:ext uri="{FF2B5EF4-FFF2-40B4-BE49-F238E27FC236}">
                <a16:creationId xmlns:a16="http://schemas.microsoft.com/office/drawing/2014/main" id="{3DA2C232-5D64-40A5-A55F-A86C2C0623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377587-5B77-4BD9-8D9C-655742F93624}"/>
              </a:ext>
            </a:extLst>
          </p:cNvPr>
          <p:cNvSpPr>
            <a:spLocks noGrp="1"/>
          </p:cNvSpPr>
          <p:nvPr>
            <p:ph type="sldNum" sz="quarter" idx="12"/>
          </p:nvPr>
        </p:nvSpPr>
        <p:spPr/>
        <p:txBody>
          <a:bodyPr/>
          <a:lstStyle/>
          <a:p>
            <a:fld id="{AC3C24AA-BB8C-4074-8F44-D6F293CB46E1}" type="slidenum">
              <a:rPr lang="en-US" smtClean="0"/>
              <a:t>‹#›</a:t>
            </a:fld>
            <a:endParaRPr lang="en-US"/>
          </a:p>
        </p:txBody>
      </p:sp>
    </p:spTree>
    <p:extLst>
      <p:ext uri="{BB962C8B-B14F-4D97-AF65-F5344CB8AC3E}">
        <p14:creationId xmlns:p14="http://schemas.microsoft.com/office/powerpoint/2010/main" val="25284904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61CAA-2F55-4143-885C-5A9ABB66C67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5A8400F-16BC-4412-94B5-9083D9369EF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4A0333-1B72-4B9F-B6E1-504961D4FD80}"/>
              </a:ext>
            </a:extLst>
          </p:cNvPr>
          <p:cNvSpPr>
            <a:spLocks noGrp="1"/>
          </p:cNvSpPr>
          <p:nvPr>
            <p:ph type="dt" sz="half" idx="10"/>
          </p:nvPr>
        </p:nvSpPr>
        <p:spPr/>
        <p:txBody>
          <a:bodyPr/>
          <a:lstStyle/>
          <a:p>
            <a:fld id="{65F8F81E-288F-4452-B79F-641E4942D1F0}" type="datetimeFigureOut">
              <a:rPr lang="en-US" smtClean="0"/>
              <a:t>11/6/2025</a:t>
            </a:fld>
            <a:endParaRPr lang="en-US"/>
          </a:p>
        </p:txBody>
      </p:sp>
      <p:sp>
        <p:nvSpPr>
          <p:cNvPr id="5" name="Footer Placeholder 4">
            <a:extLst>
              <a:ext uri="{FF2B5EF4-FFF2-40B4-BE49-F238E27FC236}">
                <a16:creationId xmlns:a16="http://schemas.microsoft.com/office/drawing/2014/main" id="{C952D85E-B574-41F6-B49E-891D014BCA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FB9807-212A-472A-83BD-015C7C1F9714}"/>
              </a:ext>
            </a:extLst>
          </p:cNvPr>
          <p:cNvSpPr>
            <a:spLocks noGrp="1"/>
          </p:cNvSpPr>
          <p:nvPr>
            <p:ph type="sldNum" sz="quarter" idx="12"/>
          </p:nvPr>
        </p:nvSpPr>
        <p:spPr/>
        <p:txBody>
          <a:bodyPr/>
          <a:lstStyle/>
          <a:p>
            <a:fld id="{AC3C24AA-BB8C-4074-8F44-D6F293CB46E1}" type="slidenum">
              <a:rPr lang="en-US" smtClean="0"/>
              <a:t>‹#›</a:t>
            </a:fld>
            <a:endParaRPr lang="en-US"/>
          </a:p>
        </p:txBody>
      </p:sp>
    </p:spTree>
    <p:extLst>
      <p:ext uri="{BB962C8B-B14F-4D97-AF65-F5344CB8AC3E}">
        <p14:creationId xmlns:p14="http://schemas.microsoft.com/office/powerpoint/2010/main" val="38528775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0B9E1E6-29E3-4EF4-A4B9-BD7C397EF5F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0358689-298C-48DC-9174-EAE5998744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7B9B7D-3F42-4B06-952C-4ED62871FA06}"/>
              </a:ext>
            </a:extLst>
          </p:cNvPr>
          <p:cNvSpPr>
            <a:spLocks noGrp="1"/>
          </p:cNvSpPr>
          <p:nvPr>
            <p:ph type="dt" sz="half" idx="10"/>
          </p:nvPr>
        </p:nvSpPr>
        <p:spPr/>
        <p:txBody>
          <a:bodyPr/>
          <a:lstStyle/>
          <a:p>
            <a:fld id="{65F8F81E-288F-4452-B79F-641E4942D1F0}" type="datetimeFigureOut">
              <a:rPr lang="en-US" smtClean="0"/>
              <a:t>11/6/2025</a:t>
            </a:fld>
            <a:endParaRPr lang="en-US"/>
          </a:p>
        </p:txBody>
      </p:sp>
      <p:sp>
        <p:nvSpPr>
          <p:cNvPr id="5" name="Footer Placeholder 4">
            <a:extLst>
              <a:ext uri="{FF2B5EF4-FFF2-40B4-BE49-F238E27FC236}">
                <a16:creationId xmlns:a16="http://schemas.microsoft.com/office/drawing/2014/main" id="{D75A968E-280E-4DCF-A349-674D8B5DB2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041FEC-2F1D-44D0-916B-691A0AE32AF8}"/>
              </a:ext>
            </a:extLst>
          </p:cNvPr>
          <p:cNvSpPr>
            <a:spLocks noGrp="1"/>
          </p:cNvSpPr>
          <p:nvPr>
            <p:ph type="sldNum" sz="quarter" idx="12"/>
          </p:nvPr>
        </p:nvSpPr>
        <p:spPr/>
        <p:txBody>
          <a:bodyPr/>
          <a:lstStyle/>
          <a:p>
            <a:fld id="{AC3C24AA-BB8C-4074-8F44-D6F293CB46E1}" type="slidenum">
              <a:rPr lang="en-US" smtClean="0"/>
              <a:t>‹#›</a:t>
            </a:fld>
            <a:endParaRPr lang="en-US"/>
          </a:p>
        </p:txBody>
      </p:sp>
    </p:spTree>
    <p:extLst>
      <p:ext uri="{BB962C8B-B14F-4D97-AF65-F5344CB8AC3E}">
        <p14:creationId xmlns:p14="http://schemas.microsoft.com/office/powerpoint/2010/main" val="25501519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CBCC7-D4B3-4B1C-806B-6ECA3A13266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52EC90-C5D4-46EF-A911-A227F1E7D99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81BEB3-3800-4FDD-9C38-CA53D801EE04}"/>
              </a:ext>
            </a:extLst>
          </p:cNvPr>
          <p:cNvSpPr>
            <a:spLocks noGrp="1"/>
          </p:cNvSpPr>
          <p:nvPr>
            <p:ph type="dt" sz="half" idx="10"/>
          </p:nvPr>
        </p:nvSpPr>
        <p:spPr/>
        <p:txBody>
          <a:bodyPr/>
          <a:lstStyle/>
          <a:p>
            <a:fld id="{65F8F81E-288F-4452-B79F-641E4942D1F0}" type="datetimeFigureOut">
              <a:rPr lang="en-US" smtClean="0"/>
              <a:t>11/6/2025</a:t>
            </a:fld>
            <a:endParaRPr lang="en-US"/>
          </a:p>
        </p:txBody>
      </p:sp>
      <p:sp>
        <p:nvSpPr>
          <p:cNvPr id="5" name="Footer Placeholder 4">
            <a:extLst>
              <a:ext uri="{FF2B5EF4-FFF2-40B4-BE49-F238E27FC236}">
                <a16:creationId xmlns:a16="http://schemas.microsoft.com/office/drawing/2014/main" id="{3BC1CECA-9468-4A1D-8BAE-DD0F7DF90C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C8B2F8-9BD9-41B6-941F-B5BF7E902DC9}"/>
              </a:ext>
            </a:extLst>
          </p:cNvPr>
          <p:cNvSpPr>
            <a:spLocks noGrp="1"/>
          </p:cNvSpPr>
          <p:nvPr>
            <p:ph type="sldNum" sz="quarter" idx="12"/>
          </p:nvPr>
        </p:nvSpPr>
        <p:spPr/>
        <p:txBody>
          <a:bodyPr/>
          <a:lstStyle/>
          <a:p>
            <a:fld id="{AC3C24AA-BB8C-4074-8F44-D6F293CB46E1}" type="slidenum">
              <a:rPr lang="en-US" smtClean="0"/>
              <a:t>‹#›</a:t>
            </a:fld>
            <a:endParaRPr lang="en-US"/>
          </a:p>
        </p:txBody>
      </p:sp>
    </p:spTree>
    <p:extLst>
      <p:ext uri="{BB962C8B-B14F-4D97-AF65-F5344CB8AC3E}">
        <p14:creationId xmlns:p14="http://schemas.microsoft.com/office/powerpoint/2010/main" val="4634846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7D16A-E205-45D3-82A6-24FB5166CF2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8E8A01A-8221-4ACF-A716-EF09597596A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BC2443A-026B-487B-A4A9-DBB891C024D8}"/>
              </a:ext>
            </a:extLst>
          </p:cNvPr>
          <p:cNvSpPr>
            <a:spLocks noGrp="1"/>
          </p:cNvSpPr>
          <p:nvPr>
            <p:ph type="dt" sz="half" idx="10"/>
          </p:nvPr>
        </p:nvSpPr>
        <p:spPr/>
        <p:txBody>
          <a:bodyPr/>
          <a:lstStyle/>
          <a:p>
            <a:fld id="{65F8F81E-288F-4452-B79F-641E4942D1F0}" type="datetimeFigureOut">
              <a:rPr lang="en-US" smtClean="0"/>
              <a:t>11/6/2025</a:t>
            </a:fld>
            <a:endParaRPr lang="en-US"/>
          </a:p>
        </p:txBody>
      </p:sp>
      <p:sp>
        <p:nvSpPr>
          <p:cNvPr id="5" name="Footer Placeholder 4">
            <a:extLst>
              <a:ext uri="{FF2B5EF4-FFF2-40B4-BE49-F238E27FC236}">
                <a16:creationId xmlns:a16="http://schemas.microsoft.com/office/drawing/2014/main" id="{0CAFE82C-1BFE-4F45-B9CC-67249826B8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877404-A58E-48C5-82E3-61C3A4A1A8C0}"/>
              </a:ext>
            </a:extLst>
          </p:cNvPr>
          <p:cNvSpPr>
            <a:spLocks noGrp="1"/>
          </p:cNvSpPr>
          <p:nvPr>
            <p:ph type="sldNum" sz="quarter" idx="12"/>
          </p:nvPr>
        </p:nvSpPr>
        <p:spPr/>
        <p:txBody>
          <a:bodyPr/>
          <a:lstStyle/>
          <a:p>
            <a:fld id="{AC3C24AA-BB8C-4074-8F44-D6F293CB46E1}" type="slidenum">
              <a:rPr lang="en-US" smtClean="0"/>
              <a:t>‹#›</a:t>
            </a:fld>
            <a:endParaRPr lang="en-US"/>
          </a:p>
        </p:txBody>
      </p:sp>
    </p:spTree>
    <p:extLst>
      <p:ext uri="{BB962C8B-B14F-4D97-AF65-F5344CB8AC3E}">
        <p14:creationId xmlns:p14="http://schemas.microsoft.com/office/powerpoint/2010/main" val="32176709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9D383D-EA92-47DE-89B4-E83EB30D02A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A9D030-13E4-4436-9C79-80BA27E9EA0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9263258-77C6-4132-8A8D-1A670C0E8FE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A47EE2D-A552-4B79-83E5-E3479D148E94}"/>
              </a:ext>
            </a:extLst>
          </p:cNvPr>
          <p:cNvSpPr>
            <a:spLocks noGrp="1"/>
          </p:cNvSpPr>
          <p:nvPr>
            <p:ph type="dt" sz="half" idx="10"/>
          </p:nvPr>
        </p:nvSpPr>
        <p:spPr/>
        <p:txBody>
          <a:bodyPr/>
          <a:lstStyle/>
          <a:p>
            <a:fld id="{65F8F81E-288F-4452-B79F-641E4942D1F0}" type="datetimeFigureOut">
              <a:rPr lang="en-US" smtClean="0"/>
              <a:t>11/6/2025</a:t>
            </a:fld>
            <a:endParaRPr lang="en-US"/>
          </a:p>
        </p:txBody>
      </p:sp>
      <p:sp>
        <p:nvSpPr>
          <p:cNvPr id="6" name="Footer Placeholder 5">
            <a:extLst>
              <a:ext uri="{FF2B5EF4-FFF2-40B4-BE49-F238E27FC236}">
                <a16:creationId xmlns:a16="http://schemas.microsoft.com/office/drawing/2014/main" id="{0ECE0259-1EC5-4869-94A4-218C338852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FBE6454-425D-4FF2-917C-6083CA3A7F1D}"/>
              </a:ext>
            </a:extLst>
          </p:cNvPr>
          <p:cNvSpPr>
            <a:spLocks noGrp="1"/>
          </p:cNvSpPr>
          <p:nvPr>
            <p:ph type="sldNum" sz="quarter" idx="12"/>
          </p:nvPr>
        </p:nvSpPr>
        <p:spPr/>
        <p:txBody>
          <a:bodyPr/>
          <a:lstStyle/>
          <a:p>
            <a:fld id="{AC3C24AA-BB8C-4074-8F44-D6F293CB46E1}" type="slidenum">
              <a:rPr lang="en-US" smtClean="0"/>
              <a:t>‹#›</a:t>
            </a:fld>
            <a:endParaRPr lang="en-US"/>
          </a:p>
        </p:txBody>
      </p:sp>
    </p:spTree>
    <p:extLst>
      <p:ext uri="{BB962C8B-B14F-4D97-AF65-F5344CB8AC3E}">
        <p14:creationId xmlns:p14="http://schemas.microsoft.com/office/powerpoint/2010/main" val="8780533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6D58D-AF9E-4D30-9AD5-08799BD60D9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FB66FF7-2A00-4802-8E94-B1CBFE457DD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085E29-B12F-4504-98DD-4EA5422C7D6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6213328-C4B7-4876-A9E6-A33DEED47BD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5D89A3A-C91A-4CC0-A52A-83903A16BB6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CF8AAD9-2F70-4555-84C0-495046E238BC}"/>
              </a:ext>
            </a:extLst>
          </p:cNvPr>
          <p:cNvSpPr>
            <a:spLocks noGrp="1"/>
          </p:cNvSpPr>
          <p:nvPr>
            <p:ph type="dt" sz="half" idx="10"/>
          </p:nvPr>
        </p:nvSpPr>
        <p:spPr/>
        <p:txBody>
          <a:bodyPr/>
          <a:lstStyle/>
          <a:p>
            <a:fld id="{65F8F81E-288F-4452-B79F-641E4942D1F0}" type="datetimeFigureOut">
              <a:rPr lang="en-US" smtClean="0"/>
              <a:t>11/6/2025</a:t>
            </a:fld>
            <a:endParaRPr lang="en-US"/>
          </a:p>
        </p:txBody>
      </p:sp>
      <p:sp>
        <p:nvSpPr>
          <p:cNvPr id="8" name="Footer Placeholder 7">
            <a:extLst>
              <a:ext uri="{FF2B5EF4-FFF2-40B4-BE49-F238E27FC236}">
                <a16:creationId xmlns:a16="http://schemas.microsoft.com/office/drawing/2014/main" id="{AC4B8D0D-6096-4AE8-95CF-9A42FE1AE04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E478F22-F458-4CC4-8261-EDC7ADB77720}"/>
              </a:ext>
            </a:extLst>
          </p:cNvPr>
          <p:cNvSpPr>
            <a:spLocks noGrp="1"/>
          </p:cNvSpPr>
          <p:nvPr>
            <p:ph type="sldNum" sz="quarter" idx="12"/>
          </p:nvPr>
        </p:nvSpPr>
        <p:spPr/>
        <p:txBody>
          <a:bodyPr/>
          <a:lstStyle/>
          <a:p>
            <a:fld id="{AC3C24AA-BB8C-4074-8F44-D6F293CB46E1}" type="slidenum">
              <a:rPr lang="en-US" smtClean="0"/>
              <a:t>‹#›</a:t>
            </a:fld>
            <a:endParaRPr lang="en-US"/>
          </a:p>
        </p:txBody>
      </p:sp>
    </p:spTree>
    <p:extLst>
      <p:ext uri="{BB962C8B-B14F-4D97-AF65-F5344CB8AC3E}">
        <p14:creationId xmlns:p14="http://schemas.microsoft.com/office/powerpoint/2010/main" val="3701094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227BA-D151-4B9B-8A40-F9DC4D59EE0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125F8D0-F3D4-4D12-A189-662DE9C7512A}"/>
              </a:ext>
            </a:extLst>
          </p:cNvPr>
          <p:cNvSpPr>
            <a:spLocks noGrp="1"/>
          </p:cNvSpPr>
          <p:nvPr>
            <p:ph type="dt" sz="half" idx="10"/>
          </p:nvPr>
        </p:nvSpPr>
        <p:spPr/>
        <p:txBody>
          <a:bodyPr/>
          <a:lstStyle/>
          <a:p>
            <a:fld id="{65F8F81E-288F-4452-B79F-641E4942D1F0}" type="datetimeFigureOut">
              <a:rPr lang="en-US" smtClean="0"/>
              <a:t>11/6/2025</a:t>
            </a:fld>
            <a:endParaRPr lang="en-US"/>
          </a:p>
        </p:txBody>
      </p:sp>
      <p:sp>
        <p:nvSpPr>
          <p:cNvPr id="4" name="Footer Placeholder 3">
            <a:extLst>
              <a:ext uri="{FF2B5EF4-FFF2-40B4-BE49-F238E27FC236}">
                <a16:creationId xmlns:a16="http://schemas.microsoft.com/office/drawing/2014/main" id="{C2F8A591-F0C7-404C-8234-18439CABA7C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6DCB53D-E0BF-4EE0-B861-A3D4A9B00E48}"/>
              </a:ext>
            </a:extLst>
          </p:cNvPr>
          <p:cNvSpPr>
            <a:spLocks noGrp="1"/>
          </p:cNvSpPr>
          <p:nvPr>
            <p:ph type="sldNum" sz="quarter" idx="12"/>
          </p:nvPr>
        </p:nvSpPr>
        <p:spPr/>
        <p:txBody>
          <a:bodyPr/>
          <a:lstStyle/>
          <a:p>
            <a:fld id="{AC3C24AA-BB8C-4074-8F44-D6F293CB46E1}" type="slidenum">
              <a:rPr lang="en-US" smtClean="0"/>
              <a:t>‹#›</a:t>
            </a:fld>
            <a:endParaRPr lang="en-US"/>
          </a:p>
        </p:txBody>
      </p:sp>
    </p:spTree>
    <p:extLst>
      <p:ext uri="{BB962C8B-B14F-4D97-AF65-F5344CB8AC3E}">
        <p14:creationId xmlns:p14="http://schemas.microsoft.com/office/powerpoint/2010/main" val="2046430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ED3D39-C85F-4EE1-937C-8C09AB923778}"/>
              </a:ext>
            </a:extLst>
          </p:cNvPr>
          <p:cNvSpPr>
            <a:spLocks noGrp="1"/>
          </p:cNvSpPr>
          <p:nvPr>
            <p:ph type="dt" sz="half" idx="10"/>
          </p:nvPr>
        </p:nvSpPr>
        <p:spPr/>
        <p:txBody>
          <a:bodyPr/>
          <a:lstStyle/>
          <a:p>
            <a:fld id="{65F8F81E-288F-4452-B79F-641E4942D1F0}" type="datetimeFigureOut">
              <a:rPr lang="en-US" smtClean="0"/>
              <a:t>11/6/2025</a:t>
            </a:fld>
            <a:endParaRPr lang="en-US"/>
          </a:p>
        </p:txBody>
      </p:sp>
      <p:sp>
        <p:nvSpPr>
          <p:cNvPr id="3" name="Footer Placeholder 2">
            <a:extLst>
              <a:ext uri="{FF2B5EF4-FFF2-40B4-BE49-F238E27FC236}">
                <a16:creationId xmlns:a16="http://schemas.microsoft.com/office/drawing/2014/main" id="{F13C4BB8-D7A0-407F-AA2F-958B36B5FC2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6B92D92-7A26-402A-A7F8-F7FBCEF74E40}"/>
              </a:ext>
            </a:extLst>
          </p:cNvPr>
          <p:cNvSpPr>
            <a:spLocks noGrp="1"/>
          </p:cNvSpPr>
          <p:nvPr>
            <p:ph type="sldNum" sz="quarter" idx="12"/>
          </p:nvPr>
        </p:nvSpPr>
        <p:spPr/>
        <p:txBody>
          <a:bodyPr/>
          <a:lstStyle/>
          <a:p>
            <a:fld id="{AC3C24AA-BB8C-4074-8F44-D6F293CB46E1}" type="slidenum">
              <a:rPr lang="en-US" smtClean="0"/>
              <a:t>‹#›</a:t>
            </a:fld>
            <a:endParaRPr lang="en-US"/>
          </a:p>
        </p:txBody>
      </p:sp>
    </p:spTree>
    <p:extLst>
      <p:ext uri="{BB962C8B-B14F-4D97-AF65-F5344CB8AC3E}">
        <p14:creationId xmlns:p14="http://schemas.microsoft.com/office/powerpoint/2010/main" val="41381662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A6092-06EC-4E82-8FAC-3103A3678C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CAB2F98-0797-402C-9E5F-0765CC3AA27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500315D-41CF-4AF5-83F3-6B8BC977DF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B8F81B-67A9-4EFF-9985-996FF8D8406C}"/>
              </a:ext>
            </a:extLst>
          </p:cNvPr>
          <p:cNvSpPr>
            <a:spLocks noGrp="1"/>
          </p:cNvSpPr>
          <p:nvPr>
            <p:ph type="dt" sz="half" idx="10"/>
          </p:nvPr>
        </p:nvSpPr>
        <p:spPr/>
        <p:txBody>
          <a:bodyPr/>
          <a:lstStyle/>
          <a:p>
            <a:fld id="{65F8F81E-288F-4452-B79F-641E4942D1F0}" type="datetimeFigureOut">
              <a:rPr lang="en-US" smtClean="0"/>
              <a:t>11/6/2025</a:t>
            </a:fld>
            <a:endParaRPr lang="en-US"/>
          </a:p>
        </p:txBody>
      </p:sp>
      <p:sp>
        <p:nvSpPr>
          <p:cNvPr id="6" name="Footer Placeholder 5">
            <a:extLst>
              <a:ext uri="{FF2B5EF4-FFF2-40B4-BE49-F238E27FC236}">
                <a16:creationId xmlns:a16="http://schemas.microsoft.com/office/drawing/2014/main" id="{802220CF-F178-43FD-9544-C9AD373625B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D8FE2BB-A648-4E2F-837F-B4A97787EFAA}"/>
              </a:ext>
            </a:extLst>
          </p:cNvPr>
          <p:cNvSpPr>
            <a:spLocks noGrp="1"/>
          </p:cNvSpPr>
          <p:nvPr>
            <p:ph type="sldNum" sz="quarter" idx="12"/>
          </p:nvPr>
        </p:nvSpPr>
        <p:spPr/>
        <p:txBody>
          <a:bodyPr/>
          <a:lstStyle/>
          <a:p>
            <a:fld id="{AC3C24AA-BB8C-4074-8F44-D6F293CB46E1}" type="slidenum">
              <a:rPr lang="en-US" smtClean="0"/>
              <a:t>‹#›</a:t>
            </a:fld>
            <a:endParaRPr lang="en-US"/>
          </a:p>
        </p:txBody>
      </p:sp>
    </p:spTree>
    <p:extLst>
      <p:ext uri="{BB962C8B-B14F-4D97-AF65-F5344CB8AC3E}">
        <p14:creationId xmlns:p14="http://schemas.microsoft.com/office/powerpoint/2010/main" val="2494728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BF99B-E918-4E4B-A00E-2AD52684A1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4D56136-776F-4EBF-842C-9298E65973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2D8FAC4-64AB-405E-86C2-54D16FB1FF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F2DBDEF-0D75-410F-9B39-637BDD7C2B29}"/>
              </a:ext>
            </a:extLst>
          </p:cNvPr>
          <p:cNvSpPr>
            <a:spLocks noGrp="1"/>
          </p:cNvSpPr>
          <p:nvPr>
            <p:ph type="dt" sz="half" idx="10"/>
          </p:nvPr>
        </p:nvSpPr>
        <p:spPr/>
        <p:txBody>
          <a:bodyPr/>
          <a:lstStyle/>
          <a:p>
            <a:fld id="{65F8F81E-288F-4452-B79F-641E4942D1F0}" type="datetimeFigureOut">
              <a:rPr lang="en-US" smtClean="0"/>
              <a:t>11/6/2025</a:t>
            </a:fld>
            <a:endParaRPr lang="en-US"/>
          </a:p>
        </p:txBody>
      </p:sp>
      <p:sp>
        <p:nvSpPr>
          <p:cNvPr id="6" name="Footer Placeholder 5">
            <a:extLst>
              <a:ext uri="{FF2B5EF4-FFF2-40B4-BE49-F238E27FC236}">
                <a16:creationId xmlns:a16="http://schemas.microsoft.com/office/drawing/2014/main" id="{C0B2A136-485D-4B43-AAEC-D340B2A657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DA13C5-4D16-43C4-8C4F-9FECD9F2DEC5}"/>
              </a:ext>
            </a:extLst>
          </p:cNvPr>
          <p:cNvSpPr>
            <a:spLocks noGrp="1"/>
          </p:cNvSpPr>
          <p:nvPr>
            <p:ph type="sldNum" sz="quarter" idx="12"/>
          </p:nvPr>
        </p:nvSpPr>
        <p:spPr/>
        <p:txBody>
          <a:bodyPr/>
          <a:lstStyle/>
          <a:p>
            <a:fld id="{AC3C24AA-BB8C-4074-8F44-D6F293CB46E1}" type="slidenum">
              <a:rPr lang="en-US" smtClean="0"/>
              <a:t>‹#›</a:t>
            </a:fld>
            <a:endParaRPr lang="en-US"/>
          </a:p>
        </p:txBody>
      </p:sp>
    </p:spTree>
    <p:extLst>
      <p:ext uri="{BB962C8B-B14F-4D97-AF65-F5344CB8AC3E}">
        <p14:creationId xmlns:p14="http://schemas.microsoft.com/office/powerpoint/2010/main" val="39604851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70805D-AF05-4FC2-A0D2-7F0B45B6F8E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7ECB29D-A622-48A1-83FC-BA49F61DA2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98FBC1-9EAE-4FA7-853A-2B4EDB0E3D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F8F81E-288F-4452-B79F-641E4942D1F0}" type="datetimeFigureOut">
              <a:rPr lang="en-US" smtClean="0"/>
              <a:t>11/6/2025</a:t>
            </a:fld>
            <a:endParaRPr lang="en-US"/>
          </a:p>
        </p:txBody>
      </p:sp>
      <p:sp>
        <p:nvSpPr>
          <p:cNvPr id="5" name="Footer Placeholder 4">
            <a:extLst>
              <a:ext uri="{FF2B5EF4-FFF2-40B4-BE49-F238E27FC236}">
                <a16:creationId xmlns:a16="http://schemas.microsoft.com/office/drawing/2014/main" id="{C3249324-D57F-410E-A9FE-0A51AE3CE5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3C5BFB7-0C86-487A-979B-41C4FC5BD4A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3C24AA-BB8C-4074-8F44-D6F293CB46E1}" type="slidenum">
              <a:rPr lang="en-US" smtClean="0"/>
              <a:t>‹#›</a:t>
            </a:fld>
            <a:endParaRPr lang="en-US"/>
          </a:p>
        </p:txBody>
      </p:sp>
    </p:spTree>
    <p:extLst>
      <p:ext uri="{BB962C8B-B14F-4D97-AF65-F5344CB8AC3E}">
        <p14:creationId xmlns:p14="http://schemas.microsoft.com/office/powerpoint/2010/main" val="6737377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loa.accessiblelearning.com/XULA/Instruction.aspx?ID=10587&amp;CID=74782&amp;Key=gTSIU5Lz"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E065F-0E1E-436B-B198-AFACF2F15502}"/>
              </a:ext>
            </a:extLst>
          </p:cNvPr>
          <p:cNvSpPr>
            <a:spLocks noGrp="1"/>
          </p:cNvSpPr>
          <p:nvPr>
            <p:ph type="ctrTitle"/>
          </p:nvPr>
        </p:nvSpPr>
        <p:spPr>
          <a:xfrm>
            <a:off x="347133" y="76200"/>
            <a:ext cx="11557000" cy="2700867"/>
          </a:xfrm>
        </p:spPr>
        <p:txBody>
          <a:bodyPr>
            <a:normAutofit/>
          </a:bodyPr>
          <a:lstStyle/>
          <a:p>
            <a:r>
              <a:rPr lang="en-US" b="0" i="0" dirty="0">
                <a:solidFill>
                  <a:srgbClr val="00B050"/>
                </a:solidFill>
                <a:effectLst/>
                <a:latin typeface="Oswald" panose="020B0604020202020204" pitchFamily="2" charset="0"/>
              </a:rPr>
              <a:t>Using the AIM Portal for Instructors</a:t>
            </a:r>
            <a:br>
              <a:rPr lang="en-US" b="0" i="0" dirty="0">
                <a:solidFill>
                  <a:srgbClr val="0A0A0A"/>
                </a:solidFill>
                <a:effectLst/>
                <a:latin typeface="Oswald" panose="020B0604020202020204" pitchFamily="2" charset="0"/>
              </a:rPr>
            </a:br>
            <a:endParaRPr lang="en-US" dirty="0"/>
          </a:p>
        </p:txBody>
      </p:sp>
      <p:sp>
        <p:nvSpPr>
          <p:cNvPr id="7" name="AutoShape 8" descr="SCHOOL LOGO">
            <a:extLst>
              <a:ext uri="{FF2B5EF4-FFF2-40B4-BE49-F238E27FC236}">
                <a16:creationId xmlns:a16="http://schemas.microsoft.com/office/drawing/2014/main" id="{855DA236-511F-4377-8CC0-5E4222E88E92}"/>
              </a:ext>
            </a:extLst>
          </p:cNvPr>
          <p:cNvSpPr>
            <a:spLocks noGrp="1" noChangeAspect="1" noChangeArrowheads="1"/>
          </p:cNvSpPr>
          <p:nvPr>
            <p:ph type="subTitle" idx="1"/>
          </p:nvPr>
        </p:nvSpPr>
        <p:spPr bwMode="auto">
          <a:xfrm>
            <a:off x="1524000" y="3602037"/>
            <a:ext cx="9144000" cy="253629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a:bodyPr>
          <a:lstStyle/>
          <a:p>
            <a:endParaRPr lang="en-US" dirty="0"/>
          </a:p>
          <a:p>
            <a:endParaRPr lang="en-US" dirty="0"/>
          </a:p>
          <a:p>
            <a:endParaRPr lang="en-US" dirty="0"/>
          </a:p>
          <a:p>
            <a:r>
              <a:rPr lang="en-US" b="1" dirty="0"/>
              <a:t>Disability Services</a:t>
            </a:r>
          </a:p>
          <a:p>
            <a:r>
              <a:rPr lang="en-US" b="1" dirty="0"/>
              <a:t>Division of Student Affairs</a:t>
            </a:r>
          </a:p>
          <a:p>
            <a:endParaRPr lang="en-US" dirty="0"/>
          </a:p>
          <a:p>
            <a:endParaRPr lang="en-US" dirty="0"/>
          </a:p>
          <a:p>
            <a:endParaRPr lang="en-US" dirty="0"/>
          </a:p>
          <a:p>
            <a:endParaRPr lang="en-US" dirty="0"/>
          </a:p>
        </p:txBody>
      </p:sp>
      <p:pic>
        <p:nvPicPr>
          <p:cNvPr id="5" name="Picture 4">
            <a:extLst>
              <a:ext uri="{FF2B5EF4-FFF2-40B4-BE49-F238E27FC236}">
                <a16:creationId xmlns:a16="http://schemas.microsoft.com/office/drawing/2014/main" id="{59DBFF32-201A-434D-B410-0A2288388686}"/>
              </a:ext>
            </a:extLst>
          </p:cNvPr>
          <p:cNvPicPr>
            <a:picLocks noChangeAspect="1"/>
          </p:cNvPicPr>
          <p:nvPr/>
        </p:nvPicPr>
        <p:blipFill>
          <a:blip r:embed="rId2"/>
          <a:stretch>
            <a:fillRect/>
          </a:stretch>
        </p:blipFill>
        <p:spPr>
          <a:xfrm>
            <a:off x="3479801" y="2023533"/>
            <a:ext cx="4140200" cy="2844800"/>
          </a:xfrm>
          <a:prstGeom prst="rect">
            <a:avLst/>
          </a:prstGeom>
        </p:spPr>
      </p:pic>
    </p:spTree>
    <p:extLst>
      <p:ext uri="{BB962C8B-B14F-4D97-AF65-F5344CB8AC3E}">
        <p14:creationId xmlns:p14="http://schemas.microsoft.com/office/powerpoint/2010/main" val="32169856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4C1FD1F-03F3-47BA-A56A-7D63F355E2B9}"/>
              </a:ext>
            </a:extLst>
          </p:cNvPr>
          <p:cNvSpPr txBox="1"/>
          <p:nvPr/>
        </p:nvSpPr>
        <p:spPr>
          <a:xfrm>
            <a:off x="279400" y="440268"/>
            <a:ext cx="8864600" cy="5970865"/>
          </a:xfrm>
          <a:prstGeom prst="rect">
            <a:avLst/>
          </a:prstGeom>
          <a:noFill/>
        </p:spPr>
        <p:txBody>
          <a:bodyPr wrap="square">
            <a:spAutoFit/>
          </a:bodyPr>
          <a:lstStyle/>
          <a:p>
            <a:pPr algn="l"/>
            <a:endParaRPr lang="en-US" b="0" i="0" dirty="0">
              <a:solidFill>
                <a:srgbClr val="0A0A0A"/>
              </a:solidFill>
              <a:effectLst/>
              <a:latin typeface="Open Sans" panose="020B0606030504020204" pitchFamily="34" charset="0"/>
            </a:endParaRPr>
          </a:p>
          <a:p>
            <a:pPr algn="l"/>
            <a:r>
              <a:rPr lang="en-US" b="0" i="0" dirty="0">
                <a:solidFill>
                  <a:srgbClr val="0A0A0A"/>
                </a:solidFill>
                <a:effectLst/>
                <a:latin typeface="Open Sans" panose="020B0606030504020204" pitchFamily="34" charset="0"/>
              </a:rPr>
              <a:t>To begin the process of completing the </a:t>
            </a:r>
            <a:r>
              <a:rPr lang="en-US" b="1" i="0" dirty="0">
                <a:solidFill>
                  <a:srgbClr val="00B050"/>
                </a:solidFill>
                <a:effectLst/>
                <a:latin typeface="Open Sans" panose="020B0606030504020204" pitchFamily="34" charset="0"/>
              </a:rPr>
              <a:t>Testing Agreement</a:t>
            </a:r>
            <a:r>
              <a:rPr lang="en-US" b="0" i="0" dirty="0">
                <a:solidFill>
                  <a:srgbClr val="00B050"/>
                </a:solidFill>
                <a:effectLst/>
                <a:latin typeface="Open Sans" panose="020B0606030504020204" pitchFamily="34" charset="0"/>
              </a:rPr>
              <a:t> </a:t>
            </a:r>
            <a:r>
              <a:rPr lang="en-US" b="0" i="0" dirty="0">
                <a:solidFill>
                  <a:srgbClr val="0A0A0A"/>
                </a:solidFill>
                <a:effectLst/>
                <a:latin typeface="Open Sans" panose="020B0606030504020204" pitchFamily="34" charset="0"/>
              </a:rPr>
              <a:t>for your course(s), do the following:</a:t>
            </a:r>
          </a:p>
          <a:p>
            <a:pPr algn="l"/>
            <a:endParaRPr lang="en-US" dirty="0">
              <a:solidFill>
                <a:srgbClr val="0A0A0A"/>
              </a:solidFill>
              <a:latin typeface="Open Sans" panose="020B0606030504020204" pitchFamily="34" charset="0"/>
            </a:endParaRPr>
          </a:p>
          <a:p>
            <a:pPr algn="l">
              <a:buFont typeface="+mj-lt"/>
              <a:buAutoNum type="arabicPeriod"/>
            </a:pPr>
            <a:r>
              <a:rPr lang="en-US" b="0" i="0" dirty="0">
                <a:solidFill>
                  <a:srgbClr val="0A0A0A"/>
                </a:solidFill>
                <a:effectLst/>
                <a:latin typeface="Open Sans" panose="020B0606030504020204" pitchFamily="34" charset="0"/>
              </a:rPr>
              <a:t>Access your </a:t>
            </a:r>
            <a:r>
              <a:rPr lang="en-US" b="1" i="0" u="none" strike="noStrike" dirty="0">
                <a:solidFill>
                  <a:srgbClr val="00B050"/>
                </a:solidFill>
                <a:effectLst/>
                <a:latin typeface="Open Sans" panose="020B0606030504020204" pitchFamily="34" charset="0"/>
              </a:rPr>
              <a:t>AIM INSTRUCTOR PORTAL</a:t>
            </a:r>
          </a:p>
          <a:p>
            <a:pPr algn="l">
              <a:buFont typeface="+mj-lt"/>
              <a:buAutoNum type="arabicPeriod"/>
            </a:pPr>
            <a:endParaRPr lang="en-US" b="0" i="0" dirty="0">
              <a:solidFill>
                <a:srgbClr val="00B050"/>
              </a:solidFill>
              <a:effectLst/>
              <a:latin typeface="Open Sans" panose="020B0606030504020204" pitchFamily="34" charset="0"/>
            </a:endParaRPr>
          </a:p>
          <a:p>
            <a:pPr algn="l">
              <a:buFont typeface="+mj-lt"/>
              <a:buAutoNum type="arabicPeriod"/>
            </a:pPr>
            <a:r>
              <a:rPr lang="en-US" b="0" i="0" dirty="0">
                <a:solidFill>
                  <a:srgbClr val="0A0A0A"/>
                </a:solidFill>
                <a:effectLst/>
                <a:latin typeface="Open Sans" panose="020B0606030504020204" pitchFamily="34" charset="0"/>
              </a:rPr>
              <a:t>Click the </a:t>
            </a:r>
            <a:r>
              <a:rPr lang="en-US" b="1" i="0" dirty="0">
                <a:solidFill>
                  <a:srgbClr val="00B050"/>
                </a:solidFill>
                <a:effectLst/>
                <a:latin typeface="Open Sans" panose="020B0606030504020204" pitchFamily="34" charset="0"/>
              </a:rPr>
              <a:t>Alternative Testing</a:t>
            </a:r>
            <a:r>
              <a:rPr lang="en-US" b="0" i="0" dirty="0">
                <a:solidFill>
                  <a:srgbClr val="00B050"/>
                </a:solidFill>
                <a:effectLst/>
                <a:latin typeface="Open Sans" panose="020B0606030504020204" pitchFamily="34" charset="0"/>
              </a:rPr>
              <a:t> </a:t>
            </a:r>
            <a:r>
              <a:rPr lang="en-US" b="0" i="0" dirty="0">
                <a:solidFill>
                  <a:srgbClr val="0A0A0A"/>
                </a:solidFill>
                <a:effectLst/>
                <a:latin typeface="Open Sans" panose="020B0606030504020204" pitchFamily="34" charset="0"/>
              </a:rPr>
              <a:t>link in the menu on the left-hand side.</a:t>
            </a:r>
          </a:p>
          <a:p>
            <a:pPr algn="l">
              <a:buFont typeface="+mj-lt"/>
              <a:buAutoNum type="arabicPeriod"/>
            </a:pPr>
            <a:endParaRPr lang="en-US" b="0" i="0" dirty="0">
              <a:solidFill>
                <a:srgbClr val="0A0A0A"/>
              </a:solidFill>
              <a:effectLst/>
              <a:latin typeface="Open Sans" panose="020B0606030504020204" pitchFamily="34" charset="0"/>
            </a:endParaRPr>
          </a:p>
          <a:p>
            <a:pPr algn="l">
              <a:buFont typeface="+mj-lt"/>
              <a:buAutoNum type="arabicPeriod"/>
            </a:pPr>
            <a:r>
              <a:rPr lang="en-US" b="0" i="0" dirty="0">
                <a:solidFill>
                  <a:srgbClr val="0A0A0A"/>
                </a:solidFill>
                <a:effectLst/>
                <a:latin typeface="Open Sans" panose="020B0606030504020204" pitchFamily="34" charset="0"/>
              </a:rPr>
              <a:t>Click the </a:t>
            </a:r>
            <a:r>
              <a:rPr lang="en-US" b="1" i="0" dirty="0">
                <a:solidFill>
                  <a:srgbClr val="00B050"/>
                </a:solidFill>
                <a:effectLst/>
                <a:latin typeface="Open Sans" panose="020B0606030504020204" pitchFamily="34" charset="0"/>
              </a:rPr>
              <a:t>Testing Agreement (Required Instructor Questionnaire)</a:t>
            </a:r>
            <a:r>
              <a:rPr lang="en-US" b="0" i="0" dirty="0">
                <a:solidFill>
                  <a:srgbClr val="00B050"/>
                </a:solidFill>
                <a:effectLst/>
                <a:latin typeface="Open Sans" panose="020B0606030504020204" pitchFamily="34" charset="0"/>
              </a:rPr>
              <a:t> </a:t>
            </a:r>
            <a:r>
              <a:rPr lang="en-US" b="0" i="0" dirty="0">
                <a:solidFill>
                  <a:srgbClr val="0A0A0A"/>
                </a:solidFill>
                <a:effectLst/>
                <a:latin typeface="Open Sans" panose="020B0606030504020204" pitchFamily="34" charset="0"/>
              </a:rPr>
              <a:t>link in the horizontal menu at the top of the </a:t>
            </a:r>
            <a:r>
              <a:rPr lang="en-US" b="1" i="0" dirty="0">
                <a:solidFill>
                  <a:srgbClr val="00B050"/>
                </a:solidFill>
                <a:effectLst/>
                <a:latin typeface="Open Sans" panose="020B0606030504020204" pitchFamily="34" charset="0"/>
              </a:rPr>
              <a:t>Alternative Testing</a:t>
            </a:r>
            <a:r>
              <a:rPr lang="en-US" b="0" i="0" dirty="0">
                <a:solidFill>
                  <a:srgbClr val="00B050"/>
                </a:solidFill>
                <a:effectLst/>
                <a:latin typeface="Open Sans" panose="020B0606030504020204" pitchFamily="34" charset="0"/>
              </a:rPr>
              <a:t> </a:t>
            </a:r>
            <a:r>
              <a:rPr lang="en-US" b="0" i="0" dirty="0">
                <a:solidFill>
                  <a:srgbClr val="0A0A0A"/>
                </a:solidFill>
                <a:effectLst/>
                <a:latin typeface="Open Sans" panose="020B0606030504020204" pitchFamily="34" charset="0"/>
              </a:rPr>
              <a:t>dashboard.</a:t>
            </a:r>
          </a:p>
          <a:p>
            <a:pPr algn="l">
              <a:buFont typeface="+mj-lt"/>
              <a:buAutoNum type="arabicPeriod"/>
            </a:pPr>
            <a:endParaRPr lang="en-US" b="0" i="0" dirty="0">
              <a:solidFill>
                <a:srgbClr val="0A0A0A"/>
              </a:solidFill>
              <a:effectLst/>
              <a:latin typeface="Open Sans" panose="020B0606030504020204" pitchFamily="34" charset="0"/>
            </a:endParaRPr>
          </a:p>
          <a:p>
            <a:pPr algn="l">
              <a:buFont typeface="+mj-lt"/>
              <a:buAutoNum type="arabicPeriod"/>
            </a:pPr>
            <a:r>
              <a:rPr lang="en-US" b="0" i="0" dirty="0">
                <a:solidFill>
                  <a:srgbClr val="0A0A0A"/>
                </a:solidFill>
                <a:effectLst/>
                <a:latin typeface="Open Sans" panose="020B0606030504020204" pitchFamily="34" charset="0"/>
              </a:rPr>
              <a:t>Click the </a:t>
            </a:r>
            <a:r>
              <a:rPr lang="en-US" b="1" i="0" dirty="0">
                <a:solidFill>
                  <a:srgbClr val="00B050"/>
                </a:solidFill>
                <a:effectLst/>
                <a:latin typeface="Open Sans" panose="020B0606030504020204" pitchFamily="34" charset="0"/>
              </a:rPr>
              <a:t>Specify the Testing Agreement (Required Instructor Questionnaire)</a:t>
            </a:r>
            <a:r>
              <a:rPr lang="en-US" b="0" i="0" dirty="0">
                <a:solidFill>
                  <a:srgbClr val="00B050"/>
                </a:solidFill>
                <a:effectLst/>
                <a:latin typeface="Open Sans" panose="020B0606030504020204" pitchFamily="34" charset="0"/>
              </a:rPr>
              <a:t> </a:t>
            </a:r>
            <a:r>
              <a:rPr lang="en-US" b="0" i="0" dirty="0">
                <a:solidFill>
                  <a:srgbClr val="0A0A0A"/>
                </a:solidFill>
                <a:effectLst/>
                <a:latin typeface="Open Sans" panose="020B0606030504020204" pitchFamily="34" charset="0"/>
              </a:rPr>
              <a:t>for each course where an agreement is </a:t>
            </a:r>
            <a:r>
              <a:rPr lang="en-US" b="1" i="0" dirty="0">
                <a:solidFill>
                  <a:srgbClr val="00B050"/>
                </a:solidFill>
                <a:effectLst/>
                <a:latin typeface="Open Sans" panose="020B0606030504020204" pitchFamily="34" charset="0"/>
              </a:rPr>
              <a:t>Not Specified</a:t>
            </a:r>
            <a:r>
              <a:rPr lang="en-US" b="0" i="0" dirty="0">
                <a:solidFill>
                  <a:srgbClr val="0A0A0A"/>
                </a:solidFill>
                <a:effectLst/>
                <a:latin typeface="Open Sans" panose="020B0606030504020204" pitchFamily="34" charset="0"/>
              </a:rPr>
              <a:t>.</a:t>
            </a:r>
          </a:p>
          <a:p>
            <a:br>
              <a:rPr lang="en-US" dirty="0"/>
            </a:br>
            <a:r>
              <a:rPr lang="en-US" sz="1400" b="0" i="0" dirty="0">
                <a:solidFill>
                  <a:srgbClr val="000000"/>
                </a:solidFill>
                <a:effectLst/>
                <a:highlight>
                  <a:srgbClr val="FFFF00"/>
                </a:highlight>
                <a:latin typeface="Roboto" panose="02000000000000000000" pitchFamily="2" charset="0"/>
              </a:rPr>
              <a:t>Please complete your testing directions </a:t>
            </a:r>
            <a:r>
              <a:rPr lang="en-US" sz="1400" b="1" i="0" dirty="0">
                <a:solidFill>
                  <a:srgbClr val="000000"/>
                </a:solidFill>
                <a:effectLst/>
                <a:highlight>
                  <a:srgbClr val="FFFF00"/>
                </a:highlight>
                <a:latin typeface="Roboto" panose="02000000000000000000" pitchFamily="2" charset="0"/>
              </a:rPr>
              <a:t>at least 3 school days</a:t>
            </a:r>
            <a:r>
              <a:rPr lang="en-US" sz="1400" b="0" i="0" dirty="0">
                <a:solidFill>
                  <a:srgbClr val="000000"/>
                </a:solidFill>
                <a:effectLst/>
                <a:highlight>
                  <a:srgbClr val="FFFF00"/>
                </a:highlight>
                <a:latin typeface="Roboto" panose="02000000000000000000" pitchFamily="2" charset="0"/>
              </a:rPr>
              <a:t> prior to the scheduled exam date.</a:t>
            </a:r>
            <a:br>
              <a:rPr lang="en-US" sz="1400" b="0" i="0" dirty="0">
                <a:solidFill>
                  <a:srgbClr val="000000"/>
                </a:solidFill>
                <a:effectLst/>
                <a:highlight>
                  <a:srgbClr val="FFFF00"/>
                </a:highlight>
                <a:latin typeface="Roboto" panose="02000000000000000000" pitchFamily="2" charset="0"/>
              </a:rPr>
            </a:br>
            <a:r>
              <a:rPr lang="en-US" sz="1400" b="0" i="0" dirty="0">
                <a:solidFill>
                  <a:srgbClr val="000000"/>
                </a:solidFill>
                <a:effectLst/>
                <a:highlight>
                  <a:srgbClr val="FFFF00"/>
                </a:highlight>
                <a:latin typeface="Roboto" panose="02000000000000000000" pitchFamily="2" charset="0"/>
              </a:rPr>
              <a:t>Use the link below to submit your exam instructions:</a:t>
            </a:r>
            <a:br>
              <a:rPr lang="en-US" sz="1400" b="0" i="0" dirty="0">
                <a:solidFill>
                  <a:srgbClr val="000000"/>
                </a:solidFill>
                <a:effectLst/>
                <a:highlight>
                  <a:srgbClr val="FFFF00"/>
                </a:highlight>
                <a:latin typeface="Roboto" panose="02000000000000000000" pitchFamily="2" charset="0"/>
              </a:rPr>
            </a:br>
            <a:br>
              <a:rPr lang="en-US" sz="1400" b="0" i="0" dirty="0">
                <a:solidFill>
                  <a:srgbClr val="000000"/>
                </a:solidFill>
                <a:effectLst/>
                <a:highlight>
                  <a:srgbClr val="FFFF00"/>
                </a:highlight>
                <a:latin typeface="Roboto" panose="02000000000000000000" pitchFamily="2" charset="0"/>
              </a:rPr>
            </a:br>
            <a:r>
              <a:rPr lang="en-US" sz="1400" b="1" i="0" u="sng" dirty="0">
                <a:solidFill>
                  <a:srgbClr val="0000EE"/>
                </a:solidFill>
                <a:effectLst/>
                <a:highlight>
                  <a:srgbClr val="FFFF00"/>
                </a:highlight>
                <a:latin typeface="Roboto" panose="02000000000000000000" pitchFamily="2" charset="0"/>
                <a:hlinkClick r:id="rId2"/>
              </a:rPr>
              <a:t>Testing Directions</a:t>
            </a:r>
            <a:r>
              <a:rPr lang="en-US" sz="1400" b="0" i="0" dirty="0">
                <a:solidFill>
                  <a:srgbClr val="000000"/>
                </a:solidFill>
                <a:effectLst/>
                <a:highlight>
                  <a:srgbClr val="FFFF00"/>
                </a:highlight>
                <a:latin typeface="Roboto" panose="02000000000000000000" pitchFamily="2" charset="0"/>
              </a:rPr>
              <a:t> (or copy and paste the following link to your browser: https://loa.accessiblelearning.com/XULA/Instruction.aspx?ID=10587&amp;CID=74782&amp;Key=gTSIU5Lz)</a:t>
            </a:r>
            <a:br>
              <a:rPr lang="en-US" sz="1400" b="0" i="0" dirty="0">
                <a:solidFill>
                  <a:srgbClr val="000000"/>
                </a:solidFill>
                <a:effectLst/>
                <a:highlight>
                  <a:srgbClr val="FFFF00"/>
                </a:highlight>
                <a:latin typeface="Roboto" panose="02000000000000000000" pitchFamily="2" charset="0"/>
              </a:rPr>
            </a:br>
            <a:br>
              <a:rPr lang="en-US" sz="1400" b="0" i="0" dirty="0">
                <a:solidFill>
                  <a:srgbClr val="000000"/>
                </a:solidFill>
                <a:effectLst/>
                <a:highlight>
                  <a:srgbClr val="FFFF00"/>
                </a:highlight>
                <a:latin typeface="Roboto" panose="02000000000000000000" pitchFamily="2" charset="0"/>
              </a:rPr>
            </a:br>
            <a:r>
              <a:rPr lang="en-US" sz="1400" b="0" i="0" dirty="0">
                <a:solidFill>
                  <a:srgbClr val="000000"/>
                </a:solidFill>
                <a:effectLst/>
                <a:highlight>
                  <a:srgbClr val="FFFF00"/>
                </a:highlight>
                <a:latin typeface="Roboto" panose="02000000000000000000" pitchFamily="2" charset="0"/>
              </a:rPr>
              <a:t>This ensures we can properly administer your exam according to your preferences and the student’s accommodations. Thank you!</a:t>
            </a:r>
          </a:p>
          <a:p>
            <a:pPr algn="l">
              <a:buFont typeface="+mj-lt"/>
              <a:buAutoNum type="arabicPeriod"/>
            </a:pPr>
            <a:endParaRPr lang="en-US" b="0" i="0" dirty="0">
              <a:solidFill>
                <a:srgbClr val="0A0A0A"/>
              </a:solidFill>
              <a:effectLst/>
              <a:latin typeface="Open Sans" panose="020B0606030504020204" pitchFamily="34" charset="0"/>
            </a:endParaRPr>
          </a:p>
        </p:txBody>
      </p:sp>
    </p:spTree>
    <p:extLst>
      <p:ext uri="{BB962C8B-B14F-4D97-AF65-F5344CB8AC3E}">
        <p14:creationId xmlns:p14="http://schemas.microsoft.com/office/powerpoint/2010/main" val="26400278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48897CD-C679-4603-93DE-1E0D2153579B}"/>
              </a:ext>
            </a:extLst>
          </p:cNvPr>
          <p:cNvPicPr>
            <a:picLocks noChangeAspect="1"/>
          </p:cNvPicPr>
          <p:nvPr/>
        </p:nvPicPr>
        <p:blipFill>
          <a:blip r:embed="rId2"/>
          <a:stretch>
            <a:fillRect/>
          </a:stretch>
        </p:blipFill>
        <p:spPr>
          <a:xfrm>
            <a:off x="1911097" y="713275"/>
            <a:ext cx="6135232" cy="3748658"/>
          </a:xfrm>
          <a:prstGeom prst="rect">
            <a:avLst/>
          </a:prstGeom>
        </p:spPr>
      </p:pic>
      <p:sp>
        <p:nvSpPr>
          <p:cNvPr id="16" name="Title 15">
            <a:extLst>
              <a:ext uri="{FF2B5EF4-FFF2-40B4-BE49-F238E27FC236}">
                <a16:creationId xmlns:a16="http://schemas.microsoft.com/office/drawing/2014/main" id="{52127A63-AC74-4E49-A327-9A3FAC98DF93}"/>
              </a:ext>
            </a:extLst>
          </p:cNvPr>
          <p:cNvSpPr>
            <a:spLocks noGrp="1"/>
          </p:cNvSpPr>
          <p:nvPr>
            <p:ph type="ctrTitle"/>
          </p:nvPr>
        </p:nvSpPr>
        <p:spPr>
          <a:xfrm>
            <a:off x="1524000" y="329184"/>
            <a:ext cx="9144000" cy="4132749"/>
          </a:xfrm>
        </p:spPr>
        <p:txBody>
          <a:bodyPr/>
          <a:lstStyle/>
          <a:p>
            <a:r>
              <a:rPr lang="en-US" dirty="0"/>
              <a:t>                           </a:t>
            </a:r>
          </a:p>
        </p:txBody>
      </p:sp>
      <p:sp>
        <p:nvSpPr>
          <p:cNvPr id="17" name="Subtitle 16">
            <a:extLst>
              <a:ext uri="{FF2B5EF4-FFF2-40B4-BE49-F238E27FC236}">
                <a16:creationId xmlns:a16="http://schemas.microsoft.com/office/drawing/2014/main" id="{36203F41-5502-4DB6-8F35-4B1AEEDAE5B5}"/>
              </a:ext>
            </a:extLst>
          </p:cNvPr>
          <p:cNvSpPr>
            <a:spLocks noGrp="1"/>
          </p:cNvSpPr>
          <p:nvPr>
            <p:ph type="subTitle" idx="1"/>
          </p:nvPr>
        </p:nvSpPr>
        <p:spPr>
          <a:xfrm>
            <a:off x="1524000" y="4636008"/>
            <a:ext cx="9144000" cy="621792"/>
          </a:xfrm>
        </p:spPr>
        <p:txBody>
          <a:bodyPr>
            <a:normAutofit fontScale="70000" lnSpcReduction="20000"/>
          </a:bodyPr>
          <a:lstStyle/>
          <a:p>
            <a:r>
              <a:rPr lang="en-US" b="0" i="0" dirty="0">
                <a:solidFill>
                  <a:srgbClr val="0A0A0A"/>
                </a:solidFill>
                <a:effectLst/>
                <a:latin typeface="Open Sans" panose="020B0606030504020204" pitchFamily="34" charset="0"/>
              </a:rPr>
              <a:t>If you select any other option for Exam Management Method, the testing agreement will be closed and students will not be able to schedule accommodated exams for this course</a:t>
            </a:r>
            <a:endParaRPr lang="en-US" dirty="0"/>
          </a:p>
        </p:txBody>
      </p:sp>
    </p:spTree>
    <p:extLst>
      <p:ext uri="{BB962C8B-B14F-4D97-AF65-F5344CB8AC3E}">
        <p14:creationId xmlns:p14="http://schemas.microsoft.com/office/powerpoint/2010/main" val="34826492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536389A-1886-4951-9366-3FBC91A28AD9}"/>
              </a:ext>
            </a:extLst>
          </p:cNvPr>
          <p:cNvSpPr txBox="1"/>
          <p:nvPr/>
        </p:nvSpPr>
        <p:spPr>
          <a:xfrm>
            <a:off x="512064" y="731520"/>
            <a:ext cx="10332720" cy="2862322"/>
          </a:xfrm>
          <a:prstGeom prst="rect">
            <a:avLst/>
          </a:prstGeom>
          <a:noFill/>
        </p:spPr>
        <p:txBody>
          <a:bodyPr wrap="square" lIns="91440" tIns="45720" rIns="91440" bIns="45720" anchor="t">
            <a:spAutoFit/>
          </a:bodyPr>
          <a:lstStyle/>
          <a:p>
            <a:r>
              <a:rPr lang="en-US" sz="2000" b="0" i="0" dirty="0">
                <a:solidFill>
                  <a:srgbClr val="0A0A0A"/>
                </a:solidFill>
                <a:effectLst/>
                <a:latin typeface="Open Sans"/>
                <a:ea typeface="Open Sans"/>
                <a:cs typeface="Open Sans"/>
              </a:rPr>
              <a:t>As you complete the testing agreement, you will specify details about your exam, the materials students may bring and how they can schedule your exam with the Testing Center. You are also now asked to provide dates/times for each of your exams, which will allow AIM to check against your list of approved dates/times when approving or declining exam requests by students. You will add one exam date/time on the first page of the testing agreement and then are prompted to add additional dates/times on the subsequent page. As you click the Submit or Save Exam Date buttons, the testing agreement will automatically be saved and AIM will display a success message to confirm your submission.</a:t>
            </a:r>
            <a:endParaRPr lang="en-US" sz="2000">
              <a:latin typeface="Open Sans"/>
              <a:ea typeface="Open Sans"/>
              <a:cs typeface="Open Sans"/>
            </a:endParaRPr>
          </a:p>
        </p:txBody>
      </p:sp>
      <p:pic>
        <p:nvPicPr>
          <p:cNvPr id="5" name="Picture 4">
            <a:extLst>
              <a:ext uri="{FF2B5EF4-FFF2-40B4-BE49-F238E27FC236}">
                <a16:creationId xmlns:a16="http://schemas.microsoft.com/office/drawing/2014/main" id="{44EA62DE-90EC-4E0D-9F5E-236F889118C5}"/>
              </a:ext>
            </a:extLst>
          </p:cNvPr>
          <p:cNvPicPr>
            <a:picLocks noChangeAspect="1"/>
          </p:cNvPicPr>
          <p:nvPr/>
        </p:nvPicPr>
        <p:blipFill>
          <a:blip r:embed="rId2"/>
          <a:stretch>
            <a:fillRect/>
          </a:stretch>
        </p:blipFill>
        <p:spPr>
          <a:xfrm>
            <a:off x="3128549" y="3594708"/>
            <a:ext cx="5494244" cy="3011296"/>
          </a:xfrm>
          <a:prstGeom prst="rect">
            <a:avLst/>
          </a:prstGeom>
        </p:spPr>
      </p:pic>
    </p:spTree>
    <p:extLst>
      <p:ext uri="{BB962C8B-B14F-4D97-AF65-F5344CB8AC3E}">
        <p14:creationId xmlns:p14="http://schemas.microsoft.com/office/powerpoint/2010/main" val="27678516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2099045-32B9-40E8-B344-D6FC8F226FC3}"/>
              </a:ext>
            </a:extLst>
          </p:cNvPr>
          <p:cNvPicPr>
            <a:picLocks noChangeAspect="1"/>
          </p:cNvPicPr>
          <p:nvPr/>
        </p:nvPicPr>
        <p:blipFill>
          <a:blip r:embed="rId2"/>
          <a:stretch>
            <a:fillRect/>
          </a:stretch>
        </p:blipFill>
        <p:spPr>
          <a:xfrm>
            <a:off x="3752523" y="699706"/>
            <a:ext cx="4686954" cy="5458587"/>
          </a:xfrm>
          <a:prstGeom prst="rect">
            <a:avLst/>
          </a:prstGeom>
        </p:spPr>
      </p:pic>
    </p:spTree>
    <p:extLst>
      <p:ext uri="{BB962C8B-B14F-4D97-AF65-F5344CB8AC3E}">
        <p14:creationId xmlns:p14="http://schemas.microsoft.com/office/powerpoint/2010/main" val="36730301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EA27C8D-68C1-4935-860C-E21F25780230}"/>
              </a:ext>
            </a:extLst>
          </p:cNvPr>
          <p:cNvPicPr>
            <a:picLocks noChangeAspect="1"/>
          </p:cNvPicPr>
          <p:nvPr/>
        </p:nvPicPr>
        <p:blipFill>
          <a:blip r:embed="rId2"/>
          <a:stretch>
            <a:fillRect/>
          </a:stretch>
        </p:blipFill>
        <p:spPr>
          <a:xfrm>
            <a:off x="329910" y="1591056"/>
            <a:ext cx="8743078" cy="5266945"/>
          </a:xfrm>
          <a:prstGeom prst="rect">
            <a:avLst/>
          </a:prstGeom>
        </p:spPr>
      </p:pic>
      <p:sp>
        <p:nvSpPr>
          <p:cNvPr id="7" name="Title 6">
            <a:extLst>
              <a:ext uri="{FF2B5EF4-FFF2-40B4-BE49-F238E27FC236}">
                <a16:creationId xmlns:a16="http://schemas.microsoft.com/office/drawing/2014/main" id="{09489CB2-469C-43A2-8156-AA7F5C1E1392}"/>
              </a:ext>
            </a:extLst>
          </p:cNvPr>
          <p:cNvSpPr>
            <a:spLocks noGrp="1"/>
          </p:cNvSpPr>
          <p:nvPr>
            <p:ph type="title"/>
          </p:nvPr>
        </p:nvSpPr>
        <p:spPr>
          <a:xfrm>
            <a:off x="838200" y="365125"/>
            <a:ext cx="10515600" cy="110363"/>
          </a:xfrm>
        </p:spPr>
        <p:txBody>
          <a:bodyPr>
            <a:noAutofit/>
          </a:bodyPr>
          <a:lstStyle/>
          <a:p>
            <a:endParaRPr lang="en-US" dirty="0"/>
          </a:p>
        </p:txBody>
      </p:sp>
      <p:sp>
        <p:nvSpPr>
          <p:cNvPr id="8" name="Content Placeholder 7">
            <a:extLst>
              <a:ext uri="{FF2B5EF4-FFF2-40B4-BE49-F238E27FC236}">
                <a16:creationId xmlns:a16="http://schemas.microsoft.com/office/drawing/2014/main" id="{C0ACF84F-0171-4262-A994-78F2DE50E8F8}"/>
              </a:ext>
            </a:extLst>
          </p:cNvPr>
          <p:cNvSpPr>
            <a:spLocks noGrp="1"/>
          </p:cNvSpPr>
          <p:nvPr>
            <p:ph idx="1"/>
          </p:nvPr>
        </p:nvSpPr>
        <p:spPr>
          <a:xfrm>
            <a:off x="838200" y="777240"/>
            <a:ext cx="10515600" cy="5399723"/>
          </a:xfrm>
        </p:spPr>
        <p:txBody>
          <a:bodyPr>
            <a:normAutofit/>
          </a:bodyPr>
          <a:lstStyle/>
          <a:p>
            <a:r>
              <a:rPr lang="en-US" sz="1400" b="0" i="0" dirty="0">
                <a:solidFill>
                  <a:srgbClr val="0A0A0A"/>
                </a:solidFill>
                <a:effectLst/>
                <a:latin typeface="Open Sans" panose="020B0606030504020204" pitchFamily="34" charset="0"/>
              </a:rPr>
              <a:t>Once you have completed the testing agreement and added all additional exam dates/times, you will receive a confirmation email with a copy of your selections. You can also view or modify the testing agreement by accessing the </a:t>
            </a:r>
            <a:r>
              <a:rPr lang="en-US" sz="1400" b="1" i="0" dirty="0">
                <a:solidFill>
                  <a:srgbClr val="0A0A0A"/>
                </a:solidFill>
                <a:effectLst/>
                <a:latin typeface="Open Sans" panose="020B0606030504020204" pitchFamily="34" charset="0"/>
              </a:rPr>
              <a:t>Alternative Testing</a:t>
            </a:r>
            <a:r>
              <a:rPr lang="en-US" sz="1400" b="0" i="0" dirty="0">
                <a:solidFill>
                  <a:srgbClr val="0A0A0A"/>
                </a:solidFill>
                <a:effectLst/>
                <a:latin typeface="Open Sans" panose="020B0606030504020204" pitchFamily="34" charset="0"/>
              </a:rPr>
              <a:t> dashboard in your AIM Instructor Portal.</a:t>
            </a:r>
          </a:p>
          <a:p>
            <a:endParaRPr lang="en-US" sz="1400" dirty="0"/>
          </a:p>
        </p:txBody>
      </p:sp>
    </p:spTree>
    <p:extLst>
      <p:ext uri="{BB962C8B-B14F-4D97-AF65-F5344CB8AC3E}">
        <p14:creationId xmlns:p14="http://schemas.microsoft.com/office/powerpoint/2010/main" val="28766077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AD8F7AC-F6A0-475C-9834-7550450DE706}"/>
              </a:ext>
            </a:extLst>
          </p:cNvPr>
          <p:cNvSpPr txBox="1"/>
          <p:nvPr/>
        </p:nvSpPr>
        <p:spPr>
          <a:xfrm>
            <a:off x="576072" y="228600"/>
            <a:ext cx="11201400" cy="8586966"/>
          </a:xfrm>
          <a:prstGeom prst="rect">
            <a:avLst/>
          </a:prstGeom>
          <a:noFill/>
        </p:spPr>
        <p:txBody>
          <a:bodyPr wrap="square" lIns="91440" tIns="45720" rIns="91440" bIns="45720" anchor="t">
            <a:spAutoFit/>
          </a:bodyPr>
          <a:lstStyle/>
          <a:p>
            <a:pPr algn="l"/>
            <a:r>
              <a:rPr lang="en-US" sz="2400" b="1" i="0" dirty="0">
                <a:solidFill>
                  <a:srgbClr val="00B050"/>
                </a:solidFill>
                <a:effectLst/>
                <a:latin typeface="Open Sans"/>
                <a:ea typeface="Open Sans"/>
                <a:cs typeface="Open Sans"/>
              </a:rPr>
              <a:t>View or modify a previously-submitted testing agreement</a:t>
            </a:r>
          </a:p>
          <a:p>
            <a:pPr algn="l"/>
            <a:endParaRPr lang="en-US" sz="2400" b="1" dirty="0">
              <a:solidFill>
                <a:srgbClr val="00B050"/>
              </a:solidFill>
              <a:latin typeface="Open Sans" panose="020B0606030504020204" pitchFamily="34" charset="0"/>
              <a:ea typeface="Open Sans"/>
              <a:cs typeface="Open Sans"/>
            </a:endParaRPr>
          </a:p>
          <a:p>
            <a:pPr algn="l"/>
            <a:r>
              <a:rPr lang="en-US" sz="2000" b="0" i="0" dirty="0">
                <a:solidFill>
                  <a:srgbClr val="0A0A0A"/>
                </a:solidFill>
                <a:effectLst/>
                <a:latin typeface="Open Sans"/>
                <a:ea typeface="Open Sans"/>
                <a:cs typeface="Open Sans"/>
              </a:rPr>
              <a:t>You can view or modify a previously-submitted testing agreement by doing the following:</a:t>
            </a:r>
          </a:p>
          <a:p>
            <a:pPr algn="l"/>
            <a:endParaRPr lang="en-US" sz="2000" b="0" i="0" dirty="0">
              <a:solidFill>
                <a:srgbClr val="0A0A0A"/>
              </a:solidFill>
              <a:effectLst/>
              <a:latin typeface="Open Sans" panose="020B0606030504020204" pitchFamily="34" charset="0"/>
              <a:ea typeface="Open Sans"/>
              <a:cs typeface="Open Sans"/>
            </a:endParaRPr>
          </a:p>
          <a:p>
            <a:pPr algn="l">
              <a:buFont typeface="+mj-lt"/>
              <a:buAutoNum type="arabicPeriod"/>
            </a:pPr>
            <a:r>
              <a:rPr lang="en-US" sz="2000" b="0" i="0" dirty="0">
                <a:solidFill>
                  <a:srgbClr val="0A0A0A"/>
                </a:solidFill>
                <a:effectLst/>
                <a:latin typeface="Open Sans"/>
                <a:ea typeface="Open Sans"/>
                <a:cs typeface="Open Sans"/>
              </a:rPr>
              <a:t>Access your </a:t>
            </a:r>
            <a:r>
              <a:rPr lang="en-US" sz="2000" b="1" i="0" dirty="0">
                <a:solidFill>
                  <a:srgbClr val="00B050"/>
                </a:solidFill>
                <a:effectLst/>
                <a:latin typeface="Open Sans"/>
                <a:ea typeface="Open Sans"/>
                <a:cs typeface="Open Sans"/>
              </a:rPr>
              <a:t>AIM INSTRUCTOR PORTAL</a:t>
            </a:r>
          </a:p>
          <a:p>
            <a:pPr algn="l">
              <a:buFont typeface="+mj-lt"/>
              <a:buAutoNum type="arabicPeriod"/>
            </a:pPr>
            <a:endParaRPr lang="en-US" sz="2000" b="0" i="0" dirty="0">
              <a:solidFill>
                <a:srgbClr val="0A0A0A"/>
              </a:solidFill>
              <a:effectLst/>
              <a:latin typeface="Open Sans" panose="020B0606030504020204" pitchFamily="34" charset="0"/>
              <a:ea typeface="Open Sans"/>
              <a:cs typeface="Open Sans"/>
            </a:endParaRPr>
          </a:p>
          <a:p>
            <a:pPr algn="l">
              <a:buFont typeface="+mj-lt"/>
              <a:buAutoNum type="arabicPeriod"/>
            </a:pPr>
            <a:r>
              <a:rPr lang="en-US" sz="2000" b="0" i="0" dirty="0">
                <a:solidFill>
                  <a:srgbClr val="0A0A0A"/>
                </a:solidFill>
                <a:effectLst/>
                <a:latin typeface="Open Sans"/>
                <a:ea typeface="Open Sans"/>
                <a:cs typeface="Open Sans"/>
              </a:rPr>
              <a:t>Click the </a:t>
            </a:r>
            <a:r>
              <a:rPr lang="en-US" sz="2000" b="1" i="0" dirty="0">
                <a:solidFill>
                  <a:srgbClr val="00B050"/>
                </a:solidFill>
                <a:effectLst/>
                <a:latin typeface="Open Sans"/>
                <a:ea typeface="Open Sans"/>
                <a:cs typeface="Open Sans"/>
              </a:rPr>
              <a:t>Alternative Testing</a:t>
            </a:r>
            <a:r>
              <a:rPr lang="en-US" sz="2000" b="0" i="0" dirty="0">
                <a:solidFill>
                  <a:srgbClr val="00B050"/>
                </a:solidFill>
                <a:effectLst/>
                <a:latin typeface="Open Sans"/>
                <a:ea typeface="Open Sans"/>
                <a:cs typeface="Open Sans"/>
              </a:rPr>
              <a:t> </a:t>
            </a:r>
            <a:r>
              <a:rPr lang="en-US" sz="2000" b="0" i="0" dirty="0">
                <a:solidFill>
                  <a:srgbClr val="0A0A0A"/>
                </a:solidFill>
                <a:effectLst/>
                <a:latin typeface="Open Sans"/>
                <a:ea typeface="Open Sans"/>
                <a:cs typeface="Open Sans"/>
              </a:rPr>
              <a:t>link in the menu on the left-hand side.</a:t>
            </a:r>
          </a:p>
          <a:p>
            <a:pPr algn="l">
              <a:buFont typeface="+mj-lt"/>
              <a:buAutoNum type="arabicPeriod"/>
            </a:pPr>
            <a:endParaRPr lang="en-US" sz="2000" b="0" i="0" dirty="0">
              <a:solidFill>
                <a:srgbClr val="0A0A0A"/>
              </a:solidFill>
              <a:effectLst/>
              <a:latin typeface="Open Sans" panose="020B0606030504020204" pitchFamily="34" charset="0"/>
              <a:ea typeface="Open Sans"/>
              <a:cs typeface="Open Sans"/>
            </a:endParaRPr>
          </a:p>
          <a:p>
            <a:pPr>
              <a:buFont typeface="+mj-lt"/>
              <a:buAutoNum type="arabicPeriod"/>
            </a:pPr>
            <a:r>
              <a:rPr lang="en-US" sz="2000" b="0" i="0" dirty="0">
                <a:solidFill>
                  <a:srgbClr val="0A0A0A"/>
                </a:solidFill>
                <a:effectLst/>
                <a:latin typeface="Open Sans"/>
                <a:ea typeface="Open Sans"/>
                <a:cs typeface="Open Sans"/>
              </a:rPr>
              <a:t> Click the Testing Agreement (Required Instructor Questionnaire) link in the horizontal menu at the top of the page.</a:t>
            </a:r>
          </a:p>
          <a:p>
            <a:pPr>
              <a:buFont typeface="+mj-lt"/>
              <a:buAutoNum type="arabicPeriod"/>
            </a:pPr>
            <a:endParaRPr lang="en-US" sz="2000" b="0" i="0" dirty="0">
              <a:solidFill>
                <a:srgbClr val="0A0A0A"/>
              </a:solidFill>
              <a:effectLst/>
              <a:latin typeface="Open Sans" panose="020B0606030504020204" pitchFamily="34" charset="0"/>
              <a:ea typeface="Open Sans"/>
              <a:cs typeface="Open Sans"/>
            </a:endParaRPr>
          </a:p>
          <a:p>
            <a:pPr>
              <a:buFont typeface="+mj-lt"/>
              <a:buAutoNum type="arabicPeriod"/>
            </a:pPr>
            <a:r>
              <a:rPr lang="en-US" sz="2000" b="0" i="0" dirty="0">
                <a:solidFill>
                  <a:srgbClr val="0A0A0A"/>
                </a:solidFill>
                <a:effectLst/>
                <a:latin typeface="Open Sans"/>
                <a:ea typeface="Open Sans"/>
                <a:cs typeface="Open Sans"/>
              </a:rPr>
              <a:t>Click the View / Modify Testing Agreement (Required Instructor Questionnaire) link on the course and section to which you would like to review or update your selections.</a:t>
            </a:r>
          </a:p>
          <a:p>
            <a:pPr>
              <a:buFont typeface="+mj-lt"/>
              <a:buAutoNum type="arabicPeriod"/>
            </a:pPr>
            <a:endParaRPr lang="en-US" sz="2000" dirty="0">
              <a:solidFill>
                <a:srgbClr val="0A0A0A"/>
              </a:solidFill>
              <a:latin typeface="Open Sans" panose="020B0606030504020204" pitchFamily="34" charset="0"/>
              <a:ea typeface="Open Sans"/>
              <a:cs typeface="Open Sans"/>
            </a:endParaRPr>
          </a:p>
          <a:p>
            <a:pPr algn="l">
              <a:buFont typeface="+mj-lt"/>
              <a:buAutoNum type="arabicPeriod"/>
            </a:pPr>
            <a:r>
              <a:rPr lang="en-US" sz="2000" b="0" i="0" dirty="0">
                <a:solidFill>
                  <a:srgbClr val="0A0A0A"/>
                </a:solidFill>
                <a:effectLst/>
                <a:latin typeface="Open Sans"/>
                <a:ea typeface="Open Sans"/>
                <a:cs typeface="Open Sans"/>
              </a:rPr>
              <a:t>If you make changes, click the Update and view Exam Dates button to save your selections.</a:t>
            </a:r>
          </a:p>
          <a:p>
            <a:pPr algn="l">
              <a:buFont typeface="+mj-lt"/>
              <a:buAutoNum type="arabicPeriod"/>
            </a:pPr>
            <a:endParaRPr lang="en-US" sz="2000" b="0" i="0" dirty="0">
              <a:solidFill>
                <a:srgbClr val="0A0A0A"/>
              </a:solidFill>
              <a:effectLst/>
              <a:latin typeface="Open Sans" panose="020B0606030504020204" pitchFamily="34" charset="0"/>
              <a:ea typeface="Open Sans"/>
              <a:cs typeface="Open Sans"/>
            </a:endParaRPr>
          </a:p>
          <a:p>
            <a:pPr algn="l">
              <a:buFont typeface="+mj-lt"/>
              <a:buAutoNum type="arabicPeriod"/>
            </a:pPr>
            <a:r>
              <a:rPr lang="en-US" sz="2000" b="0" i="0" dirty="0">
                <a:solidFill>
                  <a:srgbClr val="0A0A0A"/>
                </a:solidFill>
                <a:effectLst/>
                <a:latin typeface="Open Sans"/>
                <a:ea typeface="Open Sans"/>
                <a:cs typeface="Open Sans"/>
              </a:rPr>
              <a:t>If you want to add additional exam dates but do not want to make any changes to your testing agreement, you can click the List Exam Dates link at the top of the page and scroll to the Add Additional Exam Date section.</a:t>
            </a:r>
          </a:p>
          <a:p>
            <a:endParaRPr lang="en-US" sz="2000" b="0" i="0" dirty="0">
              <a:solidFill>
                <a:srgbClr val="0A0A0A"/>
              </a:solidFill>
              <a:effectLst/>
              <a:latin typeface="Open Sans" panose="020B0606030504020204" pitchFamily="34" charset="0"/>
              <a:ea typeface="Open Sans"/>
              <a:cs typeface="Open Sans"/>
            </a:endParaRPr>
          </a:p>
          <a:p>
            <a:endParaRPr lang="en-US" b="0" i="0" dirty="0">
              <a:solidFill>
                <a:srgbClr val="0A0A0A"/>
              </a:solidFill>
              <a:effectLst/>
              <a:latin typeface="Open Sans" panose="020B0606030504020204" pitchFamily="34" charset="0"/>
            </a:endParaRPr>
          </a:p>
          <a:p>
            <a:pPr algn="l">
              <a:buFont typeface="+mj-lt"/>
              <a:buAutoNum type="arabicPeriod"/>
            </a:pPr>
            <a:endParaRPr lang="en-US" dirty="0">
              <a:solidFill>
                <a:srgbClr val="0A0A0A"/>
              </a:solidFill>
              <a:latin typeface="Open Sans" panose="020B0606030504020204" pitchFamily="34" charset="0"/>
            </a:endParaRPr>
          </a:p>
          <a:p>
            <a:pPr algn="l">
              <a:buFont typeface="+mj-lt"/>
              <a:buAutoNum type="arabicPeriod"/>
            </a:pPr>
            <a:endParaRPr lang="en-US" b="0" i="0" dirty="0">
              <a:solidFill>
                <a:srgbClr val="0A0A0A"/>
              </a:solidFill>
              <a:effectLst/>
              <a:latin typeface="Open Sans" panose="020B0606030504020204" pitchFamily="34" charset="0"/>
            </a:endParaRPr>
          </a:p>
          <a:p>
            <a:pPr algn="l">
              <a:buFont typeface="+mj-lt"/>
              <a:buAutoNum type="arabicPeriod"/>
            </a:pPr>
            <a:endParaRPr lang="en-US" dirty="0">
              <a:solidFill>
                <a:srgbClr val="0A0A0A"/>
              </a:solidFill>
              <a:latin typeface="Open Sans" panose="020B0606030504020204" pitchFamily="34" charset="0"/>
            </a:endParaRPr>
          </a:p>
          <a:p>
            <a:pPr algn="l">
              <a:buFont typeface="+mj-lt"/>
              <a:buAutoNum type="arabicPeriod"/>
            </a:pPr>
            <a:endParaRPr lang="en-US" b="0" i="0" dirty="0">
              <a:solidFill>
                <a:srgbClr val="0A0A0A"/>
              </a:solidFill>
              <a:effectLst/>
              <a:latin typeface="Open Sans" panose="020B0606030504020204" pitchFamily="34" charset="0"/>
            </a:endParaRPr>
          </a:p>
          <a:p>
            <a:pPr algn="l">
              <a:buFont typeface="+mj-lt"/>
              <a:buAutoNum type="arabicPeriod"/>
            </a:pPr>
            <a:endParaRPr lang="en-US" dirty="0">
              <a:solidFill>
                <a:srgbClr val="0A0A0A"/>
              </a:solidFill>
              <a:latin typeface="Open Sans" panose="020B0606030504020204" pitchFamily="34" charset="0"/>
            </a:endParaRPr>
          </a:p>
          <a:p>
            <a:pPr algn="l">
              <a:buFont typeface="+mj-lt"/>
              <a:buAutoNum type="arabicPeriod"/>
            </a:pPr>
            <a:endParaRPr lang="en-US" b="0" i="0" dirty="0">
              <a:solidFill>
                <a:srgbClr val="0A0A0A"/>
              </a:solidFill>
              <a:effectLst/>
              <a:latin typeface="Open Sans" panose="020B0606030504020204" pitchFamily="34" charset="0"/>
            </a:endParaRPr>
          </a:p>
          <a:p>
            <a:pPr algn="l">
              <a:buFont typeface="+mj-lt"/>
              <a:buAutoNum type="arabicPeriod"/>
            </a:pPr>
            <a:endParaRPr lang="en-US" b="0" i="0" dirty="0">
              <a:solidFill>
                <a:srgbClr val="0A0A0A"/>
              </a:solidFill>
              <a:effectLst/>
              <a:latin typeface="Open Sans" panose="020B0606030504020204" pitchFamily="34" charset="0"/>
            </a:endParaRPr>
          </a:p>
        </p:txBody>
      </p:sp>
    </p:spTree>
    <p:extLst>
      <p:ext uri="{BB962C8B-B14F-4D97-AF65-F5344CB8AC3E}">
        <p14:creationId xmlns:p14="http://schemas.microsoft.com/office/powerpoint/2010/main" val="17873737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9B683CA-B9B7-4D71-AD03-2142200449F0}"/>
              </a:ext>
            </a:extLst>
          </p:cNvPr>
          <p:cNvSpPr txBox="1"/>
          <p:nvPr/>
        </p:nvSpPr>
        <p:spPr>
          <a:xfrm>
            <a:off x="210312" y="438912"/>
            <a:ext cx="11832336" cy="8248412"/>
          </a:xfrm>
          <a:prstGeom prst="rect">
            <a:avLst/>
          </a:prstGeom>
          <a:noFill/>
        </p:spPr>
        <p:txBody>
          <a:bodyPr wrap="square" lIns="91440" tIns="45720" rIns="91440" bIns="45720" anchor="t">
            <a:spAutoFit/>
          </a:bodyPr>
          <a:lstStyle/>
          <a:p>
            <a:pPr algn="l"/>
            <a:endParaRPr lang="en-US" b="0" i="0" dirty="0">
              <a:solidFill>
                <a:srgbClr val="0A0A0A"/>
              </a:solidFill>
              <a:effectLst/>
              <a:latin typeface="Open Sans" panose="020B0606030504020204" pitchFamily="34" charset="0"/>
            </a:endParaRPr>
          </a:p>
          <a:p>
            <a:pPr algn="l"/>
            <a:endParaRPr lang="en-US" dirty="0">
              <a:solidFill>
                <a:srgbClr val="0A0A0A"/>
              </a:solidFill>
              <a:latin typeface="Open Sans" panose="020B0606030504020204" pitchFamily="34" charset="0"/>
            </a:endParaRPr>
          </a:p>
          <a:p>
            <a:pPr algn="l"/>
            <a:endParaRPr lang="en-US" b="0" i="0" dirty="0">
              <a:solidFill>
                <a:srgbClr val="0A0A0A"/>
              </a:solidFill>
              <a:effectLst/>
              <a:latin typeface="Open Sans" panose="020B0606030504020204" pitchFamily="34" charset="0"/>
            </a:endParaRPr>
          </a:p>
          <a:p>
            <a:pPr algn="l"/>
            <a:r>
              <a:rPr lang="en-US" sz="2400" b="0" i="0" dirty="0">
                <a:solidFill>
                  <a:srgbClr val="0A0A0A"/>
                </a:solidFill>
                <a:effectLst/>
                <a:latin typeface="Open Sans"/>
                <a:ea typeface="Open Sans"/>
                <a:cs typeface="Open Sans"/>
              </a:rPr>
              <a:t>AIM allows you to copy selections from a </a:t>
            </a:r>
            <a:r>
              <a:rPr lang="en-US" sz="2400" b="1" i="0" dirty="0">
                <a:solidFill>
                  <a:srgbClr val="00B050"/>
                </a:solidFill>
                <a:effectLst/>
                <a:latin typeface="Open Sans"/>
                <a:ea typeface="Open Sans"/>
                <a:cs typeface="Open Sans"/>
              </a:rPr>
              <a:t>testing agreement</a:t>
            </a:r>
            <a:r>
              <a:rPr lang="en-US" sz="2400" b="0" i="0" dirty="0">
                <a:solidFill>
                  <a:srgbClr val="0A0A0A"/>
                </a:solidFill>
                <a:effectLst/>
                <a:latin typeface="Open Sans"/>
                <a:ea typeface="Open Sans"/>
                <a:cs typeface="Open Sans"/>
              </a:rPr>
              <a:t> provided for one section to other sections of your course. To do this:</a:t>
            </a:r>
          </a:p>
          <a:p>
            <a:pPr algn="l"/>
            <a:endParaRPr lang="en-US" sz="2400" b="0" i="0" dirty="0">
              <a:solidFill>
                <a:srgbClr val="0A0A0A"/>
              </a:solidFill>
              <a:effectLst/>
              <a:latin typeface="Open Sans" panose="020B0606030504020204" pitchFamily="34" charset="0"/>
              <a:ea typeface="Open Sans"/>
              <a:cs typeface="Open Sans"/>
            </a:endParaRPr>
          </a:p>
          <a:p>
            <a:pPr marL="800100" lvl="1" indent="-342900" algn="l">
              <a:buFont typeface="+mj-lt"/>
              <a:buAutoNum type="arabicPeriod"/>
            </a:pPr>
            <a:endParaRPr lang="en-US" sz="2400" i="0" dirty="0">
              <a:solidFill>
                <a:srgbClr val="0A0A0A"/>
              </a:solidFill>
              <a:effectLst/>
              <a:latin typeface="Open Sans" panose="020B0606030504020204" pitchFamily="34" charset="0"/>
              <a:ea typeface="Open Sans"/>
              <a:cs typeface="Open Sans"/>
            </a:endParaRPr>
          </a:p>
          <a:p>
            <a:pPr marL="800100" lvl="1" indent="-342900" algn="l">
              <a:buFont typeface="+mj-lt"/>
              <a:buAutoNum type="arabicPeriod"/>
            </a:pPr>
            <a:r>
              <a:rPr lang="en-US" sz="2400" i="0" dirty="0">
                <a:solidFill>
                  <a:srgbClr val="0A0A0A"/>
                </a:solidFill>
                <a:effectLst/>
                <a:latin typeface="Open Sans"/>
                <a:ea typeface="Open Sans"/>
                <a:cs typeface="Open Sans"/>
              </a:rPr>
              <a:t>Click Alternative Testing in the menu on the left-hand side.</a:t>
            </a:r>
          </a:p>
          <a:p>
            <a:pPr marL="800100" lvl="1" indent="-342900" algn="l">
              <a:buFont typeface="+mj-lt"/>
              <a:buAutoNum type="arabicPeriod"/>
            </a:pPr>
            <a:endParaRPr lang="en-US" sz="2400" i="0" dirty="0">
              <a:solidFill>
                <a:srgbClr val="0A0A0A"/>
              </a:solidFill>
              <a:effectLst/>
              <a:latin typeface="Open Sans" panose="020B0606030504020204" pitchFamily="34" charset="0"/>
              <a:ea typeface="Open Sans"/>
              <a:cs typeface="Open Sans"/>
            </a:endParaRPr>
          </a:p>
          <a:p>
            <a:pPr marL="742950" lvl="1" indent="-285750" algn="l">
              <a:buFont typeface="+mj-lt"/>
              <a:buAutoNum type="arabicPeriod"/>
            </a:pPr>
            <a:r>
              <a:rPr lang="en-US" sz="2400" i="0" dirty="0">
                <a:solidFill>
                  <a:srgbClr val="0A0A0A"/>
                </a:solidFill>
                <a:effectLst/>
                <a:latin typeface="Open Sans"/>
                <a:ea typeface="Open Sans"/>
                <a:cs typeface="Open Sans"/>
              </a:rPr>
              <a:t>Using the horizontal menu access the </a:t>
            </a:r>
            <a:r>
              <a:rPr lang="en-US" sz="2400" i="0" dirty="0">
                <a:solidFill>
                  <a:srgbClr val="00B050"/>
                </a:solidFill>
                <a:effectLst/>
                <a:latin typeface="Open Sans"/>
                <a:ea typeface="Open Sans"/>
                <a:cs typeface="Open Sans"/>
              </a:rPr>
              <a:t> </a:t>
            </a:r>
            <a:r>
              <a:rPr lang="en-US" sz="2400" b="1" i="0" dirty="0">
                <a:solidFill>
                  <a:srgbClr val="00B050"/>
                </a:solidFill>
                <a:effectLst/>
                <a:latin typeface="Open Sans"/>
                <a:ea typeface="Open Sans"/>
                <a:cs typeface="Open Sans"/>
              </a:rPr>
              <a:t>AIM INSTRUCTOR PORTAL</a:t>
            </a:r>
            <a:r>
              <a:rPr lang="en-US" sz="2400" b="1" i="0" dirty="0">
                <a:solidFill>
                  <a:srgbClr val="0A0A0A"/>
                </a:solidFill>
                <a:effectLst/>
                <a:latin typeface="Open Sans"/>
                <a:ea typeface="Open Sans"/>
                <a:cs typeface="Open Sans"/>
              </a:rPr>
              <a:t>.</a:t>
            </a:r>
          </a:p>
          <a:p>
            <a:pPr marL="742950" lvl="1" indent="-285750" algn="l">
              <a:buFont typeface="+mj-lt"/>
              <a:buAutoNum type="arabicPeriod"/>
            </a:pPr>
            <a:endParaRPr lang="en-US" sz="2400" dirty="0">
              <a:solidFill>
                <a:srgbClr val="0A0A0A"/>
              </a:solidFill>
              <a:latin typeface="Open Sans" panose="020B0606030504020204" pitchFamily="34" charset="0"/>
              <a:ea typeface="Open Sans"/>
              <a:cs typeface="Open Sans"/>
            </a:endParaRPr>
          </a:p>
          <a:p>
            <a:pPr marL="742950" lvl="1" indent="-285750" algn="l">
              <a:buFont typeface="+mj-lt"/>
              <a:buAutoNum type="arabicPeriod"/>
            </a:pPr>
            <a:r>
              <a:rPr lang="en-US" sz="2400" b="0" i="0" dirty="0">
                <a:solidFill>
                  <a:srgbClr val="0A0A0A"/>
                </a:solidFill>
                <a:effectLst/>
                <a:latin typeface="Open Sans"/>
                <a:ea typeface="Open Sans"/>
                <a:cs typeface="Open Sans"/>
              </a:rPr>
              <a:t>Click the </a:t>
            </a:r>
            <a:r>
              <a:rPr lang="en-US" sz="2400" b="1" i="0" dirty="0">
                <a:solidFill>
                  <a:srgbClr val="00B050"/>
                </a:solidFill>
                <a:effectLst/>
                <a:latin typeface="Open Sans"/>
                <a:ea typeface="Open Sans"/>
                <a:cs typeface="Open Sans"/>
              </a:rPr>
              <a:t>Testing Agreement (Required Instructor Questionnaire)</a:t>
            </a:r>
            <a:r>
              <a:rPr lang="en-US" sz="2400" b="0" i="0" dirty="0">
                <a:solidFill>
                  <a:srgbClr val="0A0A0A"/>
                </a:solidFill>
                <a:effectLst/>
                <a:latin typeface="Open Sans"/>
                <a:ea typeface="Open Sans"/>
                <a:cs typeface="Open Sans"/>
              </a:rPr>
              <a:t> link in the horizontal menu at the top of the page.</a:t>
            </a:r>
          </a:p>
          <a:p>
            <a:pPr lvl="1" algn="l"/>
            <a:endParaRPr lang="en-US" sz="2400" i="0" dirty="0">
              <a:solidFill>
                <a:srgbClr val="0A0A0A"/>
              </a:solidFill>
              <a:effectLst/>
              <a:latin typeface="Open Sans"/>
              <a:ea typeface="Open Sans"/>
              <a:cs typeface="Open Sans"/>
            </a:endParaRPr>
          </a:p>
          <a:p>
            <a:pPr lvl="1" algn="l"/>
            <a:r>
              <a:rPr lang="en-US" sz="2400" b="0" i="0" dirty="0">
                <a:solidFill>
                  <a:srgbClr val="0A0A0A"/>
                </a:solidFill>
                <a:effectLst/>
                <a:latin typeface="Open Sans" panose="020B0606030504020204" pitchFamily="34" charset="0"/>
              </a:rPr>
              <a:t>Once you have completed the testing agreement and added all additional exam dates/times, you will receive a confirmation email with a copy of your selections. You can also view or modify the testing agreement by accessing the </a:t>
            </a:r>
            <a:r>
              <a:rPr lang="en-US" sz="2400" b="1" i="0" dirty="0">
                <a:solidFill>
                  <a:srgbClr val="0A0A0A"/>
                </a:solidFill>
                <a:effectLst/>
                <a:latin typeface="Open Sans" panose="020B0606030504020204" pitchFamily="34" charset="0"/>
              </a:rPr>
              <a:t>Alternative Testing</a:t>
            </a:r>
            <a:r>
              <a:rPr lang="en-US" sz="2400" b="0" i="0" dirty="0">
                <a:solidFill>
                  <a:srgbClr val="0A0A0A"/>
                </a:solidFill>
                <a:effectLst/>
                <a:latin typeface="Open Sans" panose="020B0606030504020204" pitchFamily="34" charset="0"/>
              </a:rPr>
              <a:t> dashboard in your AIM Instructor Portal.</a:t>
            </a:r>
            <a:endParaRPr lang="en-US" sz="2400" i="0" dirty="0">
              <a:solidFill>
                <a:srgbClr val="0A0A0A"/>
              </a:solidFill>
              <a:effectLst/>
              <a:latin typeface="Open Sans"/>
              <a:ea typeface="Open Sans"/>
              <a:cs typeface="Open Sans"/>
            </a:endParaRPr>
          </a:p>
          <a:p>
            <a:pPr marL="742950" lvl="1" indent="-285750" algn="l">
              <a:buFont typeface="+mj-lt"/>
              <a:buAutoNum type="arabicPeriod"/>
            </a:pPr>
            <a:endParaRPr lang="en-US" sz="2400" i="0" dirty="0">
              <a:solidFill>
                <a:srgbClr val="0A0A0A"/>
              </a:solidFill>
              <a:effectLst/>
              <a:latin typeface="Open Sans" panose="020B0606030504020204" pitchFamily="34" charset="0"/>
              <a:ea typeface="Open Sans"/>
              <a:cs typeface="Open Sans"/>
            </a:endParaRPr>
          </a:p>
          <a:p>
            <a:pPr marL="800100" lvl="1" indent="-342900" algn="l">
              <a:buFont typeface="+mj-lt"/>
              <a:buAutoNum type="arabicPeriod"/>
            </a:pPr>
            <a:endParaRPr lang="en-US" sz="2000" b="1" dirty="0">
              <a:solidFill>
                <a:srgbClr val="0A0A0A"/>
              </a:solidFill>
              <a:latin typeface="Open Sans" panose="020B0606030504020204" pitchFamily="34" charset="0"/>
              <a:ea typeface="Open Sans"/>
              <a:cs typeface="Open Sans"/>
            </a:endParaRPr>
          </a:p>
          <a:p>
            <a:pPr lvl="1" algn="l"/>
            <a:endParaRPr lang="en-US" b="0" i="0" dirty="0">
              <a:solidFill>
                <a:srgbClr val="0A0A0A"/>
              </a:solidFill>
              <a:effectLst/>
              <a:latin typeface="Open Sans" panose="020B0606030504020204" pitchFamily="34" charset="0"/>
            </a:endParaRPr>
          </a:p>
          <a:p>
            <a:pPr marL="742950" lvl="1" indent="-285750" algn="l">
              <a:buFont typeface="+mj-lt"/>
              <a:buAutoNum type="arabicPeriod"/>
            </a:pPr>
            <a:endParaRPr lang="en-US" dirty="0">
              <a:solidFill>
                <a:srgbClr val="0A0A0A"/>
              </a:solidFill>
              <a:latin typeface="Open Sans" panose="020B0606030504020204" pitchFamily="34" charset="0"/>
            </a:endParaRPr>
          </a:p>
          <a:p>
            <a:pPr marL="742950" lvl="1" indent="-285750" algn="l">
              <a:buFont typeface="+mj-lt"/>
              <a:buAutoNum type="arabicPeriod"/>
            </a:pPr>
            <a:endParaRPr lang="en-US" b="0" i="0" dirty="0">
              <a:solidFill>
                <a:srgbClr val="0A0A0A"/>
              </a:solidFill>
              <a:effectLst/>
              <a:latin typeface="Open Sans" panose="020B0606030504020204" pitchFamily="34" charset="0"/>
            </a:endParaRPr>
          </a:p>
          <a:p>
            <a:pPr marL="742950" lvl="1" indent="-285750" algn="l">
              <a:buFont typeface="+mj-lt"/>
              <a:buAutoNum type="arabicPeriod"/>
            </a:pPr>
            <a:endParaRPr lang="en-US" b="0" i="0" dirty="0">
              <a:solidFill>
                <a:srgbClr val="0A0A0A"/>
              </a:solidFill>
              <a:effectLst/>
              <a:latin typeface="Open Sans" panose="020B0606030504020204" pitchFamily="34" charset="0"/>
            </a:endParaRPr>
          </a:p>
        </p:txBody>
      </p:sp>
    </p:spTree>
    <p:extLst>
      <p:ext uri="{BB962C8B-B14F-4D97-AF65-F5344CB8AC3E}">
        <p14:creationId xmlns:p14="http://schemas.microsoft.com/office/powerpoint/2010/main" val="42158202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E3CEBF3-CCDD-48D5-B3B0-4FFE43AE8CC5}"/>
              </a:ext>
            </a:extLst>
          </p:cNvPr>
          <p:cNvSpPr txBox="1"/>
          <p:nvPr/>
        </p:nvSpPr>
        <p:spPr>
          <a:xfrm>
            <a:off x="397933" y="397934"/>
            <a:ext cx="8746067" cy="10187404"/>
          </a:xfrm>
          <a:prstGeom prst="rect">
            <a:avLst/>
          </a:prstGeom>
          <a:noFill/>
        </p:spPr>
        <p:txBody>
          <a:bodyPr wrap="square">
            <a:spAutoFit/>
          </a:bodyPr>
          <a:lstStyle/>
          <a:p>
            <a:pPr algn="l"/>
            <a:r>
              <a:rPr lang="en-US" sz="2400" b="1" i="0" dirty="0">
                <a:solidFill>
                  <a:srgbClr val="00B050"/>
                </a:solidFill>
                <a:effectLst/>
                <a:latin typeface="Open Sans" panose="020B0606030504020204" pitchFamily="34" charset="0"/>
              </a:rPr>
              <a:t>Copy an Existing Test Agreement</a:t>
            </a:r>
          </a:p>
          <a:p>
            <a:pPr algn="l"/>
            <a:endParaRPr lang="en-US" b="0" i="0" dirty="0">
              <a:solidFill>
                <a:srgbClr val="0A0A0A"/>
              </a:solidFill>
              <a:effectLst/>
              <a:latin typeface="Open Sans" panose="020B0606030504020204" pitchFamily="34" charset="0"/>
            </a:endParaRPr>
          </a:p>
          <a:p>
            <a:pPr algn="l"/>
            <a:r>
              <a:rPr lang="en-US" b="0" i="0" dirty="0">
                <a:solidFill>
                  <a:srgbClr val="0A0A0A"/>
                </a:solidFill>
                <a:effectLst/>
                <a:latin typeface="Open Sans" panose="020B0606030504020204" pitchFamily="34" charset="0"/>
              </a:rPr>
              <a:t>AIM allows you to copy selections from a </a:t>
            </a:r>
            <a:r>
              <a:rPr lang="en-US" b="1" i="0" dirty="0">
                <a:solidFill>
                  <a:srgbClr val="00B050"/>
                </a:solidFill>
                <a:effectLst/>
                <a:latin typeface="Open Sans" panose="020B0606030504020204" pitchFamily="34" charset="0"/>
              </a:rPr>
              <a:t>testing agreement</a:t>
            </a:r>
            <a:r>
              <a:rPr lang="en-US" b="0" i="0" dirty="0">
                <a:solidFill>
                  <a:srgbClr val="00B050"/>
                </a:solidFill>
                <a:effectLst/>
                <a:latin typeface="Open Sans" panose="020B0606030504020204" pitchFamily="34" charset="0"/>
              </a:rPr>
              <a:t> </a:t>
            </a:r>
            <a:r>
              <a:rPr lang="en-US" b="0" i="0" dirty="0">
                <a:solidFill>
                  <a:srgbClr val="0A0A0A"/>
                </a:solidFill>
                <a:effectLst/>
                <a:latin typeface="Open Sans" panose="020B0606030504020204" pitchFamily="34" charset="0"/>
              </a:rPr>
              <a:t>provided for one section to other sections of your course. To do this:</a:t>
            </a:r>
          </a:p>
          <a:p>
            <a:pPr algn="l"/>
            <a:endParaRPr lang="en-US" b="0" i="0" dirty="0">
              <a:solidFill>
                <a:srgbClr val="0A0A0A"/>
              </a:solidFill>
              <a:effectLst/>
              <a:latin typeface="Open Sans" panose="020B0606030504020204" pitchFamily="34" charset="0"/>
            </a:endParaRPr>
          </a:p>
          <a:p>
            <a:pPr marL="742950" lvl="1" indent="-285750" algn="l">
              <a:buFont typeface="+mj-lt"/>
              <a:buAutoNum type="arabicPeriod"/>
            </a:pPr>
            <a:r>
              <a:rPr lang="en-US" b="0" i="0" dirty="0">
                <a:solidFill>
                  <a:srgbClr val="0A0A0A"/>
                </a:solidFill>
                <a:effectLst/>
                <a:latin typeface="Open Sans" panose="020B0606030504020204" pitchFamily="34" charset="0"/>
              </a:rPr>
              <a:t>Horizontal menu Access the </a:t>
            </a:r>
            <a:r>
              <a:rPr lang="en-US" b="1" i="0" u="none" strike="noStrike" dirty="0">
                <a:solidFill>
                  <a:srgbClr val="00B050"/>
                </a:solidFill>
                <a:effectLst/>
                <a:latin typeface="Open Sans" panose="020B0606030504020204" pitchFamily="34" charset="0"/>
              </a:rPr>
              <a:t>AIM INSTRUCTOR PORTAL</a:t>
            </a:r>
            <a:endParaRPr lang="en-US" b="0" i="0" dirty="0">
              <a:solidFill>
                <a:srgbClr val="00B050"/>
              </a:solidFill>
              <a:effectLst/>
              <a:latin typeface="Open Sans" panose="020B0606030504020204" pitchFamily="34" charset="0"/>
            </a:endParaRPr>
          </a:p>
          <a:p>
            <a:pPr marL="742950" lvl="1" indent="-285750" algn="l">
              <a:buFont typeface="+mj-lt"/>
              <a:buAutoNum type="arabicPeriod"/>
            </a:pPr>
            <a:endParaRPr lang="en-US" b="0" i="0" dirty="0">
              <a:solidFill>
                <a:srgbClr val="0A0A0A"/>
              </a:solidFill>
              <a:effectLst/>
              <a:latin typeface="Open Sans" panose="020B0606030504020204" pitchFamily="34" charset="0"/>
            </a:endParaRPr>
          </a:p>
          <a:p>
            <a:pPr marL="742950" lvl="1" indent="-285750" algn="l">
              <a:buFont typeface="+mj-lt"/>
              <a:buAutoNum type="arabicPeriod"/>
            </a:pPr>
            <a:r>
              <a:rPr lang="en-US" b="0" i="0" dirty="0">
                <a:solidFill>
                  <a:srgbClr val="0A0A0A"/>
                </a:solidFill>
                <a:effectLst/>
                <a:latin typeface="Open Sans" panose="020B0606030504020204" pitchFamily="34" charset="0"/>
              </a:rPr>
              <a:t>Click</a:t>
            </a:r>
            <a:r>
              <a:rPr lang="en-US" b="0" i="0" dirty="0">
                <a:solidFill>
                  <a:srgbClr val="00B050"/>
                </a:solidFill>
                <a:effectLst/>
                <a:latin typeface="Open Sans" panose="020B0606030504020204" pitchFamily="34" charset="0"/>
              </a:rPr>
              <a:t> </a:t>
            </a:r>
            <a:r>
              <a:rPr lang="en-US" b="1" i="0" dirty="0">
                <a:solidFill>
                  <a:srgbClr val="00B050"/>
                </a:solidFill>
                <a:effectLst/>
                <a:latin typeface="Open Sans" panose="020B0606030504020204" pitchFamily="34" charset="0"/>
              </a:rPr>
              <a:t>Alternative Testing</a:t>
            </a:r>
            <a:r>
              <a:rPr lang="en-US" b="0" i="0" dirty="0">
                <a:solidFill>
                  <a:srgbClr val="00B050"/>
                </a:solidFill>
                <a:effectLst/>
                <a:latin typeface="Open Sans" panose="020B0606030504020204" pitchFamily="34" charset="0"/>
              </a:rPr>
              <a:t> </a:t>
            </a:r>
            <a:r>
              <a:rPr lang="en-US" b="0" i="0" dirty="0">
                <a:solidFill>
                  <a:srgbClr val="0A0A0A"/>
                </a:solidFill>
                <a:effectLst/>
                <a:latin typeface="Open Sans" panose="020B0606030504020204" pitchFamily="34" charset="0"/>
              </a:rPr>
              <a:t>in the menu on the left-hand side</a:t>
            </a:r>
          </a:p>
          <a:p>
            <a:pPr marL="742950" lvl="1" indent="-285750" algn="l">
              <a:buFont typeface="+mj-lt"/>
              <a:buAutoNum type="arabicPeriod"/>
            </a:pPr>
            <a:endParaRPr lang="en-US" dirty="0">
              <a:solidFill>
                <a:srgbClr val="0A0A0A"/>
              </a:solidFill>
              <a:latin typeface="Open Sans" panose="020B0606030504020204" pitchFamily="34" charset="0"/>
            </a:endParaRPr>
          </a:p>
          <a:p>
            <a:pPr marL="742950" lvl="1" indent="-285750">
              <a:buFont typeface="+mj-lt"/>
              <a:buAutoNum type="arabicPeriod"/>
            </a:pPr>
            <a:r>
              <a:rPr lang="en-US" b="0" i="0" dirty="0">
                <a:solidFill>
                  <a:srgbClr val="0A0A0A"/>
                </a:solidFill>
                <a:effectLst/>
                <a:latin typeface="Open Sans" panose="020B0606030504020204" pitchFamily="34" charset="0"/>
              </a:rPr>
              <a:t>Click the </a:t>
            </a:r>
            <a:r>
              <a:rPr lang="en-US" b="1" i="0" dirty="0">
                <a:solidFill>
                  <a:srgbClr val="00B050"/>
                </a:solidFill>
                <a:effectLst/>
                <a:latin typeface="Open Sans" panose="020B0606030504020204" pitchFamily="34" charset="0"/>
              </a:rPr>
              <a:t>Testing Agreement (Required Instructor Questionnaire)</a:t>
            </a:r>
            <a:r>
              <a:rPr lang="en-US" b="0" i="0" dirty="0">
                <a:solidFill>
                  <a:srgbClr val="00B050"/>
                </a:solidFill>
                <a:effectLst/>
                <a:latin typeface="Open Sans" panose="020B0606030504020204" pitchFamily="34" charset="0"/>
              </a:rPr>
              <a:t> </a:t>
            </a:r>
            <a:r>
              <a:rPr lang="en-US" b="0" i="0" dirty="0">
                <a:solidFill>
                  <a:srgbClr val="0A0A0A"/>
                </a:solidFill>
                <a:effectLst/>
                <a:latin typeface="Open Sans" panose="020B0606030504020204" pitchFamily="34" charset="0"/>
              </a:rPr>
              <a:t>link in the horizontal menu at the top of the page.</a:t>
            </a:r>
          </a:p>
          <a:p>
            <a:pPr marL="742950" lvl="1" indent="-285750">
              <a:buFont typeface="+mj-lt"/>
              <a:buAutoNum type="arabicPeriod"/>
            </a:pPr>
            <a:endParaRPr lang="en-US" dirty="0">
              <a:solidFill>
                <a:srgbClr val="0A0A0A"/>
              </a:solidFill>
              <a:latin typeface="Open Sans" panose="020B0606030504020204" pitchFamily="34" charset="0"/>
            </a:endParaRPr>
          </a:p>
          <a:p>
            <a:pPr marL="742950" lvl="1" indent="-285750">
              <a:buFont typeface="+mj-lt"/>
              <a:buAutoNum type="arabicPeriod"/>
            </a:pPr>
            <a:r>
              <a:rPr lang="en-US" b="0" i="0" dirty="0">
                <a:solidFill>
                  <a:srgbClr val="0A0A0A"/>
                </a:solidFill>
                <a:effectLst/>
                <a:latin typeface="Open Sans" panose="020B0606030504020204" pitchFamily="34" charset="0"/>
              </a:rPr>
              <a:t>Scroll to the course and section with a previously-completed </a:t>
            </a:r>
            <a:r>
              <a:rPr lang="en-US" b="1" i="0" dirty="0">
                <a:solidFill>
                  <a:srgbClr val="00B050"/>
                </a:solidFill>
                <a:effectLst/>
                <a:latin typeface="Open Sans" panose="020B0606030504020204" pitchFamily="34" charset="0"/>
              </a:rPr>
              <a:t>testing agreement</a:t>
            </a:r>
            <a:r>
              <a:rPr lang="en-US" b="0" i="0" dirty="0">
                <a:solidFill>
                  <a:srgbClr val="00B050"/>
                </a:solidFill>
                <a:effectLst/>
                <a:latin typeface="Open Sans" panose="020B0606030504020204" pitchFamily="34" charset="0"/>
              </a:rPr>
              <a:t> </a:t>
            </a:r>
            <a:r>
              <a:rPr lang="en-US" b="0" i="0" dirty="0">
                <a:solidFill>
                  <a:srgbClr val="0A0A0A"/>
                </a:solidFill>
                <a:effectLst/>
                <a:latin typeface="Open Sans" panose="020B0606030504020204" pitchFamily="34" charset="0"/>
              </a:rPr>
              <a:t>and click the </a:t>
            </a:r>
            <a:r>
              <a:rPr lang="en-US" b="1" i="0" dirty="0">
                <a:solidFill>
                  <a:srgbClr val="00B050"/>
                </a:solidFill>
                <a:effectLst/>
                <a:latin typeface="Open Sans" panose="020B0606030504020204" pitchFamily="34" charset="0"/>
              </a:rPr>
              <a:t>View / Modify Testing Agreement (Required Instructor Questionnaire)</a:t>
            </a:r>
            <a:r>
              <a:rPr lang="en-US" b="0" i="0" dirty="0">
                <a:solidFill>
                  <a:srgbClr val="00B050"/>
                </a:solidFill>
                <a:effectLst/>
                <a:latin typeface="Open Sans" panose="020B0606030504020204" pitchFamily="34" charset="0"/>
              </a:rPr>
              <a:t> </a:t>
            </a:r>
            <a:r>
              <a:rPr lang="en-US" b="0" i="0" dirty="0">
                <a:solidFill>
                  <a:srgbClr val="0A0A0A"/>
                </a:solidFill>
                <a:effectLst/>
                <a:latin typeface="Open Sans" panose="020B0606030504020204" pitchFamily="34" charset="0"/>
              </a:rPr>
              <a:t>link.</a:t>
            </a:r>
          </a:p>
          <a:p>
            <a:pPr marL="742950" lvl="1" indent="-285750" algn="l">
              <a:buFont typeface="+mj-lt"/>
              <a:buAutoNum type="arabicPeriod"/>
            </a:pPr>
            <a:endParaRPr lang="en-US" b="0" i="0" dirty="0">
              <a:solidFill>
                <a:srgbClr val="0A0A0A"/>
              </a:solidFill>
              <a:effectLst/>
              <a:latin typeface="Open Sans" panose="020B0606030504020204" pitchFamily="34" charset="0"/>
            </a:endParaRPr>
          </a:p>
          <a:p>
            <a:pPr marL="742950" lvl="1" indent="-285750" algn="l">
              <a:buFont typeface="+mj-lt"/>
              <a:buAutoNum type="arabicPeriod"/>
            </a:pPr>
            <a:r>
              <a:rPr lang="en-US" b="0" i="0" dirty="0">
                <a:solidFill>
                  <a:srgbClr val="0A0A0A"/>
                </a:solidFill>
                <a:effectLst/>
                <a:latin typeface="Open Sans" panose="020B0606030504020204" pitchFamily="34" charset="0"/>
              </a:rPr>
              <a:t>Click the </a:t>
            </a:r>
            <a:r>
              <a:rPr lang="en-US" b="1" i="0" dirty="0">
                <a:solidFill>
                  <a:srgbClr val="00B050"/>
                </a:solidFill>
                <a:effectLst/>
                <a:latin typeface="Open Sans" panose="020B0606030504020204" pitchFamily="34" charset="0"/>
              </a:rPr>
              <a:t>Copy Testing Agreement (Required Instructor Questionnaire)</a:t>
            </a:r>
            <a:r>
              <a:rPr lang="en-US" b="0" i="0" dirty="0">
                <a:solidFill>
                  <a:srgbClr val="00B050"/>
                </a:solidFill>
                <a:effectLst/>
                <a:latin typeface="Open Sans" panose="020B0606030504020204" pitchFamily="34" charset="0"/>
              </a:rPr>
              <a:t> </a:t>
            </a:r>
            <a:r>
              <a:rPr lang="en-US" b="0" i="0" dirty="0">
                <a:solidFill>
                  <a:srgbClr val="0A0A0A"/>
                </a:solidFill>
                <a:effectLst/>
                <a:latin typeface="Open Sans" panose="020B0606030504020204" pitchFamily="34" charset="0"/>
              </a:rPr>
              <a:t>link at the top of the page</a:t>
            </a:r>
            <a:endParaRPr lang="en-US" dirty="0">
              <a:solidFill>
                <a:srgbClr val="0A0A0A"/>
              </a:solidFill>
              <a:latin typeface="Open Sans" panose="020B0606030504020204" pitchFamily="34" charset="0"/>
            </a:endParaRPr>
          </a:p>
          <a:p>
            <a:pPr marL="742950" lvl="1" indent="-285750" algn="l">
              <a:buFont typeface="+mj-lt"/>
              <a:buAutoNum type="arabicPeriod"/>
            </a:pPr>
            <a:endParaRPr lang="en-US" b="0" i="0" dirty="0">
              <a:solidFill>
                <a:srgbClr val="0A0A0A"/>
              </a:solidFill>
              <a:effectLst/>
              <a:latin typeface="Open Sans" panose="020B0606030504020204" pitchFamily="34" charset="0"/>
            </a:endParaRPr>
          </a:p>
          <a:p>
            <a:pPr marL="742950" lvl="1" indent="-285750" algn="l">
              <a:buFont typeface="+mj-lt"/>
              <a:buAutoNum type="arabicPeriod"/>
            </a:pPr>
            <a:r>
              <a:rPr lang="en-US" b="0" i="0" dirty="0">
                <a:solidFill>
                  <a:srgbClr val="0A0A0A"/>
                </a:solidFill>
                <a:effectLst/>
                <a:latin typeface="Open Sans" panose="020B0606030504020204" pitchFamily="34" charset="0"/>
              </a:rPr>
              <a:t>Using the drop-down menu, select the course and section to which you want to apply the previously-completed testing agreement.</a:t>
            </a:r>
            <a:endParaRPr lang="en-US" dirty="0">
              <a:solidFill>
                <a:srgbClr val="0A0A0A"/>
              </a:solidFill>
              <a:latin typeface="Open Sans" panose="020B0606030504020204" pitchFamily="34" charset="0"/>
            </a:endParaRPr>
          </a:p>
          <a:p>
            <a:pPr marL="742950" lvl="1" indent="-285750" algn="l">
              <a:buFont typeface="+mj-lt"/>
              <a:buAutoNum type="arabicPeriod"/>
            </a:pPr>
            <a:endParaRPr lang="en-US" sz="2000" b="0" i="0" dirty="0">
              <a:solidFill>
                <a:srgbClr val="0A0A0A"/>
              </a:solidFill>
              <a:effectLst/>
              <a:latin typeface="Open Sans" panose="020B0606030504020204" pitchFamily="34" charset="0"/>
            </a:endParaRPr>
          </a:p>
          <a:p>
            <a:pPr marL="742950" lvl="1" indent="-285750" algn="l">
              <a:buFont typeface="+mj-lt"/>
              <a:buAutoNum type="arabicPeriod"/>
            </a:pPr>
            <a:endParaRPr lang="en-US" dirty="0">
              <a:solidFill>
                <a:srgbClr val="0A0A0A"/>
              </a:solidFill>
              <a:latin typeface="Open Sans" panose="020B0606030504020204" pitchFamily="34" charset="0"/>
            </a:endParaRPr>
          </a:p>
          <a:p>
            <a:pPr marL="742950" lvl="1" indent="-285750" algn="l">
              <a:buFont typeface="+mj-lt"/>
              <a:buAutoNum type="arabicPeriod"/>
            </a:pPr>
            <a:endParaRPr lang="en-US" b="0" i="0" dirty="0">
              <a:solidFill>
                <a:srgbClr val="0A0A0A"/>
              </a:solidFill>
              <a:effectLst/>
              <a:latin typeface="Open Sans" panose="020B0606030504020204" pitchFamily="34" charset="0"/>
            </a:endParaRPr>
          </a:p>
          <a:p>
            <a:pPr marL="742950" lvl="1" indent="-285750" algn="l">
              <a:buFont typeface="+mj-lt"/>
              <a:buAutoNum type="arabicPeriod"/>
            </a:pPr>
            <a:endParaRPr lang="en-US" dirty="0">
              <a:solidFill>
                <a:srgbClr val="0A0A0A"/>
              </a:solidFill>
              <a:latin typeface="Open Sans" panose="020B0606030504020204" pitchFamily="34" charset="0"/>
            </a:endParaRPr>
          </a:p>
          <a:p>
            <a:pPr marL="742950" lvl="1" indent="-285750" algn="l">
              <a:buFont typeface="+mj-lt"/>
              <a:buAutoNum type="arabicPeriod"/>
            </a:pPr>
            <a:endParaRPr lang="en-US" b="0" i="0" dirty="0">
              <a:solidFill>
                <a:srgbClr val="0A0A0A"/>
              </a:solidFill>
              <a:effectLst/>
              <a:latin typeface="Open Sans" panose="020B0606030504020204" pitchFamily="34" charset="0"/>
            </a:endParaRPr>
          </a:p>
          <a:p>
            <a:pPr marL="742950" lvl="1" indent="-285750" algn="l">
              <a:buFont typeface="+mj-lt"/>
              <a:buAutoNum type="arabicPeriod"/>
            </a:pPr>
            <a:endParaRPr lang="en-US" dirty="0">
              <a:solidFill>
                <a:srgbClr val="0A0A0A"/>
              </a:solidFill>
              <a:latin typeface="Open Sans" panose="020B0606030504020204" pitchFamily="34" charset="0"/>
            </a:endParaRPr>
          </a:p>
          <a:p>
            <a:pPr marL="742950" lvl="1" indent="-285750" algn="l">
              <a:buFont typeface="+mj-lt"/>
              <a:buAutoNum type="arabicPeriod"/>
            </a:pPr>
            <a:endParaRPr lang="en-US" b="0" i="0" dirty="0">
              <a:solidFill>
                <a:srgbClr val="0A0A0A"/>
              </a:solidFill>
              <a:effectLst/>
              <a:latin typeface="Open Sans" panose="020B0606030504020204" pitchFamily="34" charset="0"/>
            </a:endParaRPr>
          </a:p>
          <a:p>
            <a:pPr marL="742950" lvl="1" indent="-285750" algn="l">
              <a:buFont typeface="+mj-lt"/>
              <a:buAutoNum type="arabicPeriod"/>
            </a:pPr>
            <a:endParaRPr lang="en-US" dirty="0">
              <a:solidFill>
                <a:srgbClr val="0A0A0A"/>
              </a:solidFill>
              <a:latin typeface="Open Sans" panose="020B0606030504020204" pitchFamily="34" charset="0"/>
            </a:endParaRPr>
          </a:p>
          <a:p>
            <a:pPr marL="742950" lvl="1" indent="-285750" algn="l">
              <a:buFont typeface="+mj-lt"/>
              <a:buAutoNum type="arabicPeriod"/>
            </a:pPr>
            <a:endParaRPr lang="en-US" b="0" i="0" dirty="0">
              <a:solidFill>
                <a:srgbClr val="0A0A0A"/>
              </a:solidFill>
              <a:effectLst/>
              <a:latin typeface="Open Sans" panose="020B0606030504020204" pitchFamily="34" charset="0"/>
            </a:endParaRPr>
          </a:p>
          <a:p>
            <a:pPr marL="742950" lvl="1" indent="-285750" algn="l">
              <a:buFont typeface="+mj-lt"/>
              <a:buAutoNum type="arabicPeriod"/>
            </a:pPr>
            <a:endParaRPr lang="en-US" dirty="0">
              <a:solidFill>
                <a:srgbClr val="0A0A0A"/>
              </a:solidFill>
              <a:latin typeface="Open Sans" panose="020B0606030504020204" pitchFamily="34" charset="0"/>
            </a:endParaRPr>
          </a:p>
          <a:p>
            <a:pPr marL="742950" lvl="1" indent="-285750" algn="l">
              <a:buFont typeface="+mj-lt"/>
              <a:buAutoNum type="arabicPeriod"/>
            </a:pPr>
            <a:endParaRPr lang="en-US" b="0" i="0" dirty="0">
              <a:solidFill>
                <a:srgbClr val="0A0A0A"/>
              </a:solidFill>
              <a:effectLst/>
              <a:latin typeface="Open Sans" panose="020B0606030504020204" pitchFamily="34" charset="0"/>
            </a:endParaRPr>
          </a:p>
          <a:p>
            <a:pPr marL="742950" lvl="1" indent="-285750" algn="l">
              <a:buFont typeface="+mj-lt"/>
              <a:buAutoNum type="arabicPeriod"/>
            </a:pPr>
            <a:endParaRPr lang="en-US" dirty="0">
              <a:solidFill>
                <a:srgbClr val="0A0A0A"/>
              </a:solidFill>
              <a:latin typeface="Open Sans" panose="020B0606030504020204" pitchFamily="34" charset="0"/>
            </a:endParaRPr>
          </a:p>
          <a:p>
            <a:pPr marL="742950" lvl="1" indent="-285750" algn="l">
              <a:buFont typeface="+mj-lt"/>
              <a:buAutoNum type="arabicPeriod"/>
            </a:pPr>
            <a:endParaRPr lang="en-US" b="0" i="0" dirty="0">
              <a:solidFill>
                <a:srgbClr val="0A0A0A"/>
              </a:solidFill>
              <a:effectLst/>
              <a:latin typeface="Open Sans" panose="020B0606030504020204" pitchFamily="34" charset="0"/>
            </a:endParaRPr>
          </a:p>
          <a:p>
            <a:pPr marL="742950" lvl="1" indent="-285750" algn="l">
              <a:buFont typeface="+mj-lt"/>
              <a:buAutoNum type="arabicPeriod"/>
            </a:pPr>
            <a:endParaRPr lang="en-US" dirty="0">
              <a:solidFill>
                <a:srgbClr val="0A0A0A"/>
              </a:solidFill>
              <a:latin typeface="Open Sans" panose="020B0606030504020204" pitchFamily="34" charset="0"/>
            </a:endParaRPr>
          </a:p>
          <a:p>
            <a:pPr marL="742950" lvl="1" indent="-285750" algn="l">
              <a:buFont typeface="+mj-lt"/>
              <a:buAutoNum type="arabicPeriod"/>
            </a:pPr>
            <a:endParaRPr lang="en-US" b="0" i="0" dirty="0">
              <a:solidFill>
                <a:srgbClr val="0A0A0A"/>
              </a:solidFill>
              <a:effectLst/>
              <a:latin typeface="Open Sans" panose="020B0606030504020204" pitchFamily="34" charset="0"/>
            </a:endParaRPr>
          </a:p>
        </p:txBody>
      </p:sp>
    </p:spTree>
    <p:extLst>
      <p:ext uri="{BB962C8B-B14F-4D97-AF65-F5344CB8AC3E}">
        <p14:creationId xmlns:p14="http://schemas.microsoft.com/office/powerpoint/2010/main" val="13808008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E1A718F-A244-4086-B1BD-8B220364FC11}"/>
              </a:ext>
            </a:extLst>
          </p:cNvPr>
          <p:cNvSpPr txBox="1"/>
          <p:nvPr/>
        </p:nvSpPr>
        <p:spPr>
          <a:xfrm>
            <a:off x="194733" y="372533"/>
            <a:ext cx="8949267" cy="8494633"/>
          </a:xfrm>
          <a:prstGeom prst="rect">
            <a:avLst/>
          </a:prstGeom>
          <a:noFill/>
        </p:spPr>
        <p:txBody>
          <a:bodyPr wrap="square">
            <a:spAutoFit/>
          </a:bodyPr>
          <a:lstStyle/>
          <a:p>
            <a:r>
              <a:rPr lang="en-US" sz="2400" b="1" i="0" dirty="0">
                <a:solidFill>
                  <a:srgbClr val="00B050"/>
                </a:solidFill>
                <a:effectLst/>
                <a:latin typeface="Open Sans" panose="020B0606030504020204" pitchFamily="34" charset="0"/>
              </a:rPr>
              <a:t>Copy an Existing Test Agreement</a:t>
            </a:r>
          </a:p>
          <a:p>
            <a:pPr algn="l"/>
            <a:endParaRPr lang="en-US" b="0" i="0" dirty="0">
              <a:solidFill>
                <a:srgbClr val="0A0A0A"/>
              </a:solidFill>
              <a:effectLst/>
              <a:latin typeface="Open Sans" panose="020B0606030504020204" pitchFamily="34" charset="0"/>
            </a:endParaRPr>
          </a:p>
          <a:p>
            <a:pPr algn="l"/>
            <a:endParaRPr lang="en-US" dirty="0">
              <a:solidFill>
                <a:srgbClr val="0A0A0A"/>
              </a:solidFill>
              <a:latin typeface="Open Sans" panose="020B0606030504020204" pitchFamily="34" charset="0"/>
            </a:endParaRPr>
          </a:p>
          <a:p>
            <a:pPr algn="l"/>
            <a:r>
              <a:rPr lang="en-US" b="0" i="0" dirty="0">
                <a:solidFill>
                  <a:srgbClr val="0A0A0A"/>
                </a:solidFill>
                <a:effectLst/>
                <a:latin typeface="Open Sans" panose="020B0606030504020204" pitchFamily="34" charset="0"/>
              </a:rPr>
              <a:t>4. Click the </a:t>
            </a:r>
            <a:r>
              <a:rPr lang="en-US" b="1" i="0" dirty="0">
                <a:solidFill>
                  <a:srgbClr val="00B050"/>
                </a:solidFill>
                <a:effectLst/>
                <a:latin typeface="Open Sans" panose="020B0606030504020204" pitchFamily="34" charset="0"/>
              </a:rPr>
              <a:t>Continue</a:t>
            </a:r>
            <a:r>
              <a:rPr lang="en-US" b="0" i="0" dirty="0">
                <a:solidFill>
                  <a:srgbClr val="0A0A0A"/>
                </a:solidFill>
                <a:effectLst/>
                <a:latin typeface="Open Sans" panose="020B0606030504020204" pitchFamily="34" charset="0"/>
              </a:rPr>
              <a:t> button.</a:t>
            </a:r>
          </a:p>
          <a:p>
            <a:pPr algn="l">
              <a:buFont typeface="+mj-lt"/>
              <a:buAutoNum type="arabicPeriod"/>
            </a:pPr>
            <a:endParaRPr lang="en-US" b="0" i="0" dirty="0">
              <a:solidFill>
                <a:srgbClr val="0A0A0A"/>
              </a:solidFill>
              <a:effectLst/>
              <a:latin typeface="Open Sans" panose="020B0606030504020204" pitchFamily="34" charset="0"/>
            </a:endParaRPr>
          </a:p>
          <a:p>
            <a:pPr algn="l"/>
            <a:r>
              <a:rPr lang="en-US" b="0" i="0" dirty="0">
                <a:solidFill>
                  <a:srgbClr val="0A0A0A"/>
                </a:solidFill>
                <a:effectLst/>
                <a:latin typeface="Open Sans" panose="020B0606030504020204" pitchFamily="34" charset="0"/>
              </a:rPr>
              <a:t>5. On the following page, confirm your course information and the exam dates provided. You can either select existing dates to apply these to this additional section or provide custom dates. You can also indicate if you want the same exam file(s) provided for the additional section.</a:t>
            </a:r>
          </a:p>
          <a:p>
            <a:pPr algn="l"/>
            <a:endParaRPr lang="en-US" dirty="0">
              <a:solidFill>
                <a:srgbClr val="0A0A0A"/>
              </a:solidFill>
              <a:latin typeface="Open Sans" panose="020B0606030504020204" pitchFamily="34" charset="0"/>
            </a:endParaRPr>
          </a:p>
          <a:p>
            <a:pPr algn="l"/>
            <a:r>
              <a:rPr lang="en-US" b="0" i="0" dirty="0">
                <a:solidFill>
                  <a:srgbClr val="0A0A0A"/>
                </a:solidFill>
                <a:effectLst/>
                <a:latin typeface="Open Sans" panose="020B0606030504020204" pitchFamily="34" charset="0"/>
              </a:rPr>
              <a:t>6. When finished, click the </a:t>
            </a:r>
            <a:r>
              <a:rPr lang="en-US" b="1" i="0" dirty="0">
                <a:solidFill>
                  <a:srgbClr val="00B050"/>
                </a:solidFill>
                <a:effectLst/>
                <a:latin typeface="Open Sans" panose="020B0606030504020204" pitchFamily="34" charset="0"/>
              </a:rPr>
              <a:t>Copy Testing Agreement (Required Instructor Questionnaire)</a:t>
            </a:r>
            <a:r>
              <a:rPr lang="en-US" b="0" i="0" dirty="0">
                <a:solidFill>
                  <a:srgbClr val="00B050"/>
                </a:solidFill>
                <a:effectLst/>
                <a:latin typeface="Open Sans" panose="020B0606030504020204" pitchFamily="34" charset="0"/>
              </a:rPr>
              <a:t> </a:t>
            </a:r>
            <a:r>
              <a:rPr lang="en-US" b="0" i="0" dirty="0">
                <a:solidFill>
                  <a:srgbClr val="0A0A0A"/>
                </a:solidFill>
                <a:effectLst/>
                <a:latin typeface="Open Sans" panose="020B0606030504020204" pitchFamily="34" charset="0"/>
              </a:rPr>
              <a:t>button to save your selections.</a:t>
            </a:r>
          </a:p>
          <a:p>
            <a:pPr algn="l">
              <a:buFont typeface="+mj-lt"/>
              <a:buAutoNum type="arabicPeriod"/>
            </a:pPr>
            <a:endParaRPr lang="en-US" b="0" i="0" dirty="0">
              <a:solidFill>
                <a:srgbClr val="0A0A0A"/>
              </a:solidFill>
              <a:effectLst/>
              <a:latin typeface="Open Sans" panose="020B0606030504020204" pitchFamily="34" charset="0"/>
            </a:endParaRPr>
          </a:p>
          <a:p>
            <a:pPr algn="l"/>
            <a:r>
              <a:rPr lang="en-US" b="0" i="0" dirty="0">
                <a:solidFill>
                  <a:srgbClr val="0A0A0A"/>
                </a:solidFill>
                <a:effectLst/>
                <a:latin typeface="Open Sans" panose="020B0606030504020204" pitchFamily="34" charset="0"/>
              </a:rPr>
              <a:t>7. You may specify additional exam dates/times on the following page or navigate away from this page when finished. Your submission has been saved and can be viewed or modified by navigating to the </a:t>
            </a:r>
            <a:r>
              <a:rPr lang="en-US" b="1" i="0" dirty="0">
                <a:solidFill>
                  <a:srgbClr val="00B050"/>
                </a:solidFill>
                <a:effectLst/>
                <a:latin typeface="Open Sans" panose="020B0606030504020204" pitchFamily="34" charset="0"/>
              </a:rPr>
              <a:t>Testing Agreement (Required Instructor Questionnaire)</a:t>
            </a:r>
            <a:r>
              <a:rPr lang="en-US" b="0" i="0" dirty="0">
                <a:solidFill>
                  <a:srgbClr val="00B050"/>
                </a:solidFill>
                <a:effectLst/>
                <a:latin typeface="Open Sans" panose="020B0606030504020204" pitchFamily="34" charset="0"/>
              </a:rPr>
              <a:t> </a:t>
            </a:r>
            <a:r>
              <a:rPr lang="en-US" b="0" i="0" dirty="0">
                <a:solidFill>
                  <a:srgbClr val="0A0A0A"/>
                </a:solidFill>
                <a:effectLst/>
                <a:latin typeface="Open Sans" panose="020B0606030504020204" pitchFamily="34" charset="0"/>
              </a:rPr>
              <a:t>page.</a:t>
            </a:r>
          </a:p>
          <a:p>
            <a:pPr algn="l"/>
            <a:endParaRPr lang="en-US" b="0" i="0" dirty="0">
              <a:solidFill>
                <a:srgbClr val="0A0A0A"/>
              </a:solidFill>
              <a:effectLst/>
              <a:latin typeface="Open Sans" panose="020B0606030504020204" pitchFamily="34" charset="0"/>
            </a:endParaRPr>
          </a:p>
          <a:p>
            <a:pPr algn="l"/>
            <a:endParaRPr lang="en-US" dirty="0">
              <a:solidFill>
                <a:srgbClr val="0A0A0A"/>
              </a:solidFill>
              <a:latin typeface="Open Sans" panose="020B0606030504020204" pitchFamily="34" charset="0"/>
            </a:endParaRPr>
          </a:p>
          <a:p>
            <a:pPr algn="l"/>
            <a:endParaRPr lang="en-US" dirty="0">
              <a:solidFill>
                <a:srgbClr val="0A0A0A"/>
              </a:solidFill>
              <a:latin typeface="Open Sans" panose="020B0606030504020204" pitchFamily="34" charset="0"/>
            </a:endParaRPr>
          </a:p>
          <a:p>
            <a:pPr algn="l">
              <a:buFont typeface="+mj-lt"/>
              <a:buAutoNum type="arabicPeriod"/>
            </a:pPr>
            <a:endParaRPr lang="en-US" b="0" i="0" dirty="0">
              <a:solidFill>
                <a:srgbClr val="0A0A0A"/>
              </a:solidFill>
              <a:effectLst/>
              <a:latin typeface="Open Sans" panose="020B0606030504020204" pitchFamily="34" charset="0"/>
            </a:endParaRPr>
          </a:p>
          <a:p>
            <a:pPr algn="l">
              <a:buFont typeface="+mj-lt"/>
              <a:buAutoNum type="arabicPeriod"/>
            </a:pPr>
            <a:endParaRPr lang="en-US" dirty="0">
              <a:solidFill>
                <a:srgbClr val="0A0A0A"/>
              </a:solidFill>
              <a:latin typeface="Open Sans" panose="020B0606030504020204" pitchFamily="34" charset="0"/>
            </a:endParaRPr>
          </a:p>
          <a:p>
            <a:pPr algn="l">
              <a:buFont typeface="+mj-lt"/>
              <a:buAutoNum type="arabicPeriod"/>
            </a:pPr>
            <a:endParaRPr lang="en-US" b="0" i="0" dirty="0">
              <a:solidFill>
                <a:srgbClr val="0A0A0A"/>
              </a:solidFill>
              <a:effectLst/>
              <a:latin typeface="Open Sans" panose="020B0606030504020204" pitchFamily="34" charset="0"/>
            </a:endParaRPr>
          </a:p>
          <a:p>
            <a:pPr algn="l">
              <a:buFont typeface="+mj-lt"/>
              <a:buAutoNum type="arabicPeriod"/>
            </a:pPr>
            <a:endParaRPr lang="en-US" dirty="0">
              <a:solidFill>
                <a:srgbClr val="0A0A0A"/>
              </a:solidFill>
              <a:latin typeface="Open Sans" panose="020B0606030504020204" pitchFamily="34" charset="0"/>
            </a:endParaRPr>
          </a:p>
          <a:p>
            <a:pPr algn="l">
              <a:buFont typeface="+mj-lt"/>
              <a:buAutoNum type="arabicPeriod"/>
            </a:pPr>
            <a:endParaRPr lang="en-US" b="0" i="0" dirty="0">
              <a:solidFill>
                <a:srgbClr val="0A0A0A"/>
              </a:solidFill>
              <a:effectLst/>
              <a:latin typeface="Open Sans" panose="020B0606030504020204" pitchFamily="34" charset="0"/>
            </a:endParaRPr>
          </a:p>
          <a:p>
            <a:pPr algn="l">
              <a:buFont typeface="+mj-lt"/>
              <a:buAutoNum type="arabicPeriod"/>
            </a:pPr>
            <a:endParaRPr lang="en-US" dirty="0">
              <a:solidFill>
                <a:srgbClr val="0A0A0A"/>
              </a:solidFill>
              <a:latin typeface="Open Sans" panose="020B0606030504020204" pitchFamily="34" charset="0"/>
            </a:endParaRPr>
          </a:p>
          <a:p>
            <a:pPr algn="l">
              <a:buFont typeface="+mj-lt"/>
              <a:buAutoNum type="arabicPeriod"/>
            </a:pPr>
            <a:endParaRPr lang="en-US" b="0" i="0" dirty="0">
              <a:solidFill>
                <a:srgbClr val="0A0A0A"/>
              </a:solidFill>
              <a:effectLst/>
              <a:latin typeface="Open Sans" panose="020B0606030504020204" pitchFamily="34" charset="0"/>
            </a:endParaRPr>
          </a:p>
          <a:p>
            <a:pPr algn="l">
              <a:buFont typeface="+mj-lt"/>
              <a:buAutoNum type="arabicPeriod"/>
            </a:pPr>
            <a:endParaRPr lang="en-US" dirty="0">
              <a:solidFill>
                <a:srgbClr val="0A0A0A"/>
              </a:solidFill>
              <a:latin typeface="Open Sans" panose="020B0606030504020204" pitchFamily="34" charset="0"/>
            </a:endParaRPr>
          </a:p>
          <a:p>
            <a:pPr algn="l">
              <a:buFont typeface="+mj-lt"/>
              <a:buAutoNum type="arabicPeriod"/>
            </a:pPr>
            <a:endParaRPr lang="en-US" b="0" i="0" dirty="0">
              <a:solidFill>
                <a:srgbClr val="0A0A0A"/>
              </a:solidFill>
              <a:effectLst/>
              <a:latin typeface="Open Sans" panose="020B0606030504020204" pitchFamily="34" charset="0"/>
            </a:endParaRPr>
          </a:p>
          <a:p>
            <a:pPr algn="l">
              <a:buFont typeface="+mj-lt"/>
              <a:buAutoNum type="arabicPeriod"/>
            </a:pPr>
            <a:endParaRPr lang="en-US" b="0" i="0" dirty="0">
              <a:solidFill>
                <a:srgbClr val="0A0A0A"/>
              </a:solidFill>
              <a:effectLst/>
              <a:latin typeface="Open Sans" panose="020B0606030504020204" pitchFamily="34" charset="0"/>
            </a:endParaRPr>
          </a:p>
        </p:txBody>
      </p:sp>
    </p:spTree>
    <p:extLst>
      <p:ext uri="{BB962C8B-B14F-4D97-AF65-F5344CB8AC3E}">
        <p14:creationId xmlns:p14="http://schemas.microsoft.com/office/powerpoint/2010/main" val="3894640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3FC61DA-92D3-4BA6-9734-B312CA481B15}"/>
              </a:ext>
            </a:extLst>
          </p:cNvPr>
          <p:cNvSpPr txBox="1"/>
          <p:nvPr/>
        </p:nvSpPr>
        <p:spPr>
          <a:xfrm>
            <a:off x="126999" y="270934"/>
            <a:ext cx="11878733" cy="9848850"/>
          </a:xfrm>
          <a:prstGeom prst="rect">
            <a:avLst/>
          </a:prstGeom>
          <a:noFill/>
        </p:spPr>
        <p:txBody>
          <a:bodyPr wrap="square">
            <a:spAutoFit/>
          </a:bodyPr>
          <a:lstStyle/>
          <a:p>
            <a:pPr algn="l"/>
            <a:r>
              <a:rPr lang="en-US" sz="2400" b="0" i="0" dirty="0">
                <a:solidFill>
                  <a:srgbClr val="00B050"/>
                </a:solidFill>
                <a:effectLst/>
                <a:latin typeface="Oswald" panose="00000500000000000000" pitchFamily="2" charset="0"/>
              </a:rPr>
              <a:t>Made an Error?</a:t>
            </a:r>
          </a:p>
          <a:p>
            <a:pPr algn="l"/>
            <a:endParaRPr lang="en-US" sz="2400" b="0" i="0" dirty="0">
              <a:solidFill>
                <a:srgbClr val="00B050"/>
              </a:solidFill>
              <a:effectLst/>
              <a:latin typeface="Oswald" panose="00000500000000000000" pitchFamily="2" charset="0"/>
            </a:endParaRPr>
          </a:p>
          <a:p>
            <a:pPr algn="l"/>
            <a:r>
              <a:rPr lang="en-US" sz="2000" b="0" i="0" dirty="0">
                <a:solidFill>
                  <a:srgbClr val="0A0A0A"/>
                </a:solidFill>
                <a:effectLst/>
                <a:latin typeface="Open Sans" panose="020B0606030504020204" pitchFamily="34" charset="0"/>
              </a:rPr>
              <a:t>If an instructor accidentally indicates they planned to proctor their own exams (or that the class has no exams), they can clear (cancel) that entry and start over.</a:t>
            </a:r>
          </a:p>
          <a:p>
            <a:pPr algn="l"/>
            <a:endParaRPr lang="en-US" sz="2000" dirty="0">
              <a:solidFill>
                <a:srgbClr val="0A0A0A"/>
              </a:solidFill>
              <a:latin typeface="Open Sans" panose="020B0606030504020204" pitchFamily="34" charset="0"/>
            </a:endParaRPr>
          </a:p>
          <a:p>
            <a:pPr algn="l"/>
            <a:endParaRPr lang="en-US" sz="2000" b="0" i="0" dirty="0">
              <a:solidFill>
                <a:srgbClr val="0A0A0A"/>
              </a:solidFill>
              <a:effectLst/>
              <a:latin typeface="Open Sans" panose="020B0606030504020204" pitchFamily="34" charset="0"/>
            </a:endParaRPr>
          </a:p>
          <a:p>
            <a:pPr algn="l">
              <a:buFont typeface="+mj-lt"/>
              <a:buAutoNum type="arabicPeriod"/>
            </a:pPr>
            <a:r>
              <a:rPr lang="en-US" sz="2000" b="0" i="0" dirty="0">
                <a:solidFill>
                  <a:srgbClr val="0A0A0A"/>
                </a:solidFill>
                <a:effectLst/>
                <a:latin typeface="Open Sans" panose="020B0606030504020204" pitchFamily="34" charset="0"/>
              </a:rPr>
              <a:t> Log into the </a:t>
            </a:r>
            <a:r>
              <a:rPr lang="en-US" sz="2000" b="1" i="0" dirty="0">
                <a:solidFill>
                  <a:srgbClr val="00B050"/>
                </a:solidFill>
                <a:effectLst/>
                <a:latin typeface="Open Sans" panose="020B0606030504020204" pitchFamily="34" charset="0"/>
              </a:rPr>
              <a:t>AIM INSTRUCTOR PORTAL </a:t>
            </a:r>
            <a:r>
              <a:rPr lang="en-US" sz="2000" b="0" i="0" dirty="0">
                <a:solidFill>
                  <a:srgbClr val="0A0A0A"/>
                </a:solidFill>
                <a:effectLst/>
                <a:latin typeface="Open Sans" panose="020B0606030504020204" pitchFamily="34" charset="0"/>
              </a:rPr>
              <a:t>and review the “Accessible Testing” page.</a:t>
            </a:r>
          </a:p>
          <a:p>
            <a:pPr algn="l">
              <a:buFont typeface="+mj-lt"/>
              <a:buAutoNum type="arabicPeriod"/>
            </a:pPr>
            <a:endParaRPr lang="en-US" sz="2000" b="0" i="0" dirty="0">
              <a:solidFill>
                <a:srgbClr val="0A0A0A"/>
              </a:solidFill>
              <a:effectLst/>
              <a:latin typeface="Open Sans" panose="020B0606030504020204" pitchFamily="34" charset="0"/>
            </a:endParaRPr>
          </a:p>
          <a:p>
            <a:pPr algn="l">
              <a:buFont typeface="+mj-lt"/>
              <a:buAutoNum type="arabicPeriod"/>
            </a:pPr>
            <a:r>
              <a:rPr lang="en-US" sz="2000" b="0" i="0" dirty="0">
                <a:solidFill>
                  <a:srgbClr val="0A0A0A"/>
                </a:solidFill>
                <a:effectLst/>
                <a:latin typeface="Open Sans" panose="020B0606030504020204" pitchFamily="34" charset="0"/>
              </a:rPr>
              <a:t> At the top right of the page is a box titled “Exams Proctored by Instructor or Class with out Exams”.</a:t>
            </a:r>
          </a:p>
          <a:p>
            <a:pPr algn="l">
              <a:buFont typeface="+mj-lt"/>
              <a:buAutoNum type="arabicPeriod"/>
            </a:pPr>
            <a:endParaRPr lang="en-US" sz="2000" b="0" i="0" dirty="0">
              <a:solidFill>
                <a:srgbClr val="0A0A0A"/>
              </a:solidFill>
              <a:effectLst/>
              <a:latin typeface="Open Sans" panose="020B0606030504020204" pitchFamily="34" charset="0"/>
            </a:endParaRPr>
          </a:p>
          <a:p>
            <a:pPr algn="l">
              <a:buFont typeface="+mj-lt"/>
              <a:buAutoNum type="arabicPeriod"/>
            </a:pPr>
            <a:r>
              <a:rPr lang="en-US" sz="2000" b="0" i="0" dirty="0">
                <a:solidFill>
                  <a:srgbClr val="0A0A0A"/>
                </a:solidFill>
                <a:effectLst/>
                <a:latin typeface="Open Sans" panose="020B0606030504020204" pitchFamily="34" charset="0"/>
              </a:rPr>
              <a:t> Click “</a:t>
            </a:r>
            <a:r>
              <a:rPr lang="en-US" sz="2000" b="1" i="0" dirty="0">
                <a:solidFill>
                  <a:srgbClr val="00B050"/>
                </a:solidFill>
                <a:effectLst/>
                <a:latin typeface="Open Sans" panose="020B0606030504020204" pitchFamily="34" charset="0"/>
              </a:rPr>
              <a:t>Cancel</a:t>
            </a:r>
            <a:r>
              <a:rPr lang="en-US" sz="2000" b="0" i="0" dirty="0">
                <a:solidFill>
                  <a:srgbClr val="00B050"/>
                </a:solidFill>
                <a:effectLst/>
                <a:latin typeface="Open Sans" panose="020B0606030504020204" pitchFamily="34" charset="0"/>
              </a:rPr>
              <a:t>” </a:t>
            </a:r>
            <a:r>
              <a:rPr lang="en-US" sz="2000" b="0" i="0" dirty="0">
                <a:solidFill>
                  <a:srgbClr val="0A0A0A"/>
                </a:solidFill>
                <a:effectLst/>
                <a:latin typeface="Open Sans" panose="020B0606030504020204" pitchFamily="34" charset="0"/>
              </a:rPr>
              <a:t>and the Testing Agreement will reopen for that course/section.</a:t>
            </a:r>
          </a:p>
          <a:p>
            <a:pPr algn="l">
              <a:buFont typeface="+mj-lt"/>
              <a:buAutoNum type="arabicPeriod"/>
            </a:pPr>
            <a:endParaRPr lang="en-US" sz="2000" dirty="0">
              <a:solidFill>
                <a:srgbClr val="0A0A0A"/>
              </a:solidFill>
              <a:latin typeface="Open Sans" panose="020B0606030504020204" pitchFamily="34" charset="0"/>
            </a:endParaRPr>
          </a:p>
          <a:p>
            <a:pPr algn="l"/>
            <a:endParaRPr lang="en-US" sz="2000" b="0" i="0" dirty="0">
              <a:solidFill>
                <a:srgbClr val="0A0A0A"/>
              </a:solidFill>
              <a:effectLst/>
              <a:latin typeface="Open Sans" panose="020B0606030504020204" pitchFamily="34" charset="0"/>
            </a:endParaRPr>
          </a:p>
          <a:p>
            <a:pPr algn="l">
              <a:buFont typeface="+mj-lt"/>
              <a:buAutoNum type="arabicPeriod"/>
            </a:pPr>
            <a:endParaRPr lang="en-US" sz="2000" b="0" i="0" dirty="0">
              <a:solidFill>
                <a:srgbClr val="0A0A0A"/>
              </a:solidFill>
              <a:effectLst/>
              <a:latin typeface="Open Sans" panose="020B0606030504020204" pitchFamily="34" charset="0"/>
            </a:endParaRPr>
          </a:p>
          <a:p>
            <a:pPr algn="l">
              <a:buFont typeface="+mj-lt"/>
              <a:buAutoNum type="arabicPeriod"/>
            </a:pPr>
            <a:endParaRPr lang="en-US" sz="2000" dirty="0">
              <a:solidFill>
                <a:srgbClr val="0A0A0A"/>
              </a:solidFill>
              <a:latin typeface="Open Sans" panose="020B0606030504020204" pitchFamily="34" charset="0"/>
            </a:endParaRPr>
          </a:p>
          <a:p>
            <a:pPr algn="l"/>
            <a:endParaRPr lang="en-US" b="0" i="0" dirty="0">
              <a:solidFill>
                <a:srgbClr val="0A0A0A"/>
              </a:solidFill>
              <a:effectLst/>
              <a:latin typeface="Open Sans" panose="020B0606030504020204" pitchFamily="34" charset="0"/>
            </a:endParaRPr>
          </a:p>
          <a:p>
            <a:pPr algn="l">
              <a:buFont typeface="+mj-lt"/>
              <a:buAutoNum type="arabicPeriod"/>
            </a:pPr>
            <a:endParaRPr lang="en-US" dirty="0">
              <a:solidFill>
                <a:srgbClr val="0A0A0A"/>
              </a:solidFill>
              <a:latin typeface="Open Sans" panose="020B0606030504020204" pitchFamily="34" charset="0"/>
            </a:endParaRPr>
          </a:p>
          <a:p>
            <a:pPr algn="l">
              <a:buFont typeface="+mj-lt"/>
              <a:buAutoNum type="arabicPeriod"/>
            </a:pPr>
            <a:endParaRPr lang="en-US" b="0" i="0" dirty="0">
              <a:solidFill>
                <a:srgbClr val="0A0A0A"/>
              </a:solidFill>
              <a:effectLst/>
              <a:latin typeface="Open Sans" panose="020B0606030504020204" pitchFamily="34" charset="0"/>
            </a:endParaRPr>
          </a:p>
          <a:p>
            <a:pPr algn="l">
              <a:buFont typeface="+mj-lt"/>
              <a:buAutoNum type="arabicPeriod"/>
            </a:pPr>
            <a:endParaRPr lang="en-US" dirty="0">
              <a:solidFill>
                <a:srgbClr val="0A0A0A"/>
              </a:solidFill>
              <a:latin typeface="Open Sans" panose="020B0606030504020204" pitchFamily="34" charset="0"/>
            </a:endParaRPr>
          </a:p>
          <a:p>
            <a:pPr algn="l">
              <a:buFont typeface="+mj-lt"/>
              <a:buAutoNum type="arabicPeriod"/>
            </a:pPr>
            <a:endParaRPr lang="en-US" b="0" i="0" dirty="0">
              <a:solidFill>
                <a:srgbClr val="0A0A0A"/>
              </a:solidFill>
              <a:effectLst/>
              <a:latin typeface="Open Sans" panose="020B0606030504020204" pitchFamily="34" charset="0"/>
            </a:endParaRPr>
          </a:p>
          <a:p>
            <a:pPr algn="l">
              <a:buFont typeface="+mj-lt"/>
              <a:buAutoNum type="arabicPeriod"/>
            </a:pPr>
            <a:endParaRPr lang="en-US" dirty="0">
              <a:solidFill>
                <a:srgbClr val="0A0A0A"/>
              </a:solidFill>
              <a:latin typeface="Open Sans" panose="020B0606030504020204" pitchFamily="34" charset="0"/>
            </a:endParaRPr>
          </a:p>
          <a:p>
            <a:pPr algn="l">
              <a:buFont typeface="+mj-lt"/>
              <a:buAutoNum type="arabicPeriod"/>
            </a:pPr>
            <a:endParaRPr lang="en-US" b="0" i="0" dirty="0">
              <a:solidFill>
                <a:srgbClr val="0A0A0A"/>
              </a:solidFill>
              <a:effectLst/>
              <a:latin typeface="Open Sans" panose="020B0606030504020204" pitchFamily="34" charset="0"/>
            </a:endParaRPr>
          </a:p>
          <a:p>
            <a:pPr algn="l">
              <a:buFont typeface="+mj-lt"/>
              <a:buAutoNum type="arabicPeriod"/>
            </a:pPr>
            <a:endParaRPr lang="en-US" dirty="0">
              <a:solidFill>
                <a:srgbClr val="0A0A0A"/>
              </a:solidFill>
              <a:latin typeface="Open Sans" panose="020B0606030504020204" pitchFamily="34" charset="0"/>
            </a:endParaRPr>
          </a:p>
          <a:p>
            <a:pPr algn="l">
              <a:buFont typeface="+mj-lt"/>
              <a:buAutoNum type="arabicPeriod"/>
            </a:pPr>
            <a:endParaRPr lang="en-US" b="0" i="0" dirty="0">
              <a:solidFill>
                <a:srgbClr val="0A0A0A"/>
              </a:solidFill>
              <a:effectLst/>
              <a:latin typeface="Open Sans" panose="020B0606030504020204" pitchFamily="34" charset="0"/>
            </a:endParaRPr>
          </a:p>
          <a:p>
            <a:pPr algn="l">
              <a:buFont typeface="+mj-lt"/>
              <a:buAutoNum type="arabicPeriod"/>
            </a:pPr>
            <a:endParaRPr lang="en-US" dirty="0">
              <a:solidFill>
                <a:srgbClr val="0A0A0A"/>
              </a:solidFill>
              <a:latin typeface="Open Sans" panose="020B0606030504020204" pitchFamily="34" charset="0"/>
            </a:endParaRPr>
          </a:p>
          <a:p>
            <a:pPr algn="l">
              <a:buFont typeface="+mj-lt"/>
              <a:buAutoNum type="arabicPeriod"/>
            </a:pPr>
            <a:endParaRPr lang="en-US" b="0" i="0" dirty="0">
              <a:solidFill>
                <a:srgbClr val="0A0A0A"/>
              </a:solidFill>
              <a:effectLst/>
              <a:latin typeface="Open Sans" panose="020B0606030504020204" pitchFamily="34" charset="0"/>
            </a:endParaRPr>
          </a:p>
          <a:p>
            <a:pPr algn="l">
              <a:buFont typeface="+mj-lt"/>
              <a:buAutoNum type="arabicPeriod"/>
            </a:pPr>
            <a:endParaRPr lang="en-US" dirty="0">
              <a:solidFill>
                <a:srgbClr val="0A0A0A"/>
              </a:solidFill>
              <a:latin typeface="Open Sans" panose="020B0606030504020204" pitchFamily="34" charset="0"/>
            </a:endParaRPr>
          </a:p>
          <a:p>
            <a:pPr algn="l">
              <a:buFont typeface="+mj-lt"/>
              <a:buAutoNum type="arabicPeriod"/>
            </a:pPr>
            <a:endParaRPr lang="en-US" b="0" i="0" dirty="0">
              <a:solidFill>
                <a:srgbClr val="0A0A0A"/>
              </a:solidFill>
              <a:effectLst/>
              <a:latin typeface="Open Sans" panose="020B0606030504020204" pitchFamily="34" charset="0"/>
            </a:endParaRPr>
          </a:p>
          <a:p>
            <a:pPr algn="l">
              <a:buFont typeface="+mj-lt"/>
              <a:buAutoNum type="arabicPeriod"/>
            </a:pPr>
            <a:endParaRPr lang="en-US" dirty="0">
              <a:solidFill>
                <a:srgbClr val="0A0A0A"/>
              </a:solidFill>
              <a:latin typeface="Open Sans" panose="020B0606030504020204" pitchFamily="34" charset="0"/>
            </a:endParaRPr>
          </a:p>
          <a:p>
            <a:pPr algn="l">
              <a:buFont typeface="+mj-lt"/>
              <a:buAutoNum type="arabicPeriod"/>
            </a:pPr>
            <a:endParaRPr lang="en-US" b="0" i="0" dirty="0">
              <a:solidFill>
                <a:srgbClr val="0A0A0A"/>
              </a:solidFill>
              <a:effectLst/>
              <a:latin typeface="Open Sans" panose="020B0606030504020204" pitchFamily="34" charset="0"/>
            </a:endParaRPr>
          </a:p>
          <a:p>
            <a:pPr algn="l">
              <a:buFont typeface="+mj-lt"/>
              <a:buAutoNum type="arabicPeriod"/>
            </a:pPr>
            <a:endParaRPr lang="en-US" dirty="0">
              <a:solidFill>
                <a:srgbClr val="0A0A0A"/>
              </a:solidFill>
              <a:latin typeface="Open Sans" panose="020B0606030504020204" pitchFamily="34" charset="0"/>
            </a:endParaRPr>
          </a:p>
          <a:p>
            <a:pPr algn="l"/>
            <a:endParaRPr lang="en-US" b="0" i="0" dirty="0">
              <a:solidFill>
                <a:srgbClr val="0A0A0A"/>
              </a:solidFill>
              <a:effectLst/>
              <a:latin typeface="Open Sans" panose="020B0606030504020204" pitchFamily="34" charset="0"/>
            </a:endParaRPr>
          </a:p>
        </p:txBody>
      </p:sp>
      <p:pic>
        <p:nvPicPr>
          <p:cNvPr id="5" name="Picture 4">
            <a:extLst>
              <a:ext uri="{FF2B5EF4-FFF2-40B4-BE49-F238E27FC236}">
                <a16:creationId xmlns:a16="http://schemas.microsoft.com/office/drawing/2014/main" id="{F86BE819-FE80-447F-BE7B-7FEF733B4966}"/>
              </a:ext>
            </a:extLst>
          </p:cNvPr>
          <p:cNvPicPr>
            <a:picLocks noChangeAspect="1"/>
          </p:cNvPicPr>
          <p:nvPr/>
        </p:nvPicPr>
        <p:blipFill>
          <a:blip r:embed="rId2"/>
          <a:stretch>
            <a:fillRect/>
          </a:stretch>
        </p:blipFill>
        <p:spPr>
          <a:xfrm>
            <a:off x="592667" y="4639732"/>
            <a:ext cx="9061417" cy="1947334"/>
          </a:xfrm>
          <a:prstGeom prst="rect">
            <a:avLst/>
          </a:prstGeom>
        </p:spPr>
      </p:pic>
    </p:spTree>
    <p:extLst>
      <p:ext uri="{BB962C8B-B14F-4D97-AF65-F5344CB8AC3E}">
        <p14:creationId xmlns:p14="http://schemas.microsoft.com/office/powerpoint/2010/main" val="1688272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27308BD-5DD3-451C-80C0-A27BF59BAC12}"/>
              </a:ext>
            </a:extLst>
          </p:cNvPr>
          <p:cNvSpPr txBox="1"/>
          <p:nvPr/>
        </p:nvSpPr>
        <p:spPr>
          <a:xfrm>
            <a:off x="302847" y="474957"/>
            <a:ext cx="11556999" cy="4370427"/>
          </a:xfrm>
          <a:prstGeom prst="rect">
            <a:avLst/>
          </a:prstGeom>
          <a:noFill/>
        </p:spPr>
        <p:txBody>
          <a:bodyPr wrap="square" lIns="91440" tIns="45720" rIns="91440" bIns="45720" anchor="t">
            <a:spAutoFit/>
          </a:bodyPr>
          <a:lstStyle/>
          <a:p>
            <a:pPr algn="l"/>
            <a:r>
              <a:rPr lang="en-US" sz="2400" b="0" i="0" dirty="0">
                <a:solidFill>
                  <a:srgbClr val="0A0A0A"/>
                </a:solidFill>
                <a:effectLst/>
                <a:latin typeface="Oswald"/>
              </a:rPr>
              <a:t>Using the AIM Portal for Instructors</a:t>
            </a:r>
            <a:br>
              <a:rPr lang="en-US" sz="2400" b="0" i="0" dirty="0">
                <a:effectLst/>
                <a:latin typeface="Oswald" panose="00000500000000000000" pitchFamily="2" charset="0"/>
              </a:rPr>
            </a:br>
            <a:endParaRPr lang="en-US" b="0" i="0" dirty="0">
              <a:solidFill>
                <a:srgbClr val="00B050"/>
              </a:solidFill>
              <a:effectLst/>
              <a:latin typeface="Oswald" panose="00000500000000000000" pitchFamily="2" charset="0"/>
            </a:endParaRPr>
          </a:p>
          <a:p>
            <a:pPr algn="l"/>
            <a:r>
              <a:rPr lang="en-US" sz="2000" b="0" i="0" dirty="0">
                <a:solidFill>
                  <a:srgbClr val="00B050"/>
                </a:solidFill>
                <a:effectLst/>
                <a:latin typeface="Oswald"/>
              </a:rPr>
              <a:t>Overview of the AIM Instructor Portal</a:t>
            </a:r>
          </a:p>
          <a:p>
            <a:endParaRPr lang="en-US" dirty="0">
              <a:solidFill>
                <a:srgbClr val="00B050"/>
              </a:solidFill>
              <a:latin typeface="Oswald"/>
            </a:endParaRPr>
          </a:p>
          <a:p>
            <a:r>
              <a:rPr lang="en-US" sz="2000" dirty="0">
                <a:solidFill>
                  <a:srgbClr val="0A0A0A"/>
                </a:solidFill>
                <a:latin typeface="Open Sans"/>
                <a:ea typeface="Open Sans"/>
                <a:cs typeface="Open Sans"/>
              </a:rPr>
              <a:t>The Office of Disability</a:t>
            </a:r>
            <a:r>
              <a:rPr lang="en-US" sz="2000" b="0" i="0" dirty="0">
                <a:solidFill>
                  <a:srgbClr val="0A0A0A"/>
                </a:solidFill>
                <a:effectLst/>
                <a:latin typeface="Open Sans"/>
                <a:ea typeface="Open Sans"/>
                <a:cs typeface="Open Sans"/>
              </a:rPr>
              <a:t> Services at Xavier University of Louisiana now uses Accessible Information Management (AIM), an online accommodation management portal that helps students request and coordinate their accommodations with instructors.</a:t>
            </a:r>
            <a:endParaRPr lang="en-US" sz="2000" dirty="0">
              <a:solidFill>
                <a:srgbClr val="0A0A0A"/>
              </a:solidFill>
              <a:latin typeface="Open Sans"/>
              <a:ea typeface="Open Sans"/>
              <a:cs typeface="Open Sans"/>
            </a:endParaRPr>
          </a:p>
          <a:p>
            <a:endParaRPr lang="en-US" sz="2000" dirty="0">
              <a:solidFill>
                <a:srgbClr val="0A0A0A"/>
              </a:solidFill>
              <a:latin typeface="Open Sans"/>
              <a:ea typeface="Open Sans"/>
              <a:cs typeface="Open Sans"/>
            </a:endParaRPr>
          </a:p>
          <a:p>
            <a:r>
              <a:rPr lang="en-US" sz="2000" b="0" i="0" dirty="0">
                <a:solidFill>
                  <a:srgbClr val="0A0A0A"/>
                </a:solidFill>
                <a:effectLst/>
                <a:latin typeface="Open Sans"/>
                <a:ea typeface="Open Sans"/>
                <a:cs typeface="Open Sans"/>
              </a:rPr>
              <a:t>This system will also allow instructors to be able to review accommodation requests in a central location and will help facilitate the exam proctoring request process through a web interface rather than by email and paper forms – if instructors choose to utilize the Disability Services Testing Center to administer their exams with disability accommodations.</a:t>
            </a:r>
            <a:endParaRPr lang="en-US" sz="2000" b="0" i="0">
              <a:solidFill>
                <a:srgbClr val="000000"/>
              </a:solidFill>
              <a:effectLst/>
              <a:latin typeface="Calibri" panose="020F0502020204030204"/>
              <a:ea typeface="Calibri"/>
              <a:cs typeface="Calibri"/>
            </a:endParaRPr>
          </a:p>
          <a:p>
            <a:endParaRPr lang="en-US" sz="2000" dirty="0">
              <a:solidFill>
                <a:srgbClr val="0A0A0A"/>
              </a:solidFill>
              <a:latin typeface="Open Sans"/>
              <a:ea typeface="Open Sans"/>
              <a:cs typeface="Open Sans"/>
            </a:endParaRPr>
          </a:p>
          <a:p>
            <a:endParaRPr lang="en-US" dirty="0">
              <a:solidFill>
                <a:srgbClr val="0A0A0A"/>
              </a:solidFill>
              <a:latin typeface="Open Sans"/>
              <a:ea typeface="Open Sans"/>
              <a:cs typeface="Open Sans"/>
            </a:endParaRPr>
          </a:p>
        </p:txBody>
      </p:sp>
    </p:spTree>
    <p:extLst>
      <p:ext uri="{BB962C8B-B14F-4D97-AF65-F5344CB8AC3E}">
        <p14:creationId xmlns:p14="http://schemas.microsoft.com/office/powerpoint/2010/main" val="18452361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9F2B684-7088-42D7-812D-0B5ECB53589C}"/>
              </a:ext>
            </a:extLst>
          </p:cNvPr>
          <p:cNvSpPr txBox="1"/>
          <p:nvPr/>
        </p:nvSpPr>
        <p:spPr>
          <a:xfrm>
            <a:off x="389467" y="736600"/>
            <a:ext cx="11379200" cy="11910953"/>
          </a:xfrm>
          <a:prstGeom prst="rect">
            <a:avLst/>
          </a:prstGeom>
          <a:noFill/>
        </p:spPr>
        <p:txBody>
          <a:bodyPr wrap="square">
            <a:spAutoFit/>
          </a:bodyPr>
          <a:lstStyle/>
          <a:p>
            <a:pPr algn="l"/>
            <a:r>
              <a:rPr lang="en-US" sz="2400" b="0" i="0" dirty="0">
                <a:solidFill>
                  <a:srgbClr val="00B050"/>
                </a:solidFill>
                <a:effectLst/>
                <a:latin typeface="Oswald" panose="00000500000000000000" pitchFamily="2" charset="0"/>
              </a:rPr>
              <a:t>Uploading an Exam in AIM</a:t>
            </a:r>
          </a:p>
          <a:p>
            <a:pPr algn="l"/>
            <a:endParaRPr lang="en-US" sz="2400" b="0" i="0" dirty="0">
              <a:solidFill>
                <a:srgbClr val="00B050"/>
              </a:solidFill>
              <a:effectLst/>
              <a:latin typeface="Oswald" panose="00000500000000000000" pitchFamily="2" charset="0"/>
            </a:endParaRPr>
          </a:p>
          <a:p>
            <a:pPr algn="l"/>
            <a:r>
              <a:rPr lang="en-US" b="0" i="0" dirty="0">
                <a:solidFill>
                  <a:srgbClr val="0A0A0A"/>
                </a:solidFill>
                <a:effectLst/>
                <a:latin typeface="Open Sans" panose="020B0606030504020204" pitchFamily="34" charset="0"/>
              </a:rPr>
              <a:t>Instructors have multiple options for providing their exams to the Testing Center, such as dropping them off in person etc., however the most efficient way would be to upload them to AIM Portal. Please provide exams the day before by 4pm (noon on Fridays for Monday exams).</a:t>
            </a:r>
          </a:p>
          <a:p>
            <a:pPr algn="l"/>
            <a:endParaRPr lang="en-US" dirty="0">
              <a:solidFill>
                <a:srgbClr val="0A0A0A"/>
              </a:solidFill>
              <a:latin typeface="Open Sans" panose="020B0606030504020204" pitchFamily="34" charset="0"/>
            </a:endParaRPr>
          </a:p>
          <a:p>
            <a:pPr algn="l"/>
            <a:endParaRPr lang="en-US" b="0" i="0" dirty="0">
              <a:solidFill>
                <a:srgbClr val="0A0A0A"/>
              </a:solidFill>
              <a:effectLst/>
              <a:latin typeface="Open Sans" panose="020B0606030504020204" pitchFamily="34" charset="0"/>
            </a:endParaRPr>
          </a:p>
          <a:p>
            <a:pPr algn="l"/>
            <a:r>
              <a:rPr lang="en-US" b="0" i="0" dirty="0">
                <a:solidFill>
                  <a:srgbClr val="0A0A0A"/>
                </a:solidFill>
                <a:effectLst/>
                <a:latin typeface="Open Sans" panose="020B0606030504020204" pitchFamily="34" charset="0"/>
              </a:rPr>
              <a:t>In order to upload an exam in AIM:</a:t>
            </a:r>
          </a:p>
          <a:p>
            <a:pPr algn="l"/>
            <a:endParaRPr lang="en-US" b="0" i="0" dirty="0">
              <a:solidFill>
                <a:srgbClr val="0A0A0A"/>
              </a:solidFill>
              <a:effectLst/>
              <a:latin typeface="Open Sans" panose="020B0606030504020204" pitchFamily="34" charset="0"/>
            </a:endParaRPr>
          </a:p>
          <a:p>
            <a:pPr algn="l">
              <a:buFont typeface="+mj-lt"/>
              <a:buAutoNum type="arabicPeriod"/>
            </a:pPr>
            <a:r>
              <a:rPr lang="en-US" b="0" i="0" dirty="0">
                <a:solidFill>
                  <a:srgbClr val="0A0A0A"/>
                </a:solidFill>
                <a:effectLst/>
                <a:latin typeface="Open Sans" panose="020B0606030504020204" pitchFamily="34" charset="0"/>
              </a:rPr>
              <a:t> Navigate to “List Exam Requests” by clicking on </a:t>
            </a:r>
            <a:r>
              <a:rPr lang="en-US" b="0" i="0" dirty="0">
                <a:solidFill>
                  <a:srgbClr val="00B050"/>
                </a:solidFill>
                <a:effectLst/>
                <a:latin typeface="Open Sans" panose="020B0606030504020204" pitchFamily="34" charset="0"/>
              </a:rPr>
              <a:t>“</a:t>
            </a:r>
            <a:r>
              <a:rPr lang="en-US" b="1" i="0" dirty="0">
                <a:solidFill>
                  <a:srgbClr val="00B050"/>
                </a:solidFill>
                <a:effectLst/>
                <a:latin typeface="Open Sans" panose="020B0606030504020204" pitchFamily="34" charset="0"/>
              </a:rPr>
              <a:t>Accessible Testing</a:t>
            </a:r>
            <a:r>
              <a:rPr lang="en-US" b="0" i="0" dirty="0">
                <a:solidFill>
                  <a:srgbClr val="00B050"/>
                </a:solidFill>
                <a:effectLst/>
                <a:latin typeface="Open Sans" panose="020B0606030504020204" pitchFamily="34" charset="0"/>
              </a:rPr>
              <a:t>” </a:t>
            </a:r>
            <a:r>
              <a:rPr lang="en-US" b="0" i="0" dirty="0">
                <a:solidFill>
                  <a:srgbClr val="0A0A0A"/>
                </a:solidFill>
                <a:effectLst/>
                <a:latin typeface="Open Sans" panose="020B0606030504020204" pitchFamily="34" charset="0"/>
              </a:rPr>
              <a:t>and then </a:t>
            </a:r>
            <a:r>
              <a:rPr lang="en-US" b="0" i="0" dirty="0">
                <a:solidFill>
                  <a:srgbClr val="00B050"/>
                </a:solidFill>
                <a:effectLst/>
                <a:latin typeface="Open Sans" panose="020B0606030504020204" pitchFamily="34" charset="0"/>
              </a:rPr>
              <a:t>“</a:t>
            </a:r>
            <a:r>
              <a:rPr lang="en-US" b="1" i="0" dirty="0">
                <a:solidFill>
                  <a:srgbClr val="00B050"/>
                </a:solidFill>
                <a:effectLst/>
                <a:latin typeface="Open Sans" panose="020B0606030504020204" pitchFamily="34" charset="0"/>
              </a:rPr>
              <a:t>List Exams</a:t>
            </a:r>
            <a:r>
              <a:rPr lang="en-US" b="0" i="0" dirty="0">
                <a:solidFill>
                  <a:srgbClr val="00B050"/>
                </a:solidFill>
                <a:effectLst/>
                <a:latin typeface="Open Sans" panose="020B0606030504020204" pitchFamily="34" charset="0"/>
              </a:rPr>
              <a:t>”.</a:t>
            </a:r>
          </a:p>
          <a:p>
            <a:pPr lvl="1" algn="l"/>
            <a:r>
              <a:rPr lang="en-US" b="1" i="0" dirty="0">
                <a:solidFill>
                  <a:srgbClr val="0A0A0A"/>
                </a:solidFill>
                <a:effectLst/>
                <a:latin typeface="Open Sans" panose="020B0606030504020204" pitchFamily="34" charset="0"/>
              </a:rPr>
              <a:t>Note:</a:t>
            </a:r>
            <a:r>
              <a:rPr lang="en-US" b="0" i="0" dirty="0">
                <a:solidFill>
                  <a:srgbClr val="0A0A0A"/>
                </a:solidFill>
                <a:effectLst/>
                <a:latin typeface="Open Sans" panose="020B0606030504020204" pitchFamily="34" charset="0"/>
              </a:rPr>
              <a:t> A student may be on the list multiple times for each exam request they have made.</a:t>
            </a:r>
          </a:p>
          <a:p>
            <a:pPr marL="742950" lvl="1" indent="-285750" algn="l">
              <a:buFont typeface="+mj-lt"/>
              <a:buAutoNum type="arabicPeriod"/>
            </a:pPr>
            <a:endParaRPr lang="en-US" b="0" i="0" dirty="0">
              <a:solidFill>
                <a:srgbClr val="0A0A0A"/>
              </a:solidFill>
              <a:effectLst/>
              <a:latin typeface="Open Sans" panose="020B0606030504020204" pitchFamily="34" charset="0"/>
            </a:endParaRPr>
          </a:p>
          <a:p>
            <a:pPr algn="l">
              <a:buFont typeface="+mj-lt"/>
              <a:buAutoNum type="arabicPeriod"/>
            </a:pPr>
            <a:r>
              <a:rPr lang="en-US" b="0" i="0" dirty="0">
                <a:solidFill>
                  <a:srgbClr val="0A0A0A"/>
                </a:solidFill>
                <a:effectLst/>
                <a:latin typeface="Open Sans" panose="020B0606030504020204" pitchFamily="34" charset="0"/>
              </a:rPr>
              <a:t> Select from the drop down list </a:t>
            </a:r>
            <a:r>
              <a:rPr lang="en-US" b="0" i="0" dirty="0">
                <a:solidFill>
                  <a:srgbClr val="00B050"/>
                </a:solidFill>
                <a:effectLst/>
                <a:latin typeface="Open Sans" panose="020B0606030504020204" pitchFamily="34" charset="0"/>
              </a:rPr>
              <a:t>“</a:t>
            </a:r>
            <a:r>
              <a:rPr lang="en-US" b="1" i="0" dirty="0">
                <a:solidFill>
                  <a:srgbClr val="00B050"/>
                </a:solidFill>
                <a:effectLst/>
                <a:latin typeface="Open Sans" panose="020B0606030504020204" pitchFamily="34" charset="0"/>
              </a:rPr>
              <a:t>Upload File to Exam(s)</a:t>
            </a:r>
            <a:r>
              <a:rPr lang="en-US" b="0" i="0" dirty="0">
                <a:solidFill>
                  <a:srgbClr val="00B050"/>
                </a:solidFill>
                <a:effectLst/>
                <a:latin typeface="Open Sans" panose="020B0606030504020204" pitchFamily="34" charset="0"/>
              </a:rPr>
              <a:t>” </a:t>
            </a:r>
            <a:r>
              <a:rPr lang="en-US" b="0" i="0" dirty="0">
                <a:solidFill>
                  <a:srgbClr val="0A0A0A"/>
                </a:solidFill>
                <a:effectLst/>
                <a:latin typeface="Open Sans" panose="020B0606030504020204" pitchFamily="34" charset="0"/>
              </a:rPr>
              <a:t>exam.</a:t>
            </a:r>
          </a:p>
          <a:p>
            <a:pPr algn="l">
              <a:buFont typeface="+mj-lt"/>
              <a:buAutoNum type="arabicPeriod"/>
            </a:pPr>
            <a:endParaRPr lang="en-US" b="0" i="0" dirty="0">
              <a:solidFill>
                <a:srgbClr val="0A0A0A"/>
              </a:solidFill>
              <a:effectLst/>
              <a:latin typeface="Open Sans" panose="020B0606030504020204" pitchFamily="34" charset="0"/>
            </a:endParaRPr>
          </a:p>
          <a:p>
            <a:pPr algn="l">
              <a:buFont typeface="+mj-lt"/>
              <a:buAutoNum type="arabicPeriod"/>
            </a:pPr>
            <a:r>
              <a:rPr lang="en-US" b="0" i="0" dirty="0">
                <a:solidFill>
                  <a:srgbClr val="0A0A0A"/>
                </a:solidFill>
                <a:effectLst/>
                <a:latin typeface="Open Sans" panose="020B0606030504020204" pitchFamily="34" charset="0"/>
              </a:rPr>
              <a:t> Click the checkbox next to the exam you are uploading a file for.</a:t>
            </a:r>
          </a:p>
          <a:p>
            <a:pPr algn="l">
              <a:buFont typeface="+mj-lt"/>
              <a:buAutoNum type="arabicPeriod"/>
            </a:pPr>
            <a:endParaRPr lang="en-US" dirty="0">
              <a:solidFill>
                <a:srgbClr val="0A0A0A"/>
              </a:solidFill>
              <a:latin typeface="Open Sans" panose="020B0606030504020204" pitchFamily="34" charset="0"/>
            </a:endParaRPr>
          </a:p>
          <a:p>
            <a:pPr>
              <a:buFont typeface="+mj-lt"/>
              <a:buAutoNum type="arabicPeriod"/>
            </a:pPr>
            <a:r>
              <a:rPr lang="en-US" b="0" i="0" dirty="0">
                <a:solidFill>
                  <a:srgbClr val="0A0A0A"/>
                </a:solidFill>
                <a:effectLst/>
                <a:latin typeface="Open Sans" panose="020B0606030504020204" pitchFamily="34" charset="0"/>
              </a:rPr>
              <a:t> Click </a:t>
            </a:r>
            <a:r>
              <a:rPr lang="en-US" b="0" i="0" dirty="0">
                <a:solidFill>
                  <a:srgbClr val="00B050"/>
                </a:solidFill>
                <a:effectLst/>
                <a:latin typeface="Open Sans" panose="020B0606030504020204" pitchFamily="34" charset="0"/>
              </a:rPr>
              <a:t>“</a:t>
            </a:r>
            <a:r>
              <a:rPr lang="en-US" b="1" i="0" dirty="0">
                <a:solidFill>
                  <a:srgbClr val="00B050"/>
                </a:solidFill>
                <a:effectLst/>
                <a:latin typeface="Open Sans" panose="020B0606030504020204" pitchFamily="34" charset="0"/>
              </a:rPr>
              <a:t>Confirm Your Selections</a:t>
            </a:r>
            <a:r>
              <a:rPr lang="en-US" b="0" i="0" dirty="0">
                <a:solidFill>
                  <a:srgbClr val="00B050"/>
                </a:solidFill>
                <a:effectLst/>
                <a:latin typeface="Open Sans" panose="020B0606030504020204" pitchFamily="34" charset="0"/>
              </a:rPr>
              <a:t>”.</a:t>
            </a:r>
          </a:p>
          <a:p>
            <a:pPr algn="l"/>
            <a:endParaRPr lang="en-US" b="0" i="0" dirty="0">
              <a:solidFill>
                <a:srgbClr val="0A0A0A"/>
              </a:solidFill>
              <a:effectLst/>
              <a:latin typeface="Open Sans" panose="020B0606030504020204" pitchFamily="34" charset="0"/>
            </a:endParaRPr>
          </a:p>
          <a:p>
            <a:pPr algn="l"/>
            <a:endParaRPr lang="en-US" b="0" i="0" dirty="0">
              <a:solidFill>
                <a:srgbClr val="0A0A0A"/>
              </a:solidFill>
              <a:effectLst/>
              <a:latin typeface="Open Sans" panose="020B0606030504020204" pitchFamily="34" charset="0"/>
            </a:endParaRPr>
          </a:p>
          <a:p>
            <a:pPr algn="l"/>
            <a:endParaRPr lang="en-US" b="0" i="0" dirty="0">
              <a:solidFill>
                <a:srgbClr val="0A0A0A"/>
              </a:solidFill>
              <a:effectLst/>
              <a:latin typeface="Open Sans" panose="020B0606030504020204" pitchFamily="34" charset="0"/>
            </a:endParaRPr>
          </a:p>
          <a:p>
            <a:pPr algn="l"/>
            <a:endParaRPr lang="en-US" dirty="0">
              <a:solidFill>
                <a:srgbClr val="0A0A0A"/>
              </a:solidFill>
              <a:latin typeface="Open Sans" panose="020B0606030504020204" pitchFamily="34" charset="0"/>
            </a:endParaRPr>
          </a:p>
          <a:p>
            <a:pPr algn="l"/>
            <a:endParaRPr lang="en-US" b="0" i="0" dirty="0">
              <a:solidFill>
                <a:srgbClr val="0A0A0A"/>
              </a:solidFill>
              <a:effectLst/>
              <a:latin typeface="Open Sans" panose="020B0606030504020204" pitchFamily="34" charset="0"/>
            </a:endParaRPr>
          </a:p>
          <a:p>
            <a:pPr algn="l"/>
            <a:endParaRPr lang="en-US" dirty="0">
              <a:solidFill>
                <a:srgbClr val="0A0A0A"/>
              </a:solidFill>
              <a:latin typeface="Open Sans" panose="020B0606030504020204" pitchFamily="34" charset="0"/>
            </a:endParaRPr>
          </a:p>
          <a:p>
            <a:pPr algn="l"/>
            <a:endParaRPr lang="en-US" b="0" i="0" dirty="0">
              <a:solidFill>
                <a:srgbClr val="0A0A0A"/>
              </a:solidFill>
              <a:effectLst/>
              <a:latin typeface="Open Sans" panose="020B0606030504020204" pitchFamily="34" charset="0"/>
            </a:endParaRPr>
          </a:p>
          <a:p>
            <a:pPr algn="l"/>
            <a:endParaRPr lang="en-US" dirty="0">
              <a:solidFill>
                <a:srgbClr val="0A0A0A"/>
              </a:solidFill>
              <a:latin typeface="Open Sans" panose="020B0606030504020204" pitchFamily="34" charset="0"/>
            </a:endParaRPr>
          </a:p>
          <a:p>
            <a:pPr algn="l"/>
            <a:endParaRPr lang="en-US" b="0" i="0" dirty="0">
              <a:solidFill>
                <a:srgbClr val="0A0A0A"/>
              </a:solidFill>
              <a:effectLst/>
              <a:latin typeface="Open Sans" panose="020B0606030504020204" pitchFamily="34" charset="0"/>
            </a:endParaRPr>
          </a:p>
          <a:p>
            <a:pPr algn="l"/>
            <a:endParaRPr lang="en-US" dirty="0">
              <a:solidFill>
                <a:srgbClr val="0A0A0A"/>
              </a:solidFill>
              <a:latin typeface="Open Sans" panose="020B0606030504020204" pitchFamily="34" charset="0"/>
            </a:endParaRPr>
          </a:p>
          <a:p>
            <a:pPr algn="l"/>
            <a:endParaRPr lang="en-US" b="0" i="0" dirty="0">
              <a:solidFill>
                <a:srgbClr val="0A0A0A"/>
              </a:solidFill>
              <a:effectLst/>
              <a:latin typeface="Open Sans" panose="020B0606030504020204" pitchFamily="34" charset="0"/>
            </a:endParaRPr>
          </a:p>
          <a:p>
            <a:pPr algn="l"/>
            <a:endParaRPr lang="en-US" dirty="0">
              <a:solidFill>
                <a:srgbClr val="0A0A0A"/>
              </a:solidFill>
              <a:latin typeface="Open Sans" panose="020B0606030504020204" pitchFamily="34" charset="0"/>
            </a:endParaRPr>
          </a:p>
          <a:p>
            <a:pPr algn="l"/>
            <a:endParaRPr lang="en-US" b="0" i="0" dirty="0">
              <a:solidFill>
                <a:srgbClr val="0A0A0A"/>
              </a:solidFill>
              <a:effectLst/>
              <a:latin typeface="Open Sans" panose="020B0606030504020204" pitchFamily="34" charset="0"/>
            </a:endParaRPr>
          </a:p>
          <a:p>
            <a:pPr algn="l"/>
            <a:endParaRPr lang="en-US" dirty="0">
              <a:solidFill>
                <a:srgbClr val="0A0A0A"/>
              </a:solidFill>
              <a:latin typeface="Open Sans" panose="020B0606030504020204" pitchFamily="34" charset="0"/>
            </a:endParaRPr>
          </a:p>
          <a:p>
            <a:pPr algn="l"/>
            <a:endParaRPr lang="en-US" b="0" i="0" dirty="0">
              <a:solidFill>
                <a:srgbClr val="0A0A0A"/>
              </a:solidFill>
              <a:effectLst/>
              <a:latin typeface="Open Sans" panose="020B0606030504020204" pitchFamily="34" charset="0"/>
            </a:endParaRPr>
          </a:p>
          <a:p>
            <a:pPr algn="l"/>
            <a:endParaRPr lang="en-US" dirty="0">
              <a:solidFill>
                <a:srgbClr val="0A0A0A"/>
              </a:solidFill>
              <a:latin typeface="Open Sans" panose="020B0606030504020204" pitchFamily="34" charset="0"/>
            </a:endParaRPr>
          </a:p>
          <a:p>
            <a:pPr algn="l"/>
            <a:endParaRPr lang="en-US" b="0" i="0" dirty="0">
              <a:solidFill>
                <a:srgbClr val="0A0A0A"/>
              </a:solidFill>
              <a:effectLst/>
              <a:latin typeface="Open Sans" panose="020B0606030504020204" pitchFamily="34" charset="0"/>
            </a:endParaRPr>
          </a:p>
          <a:p>
            <a:pPr algn="l"/>
            <a:endParaRPr lang="en-US" dirty="0">
              <a:solidFill>
                <a:srgbClr val="0A0A0A"/>
              </a:solidFill>
              <a:latin typeface="Open Sans" panose="020B0606030504020204" pitchFamily="34" charset="0"/>
            </a:endParaRPr>
          </a:p>
          <a:p>
            <a:pPr algn="l"/>
            <a:endParaRPr lang="en-US" b="0" i="0" dirty="0">
              <a:solidFill>
                <a:srgbClr val="0A0A0A"/>
              </a:solidFill>
              <a:effectLst/>
              <a:latin typeface="Open Sans" panose="020B0606030504020204" pitchFamily="34" charset="0"/>
            </a:endParaRPr>
          </a:p>
          <a:p>
            <a:pPr algn="l"/>
            <a:endParaRPr lang="en-US" dirty="0">
              <a:solidFill>
                <a:srgbClr val="0A0A0A"/>
              </a:solidFill>
              <a:latin typeface="Open Sans" panose="020B0606030504020204" pitchFamily="34" charset="0"/>
            </a:endParaRPr>
          </a:p>
          <a:p>
            <a:pPr algn="l"/>
            <a:endParaRPr lang="en-US" b="0" i="0" dirty="0">
              <a:solidFill>
                <a:srgbClr val="0A0A0A"/>
              </a:solidFill>
              <a:effectLst/>
              <a:latin typeface="Open Sans" panose="020B0606030504020204" pitchFamily="34" charset="0"/>
            </a:endParaRPr>
          </a:p>
          <a:p>
            <a:pPr algn="l"/>
            <a:endParaRPr lang="en-US" dirty="0">
              <a:solidFill>
                <a:srgbClr val="0A0A0A"/>
              </a:solidFill>
              <a:latin typeface="Open Sans" panose="020B0606030504020204" pitchFamily="34" charset="0"/>
            </a:endParaRPr>
          </a:p>
          <a:p>
            <a:pPr algn="l"/>
            <a:endParaRPr lang="en-US" b="0" i="0" dirty="0">
              <a:solidFill>
                <a:srgbClr val="0A0A0A"/>
              </a:solidFill>
              <a:effectLst/>
              <a:latin typeface="Open Sans" panose="020B0606030504020204" pitchFamily="34" charset="0"/>
            </a:endParaRPr>
          </a:p>
          <a:p>
            <a:pPr algn="l"/>
            <a:endParaRPr lang="en-US" b="0" i="0" dirty="0">
              <a:solidFill>
                <a:srgbClr val="0A0A0A"/>
              </a:solidFill>
              <a:effectLst/>
              <a:latin typeface="Open Sans" panose="020B0606030504020204" pitchFamily="34" charset="0"/>
            </a:endParaRPr>
          </a:p>
        </p:txBody>
      </p:sp>
    </p:spTree>
    <p:extLst>
      <p:ext uri="{BB962C8B-B14F-4D97-AF65-F5344CB8AC3E}">
        <p14:creationId xmlns:p14="http://schemas.microsoft.com/office/powerpoint/2010/main" val="36270533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E8F5F6B-5F30-41D0-8875-76F11614C0A9}"/>
              </a:ext>
            </a:extLst>
          </p:cNvPr>
          <p:cNvPicPr>
            <a:picLocks noChangeAspect="1"/>
          </p:cNvPicPr>
          <p:nvPr/>
        </p:nvPicPr>
        <p:blipFill>
          <a:blip r:embed="rId2"/>
          <a:stretch>
            <a:fillRect/>
          </a:stretch>
        </p:blipFill>
        <p:spPr>
          <a:xfrm>
            <a:off x="1117356" y="0"/>
            <a:ext cx="9957288" cy="6858000"/>
          </a:xfrm>
          <a:prstGeom prst="rect">
            <a:avLst/>
          </a:prstGeom>
        </p:spPr>
      </p:pic>
    </p:spTree>
    <p:extLst>
      <p:ext uri="{BB962C8B-B14F-4D97-AF65-F5344CB8AC3E}">
        <p14:creationId xmlns:p14="http://schemas.microsoft.com/office/powerpoint/2010/main" val="41552799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88E489C-C840-4C76-A040-23496638E23C}"/>
              </a:ext>
            </a:extLst>
          </p:cNvPr>
          <p:cNvSpPr txBox="1"/>
          <p:nvPr/>
        </p:nvSpPr>
        <p:spPr>
          <a:xfrm>
            <a:off x="626533" y="110067"/>
            <a:ext cx="11717867" cy="6894195"/>
          </a:xfrm>
          <a:prstGeom prst="rect">
            <a:avLst/>
          </a:prstGeom>
          <a:noFill/>
        </p:spPr>
        <p:txBody>
          <a:bodyPr wrap="square">
            <a:spAutoFit/>
          </a:bodyPr>
          <a:lstStyle/>
          <a:p>
            <a:pPr algn="l">
              <a:buFont typeface="+mj-lt"/>
              <a:buAutoNum type="arabicPeriod"/>
            </a:pPr>
            <a:r>
              <a:rPr lang="en-US" sz="2000" b="0" i="0" dirty="0">
                <a:solidFill>
                  <a:srgbClr val="0A0A0A"/>
                </a:solidFill>
                <a:effectLst/>
                <a:latin typeface="Open Sans" panose="020B0606030504020204" pitchFamily="34" charset="0"/>
              </a:rPr>
              <a:t>This will take you to the upload page. Click choose file, then Browse for the file you wish to upload. Optionally, you can add an Exam file note. Please make sure that the file size is no bigger than 1MB.</a:t>
            </a:r>
          </a:p>
          <a:p>
            <a:pPr algn="l">
              <a:buFont typeface="+mj-lt"/>
              <a:buAutoNum type="arabicPeriod"/>
            </a:pPr>
            <a:endParaRPr lang="en-US" sz="2000" b="0" i="0" dirty="0">
              <a:solidFill>
                <a:srgbClr val="0A0A0A"/>
              </a:solidFill>
              <a:effectLst/>
              <a:latin typeface="Open Sans" panose="020B0606030504020204" pitchFamily="34" charset="0"/>
            </a:endParaRPr>
          </a:p>
          <a:p>
            <a:pPr algn="l">
              <a:buFont typeface="+mj-lt"/>
              <a:buAutoNum type="arabicPeriod"/>
            </a:pPr>
            <a:r>
              <a:rPr lang="en-US" sz="2000" b="0" i="0" dirty="0">
                <a:solidFill>
                  <a:srgbClr val="0A0A0A"/>
                </a:solidFill>
                <a:effectLst/>
                <a:latin typeface="Open Sans" panose="020B0606030504020204" pitchFamily="34" charset="0"/>
              </a:rPr>
              <a:t>Select </a:t>
            </a:r>
            <a:r>
              <a:rPr lang="en-US" sz="2000" b="1" i="0" dirty="0">
                <a:solidFill>
                  <a:srgbClr val="00B050"/>
                </a:solidFill>
                <a:effectLst/>
                <a:latin typeface="Open Sans" panose="020B0606030504020204" pitchFamily="34" charset="0"/>
              </a:rPr>
              <a:t>Upload Exam</a:t>
            </a:r>
            <a:r>
              <a:rPr lang="en-US" b="0" i="0" dirty="0">
                <a:solidFill>
                  <a:srgbClr val="0A0A0A"/>
                </a:solidFill>
                <a:effectLst/>
                <a:latin typeface="Open Sans" panose="020B0606030504020204" pitchFamily="34" charset="0"/>
              </a:rPr>
              <a:t>.</a:t>
            </a:r>
          </a:p>
          <a:p>
            <a:pPr algn="l">
              <a:buFont typeface="+mj-lt"/>
              <a:buAutoNum type="arabicPeriod"/>
            </a:pPr>
            <a:endParaRPr lang="en-US" b="0" i="0" dirty="0">
              <a:solidFill>
                <a:srgbClr val="0A0A0A"/>
              </a:solidFill>
              <a:effectLst/>
              <a:latin typeface="Open Sans" panose="020B0606030504020204" pitchFamily="34" charset="0"/>
            </a:endParaRPr>
          </a:p>
          <a:p>
            <a:pPr algn="l">
              <a:buFont typeface="+mj-lt"/>
              <a:buAutoNum type="arabicPeriod"/>
            </a:pPr>
            <a:endParaRPr lang="en-US" dirty="0">
              <a:solidFill>
                <a:srgbClr val="0A0A0A"/>
              </a:solidFill>
              <a:latin typeface="Open Sans" panose="020B0606030504020204" pitchFamily="34" charset="0"/>
            </a:endParaRPr>
          </a:p>
          <a:p>
            <a:pPr algn="l">
              <a:buFont typeface="+mj-lt"/>
              <a:buAutoNum type="arabicPeriod"/>
            </a:pPr>
            <a:endParaRPr lang="en-US" b="0" i="0" dirty="0">
              <a:solidFill>
                <a:srgbClr val="0A0A0A"/>
              </a:solidFill>
              <a:effectLst/>
              <a:latin typeface="Open Sans" panose="020B0606030504020204" pitchFamily="34" charset="0"/>
            </a:endParaRPr>
          </a:p>
          <a:p>
            <a:pPr algn="l">
              <a:buFont typeface="+mj-lt"/>
              <a:buAutoNum type="arabicPeriod"/>
            </a:pPr>
            <a:endParaRPr lang="en-US" dirty="0">
              <a:solidFill>
                <a:srgbClr val="0A0A0A"/>
              </a:solidFill>
              <a:latin typeface="Open Sans" panose="020B0606030504020204" pitchFamily="34" charset="0"/>
            </a:endParaRPr>
          </a:p>
          <a:p>
            <a:pPr algn="l">
              <a:buFont typeface="+mj-lt"/>
              <a:buAutoNum type="arabicPeriod"/>
            </a:pPr>
            <a:endParaRPr lang="en-US" b="0" i="0" dirty="0">
              <a:solidFill>
                <a:srgbClr val="0A0A0A"/>
              </a:solidFill>
              <a:effectLst/>
              <a:latin typeface="Open Sans" panose="020B0606030504020204" pitchFamily="34" charset="0"/>
            </a:endParaRPr>
          </a:p>
          <a:p>
            <a:pPr algn="l">
              <a:buFont typeface="+mj-lt"/>
              <a:buAutoNum type="arabicPeriod"/>
            </a:pPr>
            <a:endParaRPr lang="en-US" dirty="0">
              <a:solidFill>
                <a:srgbClr val="0A0A0A"/>
              </a:solidFill>
              <a:latin typeface="Open Sans" panose="020B0606030504020204" pitchFamily="34" charset="0"/>
            </a:endParaRPr>
          </a:p>
          <a:p>
            <a:pPr algn="l">
              <a:buFont typeface="+mj-lt"/>
              <a:buAutoNum type="arabicPeriod"/>
            </a:pPr>
            <a:endParaRPr lang="en-US" b="0" i="0" dirty="0">
              <a:solidFill>
                <a:srgbClr val="0A0A0A"/>
              </a:solidFill>
              <a:effectLst/>
              <a:latin typeface="Open Sans" panose="020B0606030504020204" pitchFamily="34" charset="0"/>
            </a:endParaRPr>
          </a:p>
          <a:p>
            <a:pPr algn="l">
              <a:buFont typeface="+mj-lt"/>
              <a:buAutoNum type="arabicPeriod"/>
            </a:pPr>
            <a:endParaRPr lang="en-US" dirty="0">
              <a:solidFill>
                <a:srgbClr val="0A0A0A"/>
              </a:solidFill>
              <a:latin typeface="Open Sans" panose="020B0606030504020204" pitchFamily="34" charset="0"/>
            </a:endParaRPr>
          </a:p>
          <a:p>
            <a:pPr algn="l">
              <a:buFont typeface="+mj-lt"/>
              <a:buAutoNum type="arabicPeriod"/>
            </a:pPr>
            <a:endParaRPr lang="en-US" b="0" i="0" dirty="0">
              <a:solidFill>
                <a:srgbClr val="0A0A0A"/>
              </a:solidFill>
              <a:effectLst/>
              <a:latin typeface="Open Sans" panose="020B0606030504020204" pitchFamily="34" charset="0"/>
            </a:endParaRPr>
          </a:p>
          <a:p>
            <a:pPr algn="l">
              <a:buFont typeface="+mj-lt"/>
              <a:buAutoNum type="arabicPeriod"/>
            </a:pPr>
            <a:endParaRPr lang="en-US" dirty="0">
              <a:solidFill>
                <a:srgbClr val="0A0A0A"/>
              </a:solidFill>
              <a:latin typeface="Open Sans" panose="020B0606030504020204" pitchFamily="34" charset="0"/>
            </a:endParaRPr>
          </a:p>
          <a:p>
            <a:pPr algn="l">
              <a:buFont typeface="+mj-lt"/>
              <a:buAutoNum type="arabicPeriod"/>
            </a:pPr>
            <a:endParaRPr lang="en-US" b="0" i="0" dirty="0">
              <a:solidFill>
                <a:srgbClr val="0A0A0A"/>
              </a:solidFill>
              <a:effectLst/>
              <a:latin typeface="Open Sans" panose="020B0606030504020204" pitchFamily="34" charset="0"/>
            </a:endParaRPr>
          </a:p>
          <a:p>
            <a:pPr algn="l">
              <a:buFont typeface="+mj-lt"/>
              <a:buAutoNum type="arabicPeriod"/>
            </a:pPr>
            <a:endParaRPr lang="en-US" dirty="0">
              <a:solidFill>
                <a:srgbClr val="0A0A0A"/>
              </a:solidFill>
              <a:latin typeface="Open Sans" panose="020B0606030504020204" pitchFamily="34" charset="0"/>
            </a:endParaRPr>
          </a:p>
          <a:p>
            <a:pPr algn="l">
              <a:buFont typeface="+mj-lt"/>
              <a:buAutoNum type="arabicPeriod"/>
            </a:pPr>
            <a:endParaRPr lang="en-US" b="0" i="0" dirty="0">
              <a:solidFill>
                <a:srgbClr val="0A0A0A"/>
              </a:solidFill>
              <a:effectLst/>
              <a:latin typeface="Open Sans" panose="020B0606030504020204" pitchFamily="34" charset="0"/>
            </a:endParaRPr>
          </a:p>
          <a:p>
            <a:pPr algn="l">
              <a:buFont typeface="+mj-lt"/>
              <a:buAutoNum type="arabicPeriod"/>
            </a:pPr>
            <a:endParaRPr lang="en-US" dirty="0">
              <a:solidFill>
                <a:srgbClr val="0A0A0A"/>
              </a:solidFill>
              <a:latin typeface="Open Sans" panose="020B0606030504020204" pitchFamily="34" charset="0"/>
            </a:endParaRPr>
          </a:p>
          <a:p>
            <a:pPr algn="l">
              <a:buFont typeface="+mj-lt"/>
              <a:buAutoNum type="arabicPeriod"/>
            </a:pPr>
            <a:endParaRPr lang="en-US" b="0" i="0" dirty="0">
              <a:solidFill>
                <a:srgbClr val="0A0A0A"/>
              </a:solidFill>
              <a:effectLst/>
              <a:latin typeface="Open Sans" panose="020B0606030504020204" pitchFamily="34" charset="0"/>
            </a:endParaRPr>
          </a:p>
          <a:p>
            <a:pPr algn="l">
              <a:buFont typeface="+mj-lt"/>
              <a:buAutoNum type="arabicPeriod"/>
            </a:pPr>
            <a:endParaRPr lang="en-US" dirty="0">
              <a:solidFill>
                <a:srgbClr val="0A0A0A"/>
              </a:solidFill>
              <a:latin typeface="Open Sans" panose="020B0606030504020204" pitchFamily="34" charset="0"/>
            </a:endParaRPr>
          </a:p>
          <a:p>
            <a:pPr algn="l">
              <a:buFont typeface="+mj-lt"/>
              <a:buAutoNum type="arabicPeriod"/>
            </a:pPr>
            <a:r>
              <a:rPr lang="en-US" b="0" i="0" dirty="0">
                <a:solidFill>
                  <a:srgbClr val="0A0A0A"/>
                </a:solidFill>
                <a:effectLst/>
                <a:latin typeface="Open Sans" panose="020B0606030504020204" pitchFamily="34" charset="0"/>
              </a:rPr>
              <a:t>Once uploaded you will see the Status column Updated on the list of exams</a:t>
            </a:r>
          </a:p>
          <a:p>
            <a:pPr algn="l">
              <a:buFont typeface="+mj-lt"/>
              <a:buAutoNum type="arabicPeriod"/>
            </a:pPr>
            <a:endParaRPr lang="en-US" dirty="0">
              <a:solidFill>
                <a:srgbClr val="0A0A0A"/>
              </a:solidFill>
              <a:latin typeface="Open Sans" panose="020B0606030504020204" pitchFamily="34" charset="0"/>
            </a:endParaRPr>
          </a:p>
          <a:p>
            <a:pPr algn="l">
              <a:buFont typeface="+mj-lt"/>
              <a:buAutoNum type="arabicPeriod"/>
            </a:pPr>
            <a:endParaRPr lang="en-US" b="0" i="0" dirty="0">
              <a:solidFill>
                <a:srgbClr val="0A0A0A"/>
              </a:solidFill>
              <a:effectLst/>
              <a:latin typeface="Open Sans" panose="020B0606030504020204" pitchFamily="34" charset="0"/>
            </a:endParaRPr>
          </a:p>
        </p:txBody>
      </p:sp>
      <p:pic>
        <p:nvPicPr>
          <p:cNvPr id="5" name="Picture 4">
            <a:extLst>
              <a:ext uri="{FF2B5EF4-FFF2-40B4-BE49-F238E27FC236}">
                <a16:creationId xmlns:a16="http://schemas.microsoft.com/office/drawing/2014/main" id="{656BCB97-5160-45E1-BE40-AA7806F775D9}"/>
              </a:ext>
            </a:extLst>
          </p:cNvPr>
          <p:cNvPicPr>
            <a:picLocks noChangeAspect="1"/>
          </p:cNvPicPr>
          <p:nvPr/>
        </p:nvPicPr>
        <p:blipFill>
          <a:blip r:embed="rId2"/>
          <a:stretch>
            <a:fillRect/>
          </a:stretch>
        </p:blipFill>
        <p:spPr>
          <a:xfrm>
            <a:off x="2804653" y="1738076"/>
            <a:ext cx="6582694" cy="3381847"/>
          </a:xfrm>
          <a:prstGeom prst="rect">
            <a:avLst/>
          </a:prstGeom>
        </p:spPr>
      </p:pic>
    </p:spTree>
    <p:extLst>
      <p:ext uri="{BB962C8B-B14F-4D97-AF65-F5344CB8AC3E}">
        <p14:creationId xmlns:p14="http://schemas.microsoft.com/office/powerpoint/2010/main" val="37429523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0573909-48E0-4CB2-82E1-09BAEB2BEACD}"/>
              </a:ext>
            </a:extLst>
          </p:cNvPr>
          <p:cNvPicPr>
            <a:picLocks noChangeAspect="1"/>
          </p:cNvPicPr>
          <p:nvPr/>
        </p:nvPicPr>
        <p:blipFill>
          <a:blip r:embed="rId2"/>
          <a:stretch>
            <a:fillRect/>
          </a:stretch>
        </p:blipFill>
        <p:spPr>
          <a:xfrm>
            <a:off x="355600" y="83368"/>
            <a:ext cx="10398775" cy="6060636"/>
          </a:xfrm>
          <a:prstGeom prst="rect">
            <a:avLst/>
          </a:prstGeom>
        </p:spPr>
      </p:pic>
    </p:spTree>
    <p:extLst>
      <p:ext uri="{BB962C8B-B14F-4D97-AF65-F5344CB8AC3E}">
        <p14:creationId xmlns:p14="http://schemas.microsoft.com/office/powerpoint/2010/main" val="36274888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B0CF2C7-187B-4D72-AD74-185B00069A73}"/>
              </a:ext>
            </a:extLst>
          </p:cNvPr>
          <p:cNvSpPr txBox="1"/>
          <p:nvPr/>
        </p:nvSpPr>
        <p:spPr>
          <a:xfrm>
            <a:off x="93133" y="237067"/>
            <a:ext cx="12098867" cy="6401753"/>
          </a:xfrm>
          <a:prstGeom prst="rect">
            <a:avLst/>
          </a:prstGeom>
          <a:noFill/>
        </p:spPr>
        <p:txBody>
          <a:bodyPr wrap="square">
            <a:spAutoFit/>
          </a:bodyPr>
          <a:lstStyle/>
          <a:p>
            <a:r>
              <a:rPr lang="en-US" sz="2000" b="0" i="0" dirty="0">
                <a:solidFill>
                  <a:srgbClr val="0A0A0A"/>
                </a:solidFill>
                <a:effectLst/>
                <a:latin typeface="Open Sans" panose="020B0606030504020204" pitchFamily="34" charset="0"/>
              </a:rPr>
              <a:t>8. At the bottom of the List Exams page there is a summary of all uploaded exams with options to view, delete and a link to access the Completed Exams page.</a:t>
            </a:r>
          </a:p>
          <a:p>
            <a:endParaRPr lang="en-US" sz="2000" dirty="0">
              <a:solidFill>
                <a:srgbClr val="0A0A0A"/>
              </a:solidFill>
              <a:latin typeface="Open Sans" panose="020B0606030504020204" pitchFamily="34" charset="0"/>
            </a:endParaRPr>
          </a:p>
          <a:p>
            <a:endParaRPr lang="en-US" sz="2000" b="0" i="0" dirty="0">
              <a:solidFill>
                <a:srgbClr val="0A0A0A"/>
              </a:solidFill>
              <a:effectLst/>
              <a:latin typeface="Open Sans" panose="020B0606030504020204" pitchFamily="34" charset="0"/>
            </a:endParaRPr>
          </a:p>
          <a:p>
            <a:endParaRPr lang="en-US" sz="2000" dirty="0">
              <a:solidFill>
                <a:srgbClr val="0A0A0A"/>
              </a:solidFill>
              <a:latin typeface="Open Sans" panose="020B0606030504020204" pitchFamily="34" charset="0"/>
            </a:endParaRPr>
          </a:p>
          <a:p>
            <a:endParaRPr lang="en-US" sz="2000" b="0" i="0" dirty="0">
              <a:solidFill>
                <a:srgbClr val="0A0A0A"/>
              </a:solidFill>
              <a:effectLst/>
              <a:latin typeface="Open Sans" panose="020B0606030504020204" pitchFamily="34" charset="0"/>
            </a:endParaRPr>
          </a:p>
          <a:p>
            <a:endParaRPr lang="en-US" sz="2000" dirty="0">
              <a:solidFill>
                <a:srgbClr val="0A0A0A"/>
              </a:solidFill>
              <a:latin typeface="Open Sans" panose="020B0606030504020204" pitchFamily="34" charset="0"/>
            </a:endParaRPr>
          </a:p>
          <a:p>
            <a:endParaRPr lang="en-US" sz="2000" b="0" i="0" dirty="0">
              <a:solidFill>
                <a:srgbClr val="0A0A0A"/>
              </a:solidFill>
              <a:effectLst/>
              <a:latin typeface="Open Sans" panose="020B0606030504020204" pitchFamily="34" charset="0"/>
            </a:endParaRPr>
          </a:p>
          <a:p>
            <a:endParaRPr lang="en-US" sz="2000" dirty="0">
              <a:solidFill>
                <a:srgbClr val="0A0A0A"/>
              </a:solidFill>
              <a:latin typeface="Open Sans" panose="020B0606030504020204" pitchFamily="34" charset="0"/>
            </a:endParaRPr>
          </a:p>
          <a:p>
            <a:endParaRPr lang="en-US" sz="2000" b="0" i="0" dirty="0">
              <a:solidFill>
                <a:srgbClr val="0A0A0A"/>
              </a:solidFill>
              <a:effectLst/>
              <a:latin typeface="Open Sans" panose="020B0606030504020204" pitchFamily="34" charset="0"/>
            </a:endParaRPr>
          </a:p>
          <a:p>
            <a:endParaRPr lang="en-US" sz="2000" dirty="0">
              <a:solidFill>
                <a:srgbClr val="0A0A0A"/>
              </a:solidFill>
              <a:latin typeface="Open Sans" panose="020B0606030504020204" pitchFamily="34" charset="0"/>
            </a:endParaRPr>
          </a:p>
          <a:p>
            <a:endParaRPr lang="en-US" sz="2000" b="0" i="0" dirty="0">
              <a:solidFill>
                <a:srgbClr val="0A0A0A"/>
              </a:solidFill>
              <a:effectLst/>
              <a:latin typeface="Open Sans" panose="020B0606030504020204" pitchFamily="34" charset="0"/>
            </a:endParaRPr>
          </a:p>
          <a:p>
            <a:endParaRPr lang="en-US" sz="2000" dirty="0">
              <a:solidFill>
                <a:srgbClr val="0A0A0A"/>
              </a:solidFill>
              <a:latin typeface="Open Sans" panose="020B0606030504020204" pitchFamily="34" charset="0"/>
            </a:endParaRPr>
          </a:p>
          <a:p>
            <a:endParaRPr lang="en-US" sz="2000" b="0" i="0" dirty="0">
              <a:solidFill>
                <a:srgbClr val="0A0A0A"/>
              </a:solidFill>
              <a:effectLst/>
              <a:latin typeface="Open Sans" panose="020B0606030504020204" pitchFamily="34" charset="0"/>
            </a:endParaRPr>
          </a:p>
          <a:p>
            <a:endParaRPr lang="en-US" sz="2000" dirty="0">
              <a:solidFill>
                <a:srgbClr val="0A0A0A"/>
              </a:solidFill>
              <a:latin typeface="Open Sans" panose="020B0606030504020204" pitchFamily="34" charset="0"/>
            </a:endParaRPr>
          </a:p>
          <a:p>
            <a:endParaRPr lang="en-US" sz="2000" b="0" i="0" dirty="0">
              <a:solidFill>
                <a:srgbClr val="0A0A0A"/>
              </a:solidFill>
              <a:effectLst/>
              <a:latin typeface="Open Sans" panose="020B0606030504020204" pitchFamily="34" charset="0"/>
            </a:endParaRPr>
          </a:p>
          <a:p>
            <a:endParaRPr lang="en-US" dirty="0">
              <a:solidFill>
                <a:srgbClr val="0A0A0A"/>
              </a:solidFill>
              <a:latin typeface="Open Sans" panose="020B0606030504020204" pitchFamily="34" charset="0"/>
            </a:endParaRPr>
          </a:p>
          <a:p>
            <a:endParaRPr lang="en-US" dirty="0">
              <a:solidFill>
                <a:srgbClr val="0A0A0A"/>
              </a:solidFill>
              <a:latin typeface="Open Sans" panose="020B0606030504020204" pitchFamily="34" charset="0"/>
            </a:endParaRPr>
          </a:p>
          <a:p>
            <a:endParaRPr lang="en-US" dirty="0">
              <a:solidFill>
                <a:srgbClr val="0A0A0A"/>
              </a:solidFill>
              <a:latin typeface="Open Sans" panose="020B0606030504020204" pitchFamily="34" charset="0"/>
            </a:endParaRPr>
          </a:p>
          <a:p>
            <a:endParaRPr lang="en-US" dirty="0">
              <a:solidFill>
                <a:srgbClr val="0A0A0A"/>
              </a:solidFill>
              <a:latin typeface="Open Sans" panose="020B0606030504020204" pitchFamily="34" charset="0"/>
            </a:endParaRPr>
          </a:p>
          <a:p>
            <a:endParaRPr lang="en-US" dirty="0"/>
          </a:p>
        </p:txBody>
      </p:sp>
      <p:pic>
        <p:nvPicPr>
          <p:cNvPr id="5" name="Picture 4">
            <a:extLst>
              <a:ext uri="{FF2B5EF4-FFF2-40B4-BE49-F238E27FC236}">
                <a16:creationId xmlns:a16="http://schemas.microsoft.com/office/drawing/2014/main" id="{F3E9FC2E-7BED-410D-ACD9-896C599A8B21}"/>
              </a:ext>
            </a:extLst>
          </p:cNvPr>
          <p:cNvPicPr>
            <a:picLocks noChangeAspect="1"/>
          </p:cNvPicPr>
          <p:nvPr/>
        </p:nvPicPr>
        <p:blipFill>
          <a:blip r:embed="rId2"/>
          <a:stretch>
            <a:fillRect/>
          </a:stretch>
        </p:blipFill>
        <p:spPr>
          <a:xfrm>
            <a:off x="251597" y="1109133"/>
            <a:ext cx="11688806" cy="3548763"/>
          </a:xfrm>
          <a:prstGeom prst="rect">
            <a:avLst/>
          </a:prstGeom>
        </p:spPr>
      </p:pic>
    </p:spTree>
    <p:extLst>
      <p:ext uri="{BB962C8B-B14F-4D97-AF65-F5344CB8AC3E}">
        <p14:creationId xmlns:p14="http://schemas.microsoft.com/office/powerpoint/2010/main" val="42311504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6FA51F1-8895-4B78-9157-5D0A7A006DA9}"/>
              </a:ext>
            </a:extLst>
          </p:cNvPr>
          <p:cNvSpPr txBox="1"/>
          <p:nvPr/>
        </p:nvSpPr>
        <p:spPr>
          <a:xfrm>
            <a:off x="118534" y="143932"/>
            <a:ext cx="11870266" cy="9571851"/>
          </a:xfrm>
          <a:prstGeom prst="rect">
            <a:avLst/>
          </a:prstGeom>
          <a:noFill/>
        </p:spPr>
        <p:txBody>
          <a:bodyPr wrap="square">
            <a:spAutoFit/>
          </a:bodyPr>
          <a:lstStyle/>
          <a:p>
            <a:pPr algn="l"/>
            <a:r>
              <a:rPr lang="en-US" sz="2400" b="0" i="0" dirty="0">
                <a:solidFill>
                  <a:srgbClr val="00B050"/>
                </a:solidFill>
                <a:effectLst/>
                <a:latin typeface="Oswald" panose="00000500000000000000" pitchFamily="2" charset="0"/>
              </a:rPr>
              <a:t>Retrieving a Completed Exam from AIM</a:t>
            </a:r>
          </a:p>
          <a:p>
            <a:pPr algn="l"/>
            <a:endParaRPr lang="en-US" dirty="0">
              <a:solidFill>
                <a:srgbClr val="0A0A0A"/>
              </a:solidFill>
              <a:latin typeface="Oswald" panose="00000500000000000000" pitchFamily="2" charset="0"/>
            </a:endParaRPr>
          </a:p>
          <a:p>
            <a:pPr algn="l"/>
            <a:r>
              <a:rPr lang="en-US" sz="2000" b="0" i="0" dirty="0">
                <a:solidFill>
                  <a:srgbClr val="0A0A0A"/>
                </a:solidFill>
                <a:effectLst/>
                <a:latin typeface="Open Sans" panose="020B0606030504020204" pitchFamily="34" charset="0"/>
              </a:rPr>
              <a:t>One of the return options instructors can request is to have their exam scanned and uploaded to the AIM portal after the exam is completed. Instructors should receive an email when the exam file(s) are uploaded which includes these instructions:</a:t>
            </a:r>
          </a:p>
          <a:p>
            <a:pPr algn="l"/>
            <a:endParaRPr lang="en-US" sz="2000" dirty="0">
              <a:solidFill>
                <a:srgbClr val="0A0A0A"/>
              </a:solidFill>
              <a:latin typeface="Open Sans" panose="020B0606030504020204" pitchFamily="34" charset="0"/>
            </a:endParaRPr>
          </a:p>
          <a:p>
            <a:pPr algn="l"/>
            <a:r>
              <a:rPr lang="en-US" sz="2000" b="0" i="0" dirty="0">
                <a:solidFill>
                  <a:srgbClr val="0A0A0A"/>
                </a:solidFill>
                <a:effectLst/>
                <a:latin typeface="Open Sans" panose="020B0606030504020204" pitchFamily="34" charset="0"/>
              </a:rPr>
              <a:t>1. Logon to the </a:t>
            </a:r>
            <a:r>
              <a:rPr lang="en-US" sz="2000" b="1" i="0" u="none" strike="noStrike" dirty="0">
                <a:solidFill>
                  <a:srgbClr val="00B050"/>
                </a:solidFill>
                <a:effectLst/>
                <a:latin typeface="Open Sans" panose="020B0606030504020204" pitchFamily="34" charset="0"/>
              </a:rPr>
              <a:t>AIM INSTRUCTOR PORTAL </a:t>
            </a:r>
            <a:r>
              <a:rPr lang="en-US" sz="2000" b="0" i="0" dirty="0">
                <a:solidFill>
                  <a:srgbClr val="0A0A0A"/>
                </a:solidFill>
                <a:effectLst/>
                <a:latin typeface="Open Sans" panose="020B0606030504020204" pitchFamily="34" charset="0"/>
              </a:rPr>
              <a:t>and navigate to</a:t>
            </a:r>
            <a:r>
              <a:rPr lang="en-US" sz="2000" b="1" i="0" dirty="0">
                <a:solidFill>
                  <a:srgbClr val="0A0A0A"/>
                </a:solidFill>
                <a:effectLst/>
                <a:latin typeface="Open Sans" panose="020B0606030504020204" pitchFamily="34" charset="0"/>
              </a:rPr>
              <a:t> </a:t>
            </a:r>
            <a:r>
              <a:rPr lang="en-US" sz="2000" b="1" i="0" dirty="0">
                <a:solidFill>
                  <a:srgbClr val="00B050"/>
                </a:solidFill>
                <a:effectLst/>
                <a:latin typeface="Open Sans" panose="020B0606030504020204" pitchFamily="34" charset="0"/>
              </a:rPr>
              <a:t>Accessible Testing</a:t>
            </a:r>
            <a:r>
              <a:rPr lang="en-US" sz="2000" b="0" i="0" dirty="0">
                <a:solidFill>
                  <a:srgbClr val="00B050"/>
                </a:solidFill>
                <a:effectLst/>
                <a:latin typeface="Open Sans" panose="020B0606030504020204" pitchFamily="34" charset="0"/>
              </a:rPr>
              <a:t>,</a:t>
            </a:r>
            <a:r>
              <a:rPr lang="en-US" sz="2000" b="0" i="0" dirty="0">
                <a:solidFill>
                  <a:srgbClr val="0A0A0A"/>
                </a:solidFill>
                <a:effectLst/>
                <a:latin typeface="Open Sans" panose="020B0606030504020204" pitchFamily="34" charset="0"/>
              </a:rPr>
              <a:t> this will automatically bring you to “</a:t>
            </a:r>
            <a:r>
              <a:rPr lang="en-US" sz="2000" b="1" i="0" dirty="0">
                <a:solidFill>
                  <a:srgbClr val="0A0A0A"/>
                </a:solidFill>
                <a:effectLst/>
                <a:latin typeface="Open Sans" panose="020B0606030504020204" pitchFamily="34" charset="0"/>
              </a:rPr>
              <a:t>List Exams”.</a:t>
            </a:r>
          </a:p>
          <a:p>
            <a:pPr algn="l"/>
            <a:endParaRPr lang="en-US" sz="2000" b="1" dirty="0">
              <a:solidFill>
                <a:srgbClr val="0A0A0A"/>
              </a:solidFill>
              <a:latin typeface="Open Sans" panose="020B0606030504020204" pitchFamily="34" charset="0"/>
            </a:endParaRPr>
          </a:p>
          <a:p>
            <a:pPr algn="l"/>
            <a:endParaRPr lang="en-US" sz="2000" dirty="0">
              <a:solidFill>
                <a:srgbClr val="0A0A0A"/>
              </a:solidFill>
              <a:latin typeface="Oswald" panose="00000500000000000000" pitchFamily="2" charset="0"/>
            </a:endParaRPr>
          </a:p>
          <a:p>
            <a:pPr algn="l"/>
            <a:endParaRPr lang="en-US" b="0" i="0" dirty="0">
              <a:solidFill>
                <a:srgbClr val="0A0A0A"/>
              </a:solidFill>
              <a:effectLst/>
              <a:latin typeface="Oswald" panose="00000500000000000000" pitchFamily="2" charset="0"/>
            </a:endParaRPr>
          </a:p>
          <a:p>
            <a:pPr algn="l"/>
            <a:endParaRPr lang="en-US" dirty="0">
              <a:solidFill>
                <a:srgbClr val="0A0A0A"/>
              </a:solidFill>
              <a:latin typeface="Oswald" panose="00000500000000000000" pitchFamily="2" charset="0"/>
            </a:endParaRPr>
          </a:p>
          <a:p>
            <a:pPr algn="l"/>
            <a:endParaRPr lang="en-US" b="0" i="0" dirty="0">
              <a:solidFill>
                <a:srgbClr val="0A0A0A"/>
              </a:solidFill>
              <a:effectLst/>
              <a:latin typeface="Oswald" panose="00000500000000000000" pitchFamily="2" charset="0"/>
            </a:endParaRPr>
          </a:p>
          <a:p>
            <a:pPr algn="l"/>
            <a:r>
              <a:rPr lang="en-US" b="0" i="0" dirty="0">
                <a:solidFill>
                  <a:srgbClr val="0A0A0A"/>
                </a:solidFill>
                <a:effectLst/>
                <a:latin typeface="Open Sans" panose="020B0606030504020204" pitchFamily="34" charset="0"/>
              </a:rPr>
              <a:t>2. Navigate to </a:t>
            </a:r>
            <a:r>
              <a:rPr lang="en-US" b="0" i="0" dirty="0">
                <a:solidFill>
                  <a:srgbClr val="00B050"/>
                </a:solidFill>
                <a:effectLst/>
                <a:latin typeface="Open Sans" panose="020B0606030504020204" pitchFamily="34" charset="0"/>
              </a:rPr>
              <a:t>“</a:t>
            </a:r>
            <a:r>
              <a:rPr lang="en-US" b="1" i="0" dirty="0">
                <a:solidFill>
                  <a:srgbClr val="00B050"/>
                </a:solidFill>
                <a:effectLst/>
                <a:latin typeface="Open Sans" panose="020B0606030504020204" pitchFamily="34" charset="0"/>
              </a:rPr>
              <a:t>Completed Exam Files</a:t>
            </a:r>
            <a:r>
              <a:rPr lang="en-US" b="0" i="0" dirty="0">
                <a:solidFill>
                  <a:srgbClr val="00B050"/>
                </a:solidFill>
                <a:effectLst/>
                <a:latin typeface="Open Sans" panose="020B0606030504020204" pitchFamily="34" charset="0"/>
              </a:rPr>
              <a:t>” </a:t>
            </a:r>
            <a:r>
              <a:rPr lang="en-US" b="0" i="0" dirty="0">
                <a:solidFill>
                  <a:srgbClr val="0A0A0A"/>
                </a:solidFill>
                <a:effectLst/>
                <a:latin typeface="Open Sans" panose="020B0606030504020204" pitchFamily="34" charset="0"/>
              </a:rPr>
              <a:t>by clicking the link at the top right of the page.  This will take you to a bookmarked link at the bottom of the List Exams page.</a:t>
            </a:r>
          </a:p>
          <a:p>
            <a:pPr algn="l"/>
            <a:endParaRPr lang="en-US" dirty="0">
              <a:solidFill>
                <a:srgbClr val="0A0A0A"/>
              </a:solidFill>
              <a:latin typeface="Open Sans" panose="020B0606030504020204" pitchFamily="34" charset="0"/>
            </a:endParaRPr>
          </a:p>
          <a:p>
            <a:pPr algn="l"/>
            <a:endParaRPr lang="en-US" dirty="0">
              <a:solidFill>
                <a:srgbClr val="0A0A0A"/>
              </a:solidFill>
              <a:latin typeface="Oswald" panose="00000500000000000000" pitchFamily="2" charset="0"/>
            </a:endParaRPr>
          </a:p>
          <a:p>
            <a:pPr algn="l"/>
            <a:endParaRPr lang="en-US" b="0" i="0" dirty="0">
              <a:solidFill>
                <a:srgbClr val="0A0A0A"/>
              </a:solidFill>
              <a:effectLst/>
              <a:latin typeface="Oswald" panose="00000500000000000000" pitchFamily="2" charset="0"/>
            </a:endParaRPr>
          </a:p>
          <a:p>
            <a:pPr algn="l"/>
            <a:endParaRPr lang="en-US" dirty="0">
              <a:solidFill>
                <a:srgbClr val="0A0A0A"/>
              </a:solidFill>
              <a:latin typeface="Oswald" panose="00000500000000000000" pitchFamily="2" charset="0"/>
            </a:endParaRPr>
          </a:p>
          <a:p>
            <a:pPr algn="l"/>
            <a:endParaRPr lang="en-US" b="0" i="0" dirty="0">
              <a:solidFill>
                <a:srgbClr val="0A0A0A"/>
              </a:solidFill>
              <a:effectLst/>
              <a:latin typeface="Oswald" panose="00000500000000000000" pitchFamily="2" charset="0"/>
            </a:endParaRPr>
          </a:p>
          <a:p>
            <a:pPr algn="l"/>
            <a:endParaRPr lang="en-US" dirty="0">
              <a:solidFill>
                <a:srgbClr val="0A0A0A"/>
              </a:solidFill>
              <a:latin typeface="Oswald" panose="00000500000000000000" pitchFamily="2" charset="0"/>
            </a:endParaRPr>
          </a:p>
          <a:p>
            <a:pPr algn="l"/>
            <a:endParaRPr lang="en-US" b="0" i="0" dirty="0">
              <a:solidFill>
                <a:srgbClr val="0A0A0A"/>
              </a:solidFill>
              <a:effectLst/>
              <a:latin typeface="Oswald" panose="00000500000000000000" pitchFamily="2" charset="0"/>
            </a:endParaRPr>
          </a:p>
          <a:p>
            <a:pPr algn="l"/>
            <a:endParaRPr lang="en-US" dirty="0">
              <a:solidFill>
                <a:srgbClr val="0A0A0A"/>
              </a:solidFill>
              <a:latin typeface="Oswald" panose="00000500000000000000" pitchFamily="2" charset="0"/>
            </a:endParaRPr>
          </a:p>
          <a:p>
            <a:pPr algn="l"/>
            <a:endParaRPr lang="en-US" b="0" i="0" dirty="0">
              <a:solidFill>
                <a:srgbClr val="0A0A0A"/>
              </a:solidFill>
              <a:effectLst/>
              <a:latin typeface="Oswald" panose="00000500000000000000" pitchFamily="2" charset="0"/>
            </a:endParaRPr>
          </a:p>
          <a:p>
            <a:pPr algn="l"/>
            <a:endParaRPr lang="en-US" dirty="0">
              <a:solidFill>
                <a:srgbClr val="0A0A0A"/>
              </a:solidFill>
              <a:latin typeface="Oswald" panose="00000500000000000000" pitchFamily="2" charset="0"/>
            </a:endParaRPr>
          </a:p>
          <a:p>
            <a:pPr algn="l"/>
            <a:endParaRPr lang="en-US" b="0" i="0" dirty="0">
              <a:solidFill>
                <a:srgbClr val="0A0A0A"/>
              </a:solidFill>
              <a:effectLst/>
              <a:latin typeface="Oswald" panose="00000500000000000000" pitchFamily="2" charset="0"/>
            </a:endParaRPr>
          </a:p>
          <a:p>
            <a:pPr algn="l"/>
            <a:endParaRPr lang="en-US" dirty="0">
              <a:solidFill>
                <a:srgbClr val="0A0A0A"/>
              </a:solidFill>
              <a:latin typeface="Oswald" panose="00000500000000000000" pitchFamily="2" charset="0"/>
            </a:endParaRPr>
          </a:p>
          <a:p>
            <a:pPr algn="l"/>
            <a:endParaRPr lang="en-US" b="0" i="0" dirty="0">
              <a:solidFill>
                <a:srgbClr val="0A0A0A"/>
              </a:solidFill>
              <a:effectLst/>
              <a:latin typeface="Oswald" panose="00000500000000000000" pitchFamily="2" charset="0"/>
            </a:endParaRPr>
          </a:p>
          <a:p>
            <a:pPr algn="l"/>
            <a:endParaRPr lang="en-US" dirty="0">
              <a:solidFill>
                <a:srgbClr val="0A0A0A"/>
              </a:solidFill>
              <a:latin typeface="Oswald" panose="00000500000000000000" pitchFamily="2" charset="0"/>
            </a:endParaRPr>
          </a:p>
          <a:p>
            <a:pPr algn="l"/>
            <a:endParaRPr lang="en-US" b="0" i="0" dirty="0">
              <a:solidFill>
                <a:srgbClr val="0A0A0A"/>
              </a:solidFill>
              <a:effectLst/>
              <a:latin typeface="Oswald" panose="00000500000000000000" pitchFamily="2" charset="0"/>
            </a:endParaRPr>
          </a:p>
          <a:p>
            <a:pPr algn="l"/>
            <a:endParaRPr lang="en-US" dirty="0">
              <a:solidFill>
                <a:srgbClr val="0A0A0A"/>
              </a:solidFill>
              <a:latin typeface="Oswald" panose="00000500000000000000" pitchFamily="2" charset="0"/>
            </a:endParaRPr>
          </a:p>
          <a:p>
            <a:pPr algn="l"/>
            <a:endParaRPr lang="en-US" b="0" i="0" dirty="0">
              <a:solidFill>
                <a:srgbClr val="0A0A0A"/>
              </a:solidFill>
              <a:effectLst/>
              <a:latin typeface="Oswald" panose="00000500000000000000" pitchFamily="2" charset="0"/>
            </a:endParaRPr>
          </a:p>
          <a:p>
            <a:pPr algn="l"/>
            <a:endParaRPr lang="en-US" b="0" i="0" dirty="0">
              <a:solidFill>
                <a:srgbClr val="0A0A0A"/>
              </a:solidFill>
              <a:effectLst/>
              <a:latin typeface="Oswald" panose="00000500000000000000" pitchFamily="2" charset="0"/>
            </a:endParaRPr>
          </a:p>
        </p:txBody>
      </p:sp>
      <p:pic>
        <p:nvPicPr>
          <p:cNvPr id="5" name="Picture 4">
            <a:extLst>
              <a:ext uri="{FF2B5EF4-FFF2-40B4-BE49-F238E27FC236}">
                <a16:creationId xmlns:a16="http://schemas.microsoft.com/office/drawing/2014/main" id="{80AB1BC6-6A88-48BC-B8F0-CFA0B196231A}"/>
              </a:ext>
            </a:extLst>
          </p:cNvPr>
          <p:cNvPicPr>
            <a:picLocks noChangeAspect="1"/>
          </p:cNvPicPr>
          <p:nvPr/>
        </p:nvPicPr>
        <p:blipFill>
          <a:blip r:embed="rId2"/>
          <a:stretch>
            <a:fillRect/>
          </a:stretch>
        </p:blipFill>
        <p:spPr>
          <a:xfrm>
            <a:off x="0" y="2596551"/>
            <a:ext cx="11260667" cy="1500995"/>
          </a:xfrm>
          <a:prstGeom prst="rect">
            <a:avLst/>
          </a:prstGeom>
        </p:spPr>
      </p:pic>
      <p:pic>
        <p:nvPicPr>
          <p:cNvPr id="7" name="Picture 6">
            <a:extLst>
              <a:ext uri="{FF2B5EF4-FFF2-40B4-BE49-F238E27FC236}">
                <a16:creationId xmlns:a16="http://schemas.microsoft.com/office/drawing/2014/main" id="{E54AD941-F7D2-4E3D-AA39-7B4801DB1E5C}"/>
              </a:ext>
            </a:extLst>
          </p:cNvPr>
          <p:cNvPicPr>
            <a:picLocks noChangeAspect="1"/>
          </p:cNvPicPr>
          <p:nvPr/>
        </p:nvPicPr>
        <p:blipFill>
          <a:blip r:embed="rId3"/>
          <a:stretch>
            <a:fillRect/>
          </a:stretch>
        </p:blipFill>
        <p:spPr>
          <a:xfrm>
            <a:off x="1466490" y="4701396"/>
            <a:ext cx="9912711" cy="1793162"/>
          </a:xfrm>
          <a:prstGeom prst="rect">
            <a:avLst/>
          </a:prstGeom>
        </p:spPr>
      </p:pic>
    </p:spTree>
    <p:extLst>
      <p:ext uri="{BB962C8B-B14F-4D97-AF65-F5344CB8AC3E}">
        <p14:creationId xmlns:p14="http://schemas.microsoft.com/office/powerpoint/2010/main" val="42599271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F0B7E0A-16EA-471F-BB67-7C0D827D0934}"/>
              </a:ext>
            </a:extLst>
          </p:cNvPr>
          <p:cNvSpPr txBox="1"/>
          <p:nvPr/>
        </p:nvSpPr>
        <p:spPr>
          <a:xfrm>
            <a:off x="364067" y="203200"/>
            <a:ext cx="11463866" cy="8125301"/>
          </a:xfrm>
          <a:prstGeom prst="rect">
            <a:avLst/>
          </a:prstGeom>
          <a:noFill/>
        </p:spPr>
        <p:txBody>
          <a:bodyPr wrap="square">
            <a:spAutoFit/>
          </a:bodyPr>
          <a:lstStyle/>
          <a:p>
            <a:r>
              <a:rPr lang="en-US" b="0" i="0" dirty="0">
                <a:solidFill>
                  <a:srgbClr val="0A0A0A"/>
                </a:solidFill>
                <a:effectLst/>
                <a:latin typeface="Open Sans" panose="020B0606030504020204" pitchFamily="34" charset="0"/>
              </a:rPr>
              <a:t>Alternatively, to see completed exam files that have been uploaded to AIM, scroll to the bottom of the List Exams page, click “</a:t>
            </a:r>
            <a:r>
              <a:rPr lang="en-US" b="1" i="0" dirty="0">
                <a:solidFill>
                  <a:srgbClr val="0A0A0A"/>
                </a:solidFill>
                <a:effectLst/>
                <a:latin typeface="Open Sans" panose="020B0606030504020204" pitchFamily="34" charset="0"/>
              </a:rPr>
              <a:t>Show All Completed Exam files</a:t>
            </a:r>
            <a:r>
              <a:rPr lang="en-US" b="0" i="0" dirty="0">
                <a:solidFill>
                  <a:srgbClr val="0A0A0A"/>
                </a:solidFill>
                <a:effectLst/>
                <a:latin typeface="Open Sans" panose="020B0606030504020204" pitchFamily="34" charset="0"/>
              </a:rPr>
              <a:t>“.</a:t>
            </a:r>
          </a:p>
          <a:p>
            <a:endParaRPr lang="en-US" dirty="0">
              <a:solidFill>
                <a:srgbClr val="0A0A0A"/>
              </a:solidFill>
              <a:latin typeface="Open Sans" panose="020B0606030504020204" pitchFamily="34" charset="0"/>
            </a:endParaRPr>
          </a:p>
          <a:p>
            <a:endParaRPr lang="en-US" b="0" i="0" dirty="0">
              <a:solidFill>
                <a:srgbClr val="0A0A0A"/>
              </a:solidFill>
              <a:effectLst/>
              <a:latin typeface="Open Sans" panose="020B0606030504020204" pitchFamily="34" charset="0"/>
            </a:endParaRPr>
          </a:p>
          <a:p>
            <a:endParaRPr lang="en-US" dirty="0">
              <a:solidFill>
                <a:srgbClr val="0A0A0A"/>
              </a:solidFill>
              <a:latin typeface="Open Sans" panose="020B0606030504020204" pitchFamily="34" charset="0"/>
            </a:endParaRPr>
          </a:p>
          <a:p>
            <a:endParaRPr lang="en-US" dirty="0">
              <a:solidFill>
                <a:srgbClr val="0A0A0A"/>
              </a:solidFill>
              <a:latin typeface="Open Sans" panose="020B0606030504020204" pitchFamily="34" charset="0"/>
            </a:endParaRPr>
          </a:p>
          <a:p>
            <a:endParaRPr lang="en-US" dirty="0">
              <a:solidFill>
                <a:srgbClr val="0A0A0A"/>
              </a:solidFill>
              <a:latin typeface="Open Sans" panose="020B0606030504020204" pitchFamily="34" charset="0"/>
            </a:endParaRPr>
          </a:p>
          <a:p>
            <a:r>
              <a:rPr lang="en-US" dirty="0">
                <a:solidFill>
                  <a:srgbClr val="0A0A0A"/>
                </a:solidFill>
                <a:latin typeface="Open Sans" panose="020B0606030504020204" pitchFamily="34" charset="0"/>
              </a:rPr>
              <a:t>3. </a:t>
            </a:r>
            <a:r>
              <a:rPr lang="en-US" b="0" i="0" dirty="0">
                <a:solidFill>
                  <a:srgbClr val="0A0A0A"/>
                </a:solidFill>
                <a:effectLst/>
                <a:latin typeface="Open Sans" panose="020B0606030504020204" pitchFamily="34" charset="0"/>
              </a:rPr>
              <a:t>Navigate to the exam file you wish to view and click “</a:t>
            </a:r>
            <a:r>
              <a:rPr lang="en-US" b="1" i="0" dirty="0">
                <a:solidFill>
                  <a:srgbClr val="0A0A0A"/>
                </a:solidFill>
                <a:effectLst/>
                <a:latin typeface="Open Sans" panose="020B0606030504020204" pitchFamily="34" charset="0"/>
              </a:rPr>
              <a:t>View</a:t>
            </a:r>
            <a:r>
              <a:rPr lang="en-US" b="0" i="0" dirty="0">
                <a:solidFill>
                  <a:srgbClr val="0A0A0A"/>
                </a:solidFill>
                <a:effectLst/>
                <a:latin typeface="Open Sans" panose="020B0606030504020204" pitchFamily="34" charset="0"/>
              </a:rPr>
              <a:t>”</a:t>
            </a:r>
          </a:p>
          <a:p>
            <a:endParaRPr lang="en-US" dirty="0">
              <a:solidFill>
                <a:srgbClr val="0A0A0A"/>
              </a:solidFill>
              <a:latin typeface="Open Sans" panose="020B0606030504020204" pitchFamily="34" charset="0"/>
            </a:endParaRPr>
          </a:p>
          <a:p>
            <a:endParaRPr lang="en-US" dirty="0">
              <a:solidFill>
                <a:srgbClr val="0A0A0A"/>
              </a:solidFill>
              <a:latin typeface="Open Sans" panose="020B0606030504020204" pitchFamily="34" charset="0"/>
            </a:endParaRPr>
          </a:p>
          <a:p>
            <a:endParaRPr lang="en-US" dirty="0">
              <a:solidFill>
                <a:srgbClr val="0A0A0A"/>
              </a:solidFill>
              <a:latin typeface="Open Sans" panose="020B0606030504020204" pitchFamily="34" charset="0"/>
            </a:endParaRPr>
          </a:p>
          <a:p>
            <a:endParaRPr lang="en-US" dirty="0">
              <a:solidFill>
                <a:srgbClr val="0A0A0A"/>
              </a:solidFill>
              <a:latin typeface="Open Sans" panose="020B0606030504020204" pitchFamily="34" charset="0"/>
            </a:endParaRPr>
          </a:p>
          <a:p>
            <a:endParaRPr lang="en-US" dirty="0">
              <a:solidFill>
                <a:srgbClr val="0A0A0A"/>
              </a:solidFill>
              <a:latin typeface="Open Sans" panose="020B0606030504020204" pitchFamily="34" charset="0"/>
            </a:endParaRPr>
          </a:p>
          <a:p>
            <a:endParaRPr lang="en-US" dirty="0">
              <a:solidFill>
                <a:srgbClr val="0A0A0A"/>
              </a:solidFill>
              <a:latin typeface="Open Sans" panose="020B0606030504020204" pitchFamily="34" charset="0"/>
            </a:endParaRPr>
          </a:p>
          <a:p>
            <a:r>
              <a:rPr lang="en-US" dirty="0">
                <a:solidFill>
                  <a:srgbClr val="0A0A0A"/>
                </a:solidFill>
                <a:latin typeface="Open Sans" panose="020B0606030504020204" pitchFamily="34" charset="0"/>
              </a:rPr>
              <a:t>4. </a:t>
            </a:r>
            <a:r>
              <a:rPr lang="en-US" b="0" i="0" dirty="0">
                <a:solidFill>
                  <a:srgbClr val="0A0A0A"/>
                </a:solidFill>
                <a:effectLst/>
                <a:latin typeface="Open Sans" panose="020B0606030504020204" pitchFamily="34" charset="0"/>
              </a:rPr>
              <a:t>A </a:t>
            </a:r>
            <a:r>
              <a:rPr lang="en-US" b="1" i="0" dirty="0">
                <a:solidFill>
                  <a:srgbClr val="0A0A0A"/>
                </a:solidFill>
                <a:effectLst/>
                <a:latin typeface="Open Sans" panose="020B0606030504020204" pitchFamily="34" charset="0"/>
              </a:rPr>
              <a:t>security code</a:t>
            </a:r>
            <a:r>
              <a:rPr lang="en-US" b="0" i="0" dirty="0">
                <a:solidFill>
                  <a:srgbClr val="0A0A0A"/>
                </a:solidFill>
                <a:effectLst/>
                <a:latin typeface="Open Sans" panose="020B0606030504020204" pitchFamily="34" charset="0"/>
              </a:rPr>
              <a:t> will be emailed to the instructor(s) of </a:t>
            </a:r>
            <a:r>
              <a:rPr lang="en-US" b="0" i="0" dirty="0" err="1">
                <a:solidFill>
                  <a:srgbClr val="0A0A0A"/>
                </a:solidFill>
                <a:effectLst/>
                <a:latin typeface="Open Sans" panose="020B0606030504020204" pitchFamily="34" charset="0"/>
              </a:rPr>
              <a:t>record.</a:t>
            </a:r>
            <a:r>
              <a:rPr lang="en-US" b="1" i="0" dirty="0" err="1">
                <a:solidFill>
                  <a:srgbClr val="FF0000"/>
                </a:solidFill>
                <a:effectLst/>
                <a:latin typeface="Open Sans" panose="020B0606030504020204" pitchFamily="34" charset="0"/>
              </a:rPr>
              <a:t>NOTE</a:t>
            </a:r>
            <a:r>
              <a:rPr lang="en-US" b="1" i="0" dirty="0">
                <a:solidFill>
                  <a:srgbClr val="FF0000"/>
                </a:solidFill>
                <a:effectLst/>
                <a:latin typeface="Open Sans" panose="020B0606030504020204" pitchFamily="34" charset="0"/>
              </a:rPr>
              <a:t>:</a:t>
            </a:r>
            <a:r>
              <a:rPr lang="en-US" b="0" i="0" dirty="0">
                <a:solidFill>
                  <a:srgbClr val="0A0A0A"/>
                </a:solidFill>
                <a:effectLst/>
                <a:latin typeface="Open Sans" panose="020B0606030504020204" pitchFamily="34" charset="0"/>
              </a:rPr>
              <a:t> The verification code expires in 20 minutes.  If the code expires before you download the file, you can go back in the portal and click on View again to request a new code.</a:t>
            </a:r>
          </a:p>
          <a:p>
            <a:endParaRPr lang="en-US" dirty="0">
              <a:solidFill>
                <a:srgbClr val="0A0A0A"/>
              </a:solidFill>
              <a:latin typeface="Open Sans" panose="020B0606030504020204" pitchFamily="34" charset="0"/>
            </a:endParaRPr>
          </a:p>
          <a:p>
            <a:endParaRPr lang="en-US" b="0" i="0" dirty="0">
              <a:solidFill>
                <a:srgbClr val="0A0A0A"/>
              </a:solidFill>
              <a:effectLst/>
              <a:latin typeface="Open Sans" panose="020B0606030504020204" pitchFamily="34" charset="0"/>
            </a:endParaRPr>
          </a:p>
          <a:p>
            <a:endParaRPr lang="en-US" dirty="0">
              <a:solidFill>
                <a:srgbClr val="0A0A0A"/>
              </a:solidFill>
              <a:latin typeface="Open Sans" panose="020B0606030504020204" pitchFamily="34" charset="0"/>
            </a:endParaRPr>
          </a:p>
          <a:p>
            <a:endParaRPr lang="en-US" dirty="0">
              <a:solidFill>
                <a:srgbClr val="0A0A0A"/>
              </a:solidFill>
              <a:latin typeface="Open Sans" panose="020B0606030504020204" pitchFamily="34" charset="0"/>
            </a:endParaRPr>
          </a:p>
          <a:p>
            <a:endParaRPr lang="en-US" dirty="0">
              <a:solidFill>
                <a:srgbClr val="0A0A0A"/>
              </a:solidFill>
              <a:latin typeface="Open Sans" panose="020B0606030504020204" pitchFamily="34" charset="0"/>
            </a:endParaRPr>
          </a:p>
          <a:p>
            <a:endParaRPr lang="en-US" dirty="0">
              <a:solidFill>
                <a:srgbClr val="0A0A0A"/>
              </a:solidFill>
              <a:latin typeface="Open Sans" panose="020B0606030504020204" pitchFamily="34" charset="0"/>
            </a:endParaRPr>
          </a:p>
          <a:p>
            <a:endParaRPr lang="en-US" dirty="0">
              <a:solidFill>
                <a:srgbClr val="0A0A0A"/>
              </a:solidFill>
              <a:latin typeface="Open Sans" panose="020B0606030504020204" pitchFamily="34" charset="0"/>
            </a:endParaRPr>
          </a:p>
          <a:p>
            <a:endParaRPr lang="en-US" dirty="0">
              <a:solidFill>
                <a:srgbClr val="0A0A0A"/>
              </a:solidFill>
              <a:latin typeface="Open Sans" panose="020B0606030504020204" pitchFamily="34" charset="0"/>
            </a:endParaRPr>
          </a:p>
          <a:p>
            <a:endParaRPr lang="en-US" dirty="0">
              <a:solidFill>
                <a:srgbClr val="0A0A0A"/>
              </a:solidFill>
              <a:latin typeface="Open Sans" panose="020B0606030504020204" pitchFamily="34" charset="0"/>
            </a:endParaRPr>
          </a:p>
          <a:p>
            <a:endParaRPr lang="en-US" dirty="0">
              <a:solidFill>
                <a:srgbClr val="0A0A0A"/>
              </a:solidFill>
              <a:latin typeface="Open Sans" panose="020B0606030504020204" pitchFamily="34" charset="0"/>
            </a:endParaRPr>
          </a:p>
          <a:p>
            <a:endParaRPr lang="en-US" dirty="0">
              <a:solidFill>
                <a:srgbClr val="0A0A0A"/>
              </a:solidFill>
              <a:latin typeface="Open Sans" panose="020B0606030504020204" pitchFamily="34" charset="0"/>
            </a:endParaRPr>
          </a:p>
          <a:p>
            <a:endParaRPr lang="en-US" dirty="0"/>
          </a:p>
        </p:txBody>
      </p:sp>
      <p:pic>
        <p:nvPicPr>
          <p:cNvPr id="5" name="Picture 4">
            <a:extLst>
              <a:ext uri="{FF2B5EF4-FFF2-40B4-BE49-F238E27FC236}">
                <a16:creationId xmlns:a16="http://schemas.microsoft.com/office/drawing/2014/main" id="{D82D60C9-BAA9-4972-9986-BCEFBF89D1F5}"/>
              </a:ext>
            </a:extLst>
          </p:cNvPr>
          <p:cNvPicPr>
            <a:picLocks noChangeAspect="1"/>
          </p:cNvPicPr>
          <p:nvPr/>
        </p:nvPicPr>
        <p:blipFill>
          <a:blip r:embed="rId2"/>
          <a:stretch>
            <a:fillRect/>
          </a:stretch>
        </p:blipFill>
        <p:spPr>
          <a:xfrm>
            <a:off x="871268" y="1061050"/>
            <a:ext cx="8630395" cy="1069675"/>
          </a:xfrm>
          <a:prstGeom prst="rect">
            <a:avLst/>
          </a:prstGeom>
        </p:spPr>
      </p:pic>
      <p:pic>
        <p:nvPicPr>
          <p:cNvPr id="7" name="Picture 6">
            <a:extLst>
              <a:ext uri="{FF2B5EF4-FFF2-40B4-BE49-F238E27FC236}">
                <a16:creationId xmlns:a16="http://schemas.microsoft.com/office/drawing/2014/main" id="{E073ACF4-373F-405F-ADDA-3137E6DD5FB5}"/>
              </a:ext>
            </a:extLst>
          </p:cNvPr>
          <p:cNvPicPr>
            <a:picLocks noChangeAspect="1"/>
          </p:cNvPicPr>
          <p:nvPr/>
        </p:nvPicPr>
        <p:blipFill>
          <a:blip r:embed="rId3"/>
          <a:stretch>
            <a:fillRect/>
          </a:stretch>
        </p:blipFill>
        <p:spPr>
          <a:xfrm>
            <a:off x="364067" y="2506133"/>
            <a:ext cx="9409096" cy="1465868"/>
          </a:xfrm>
          <a:prstGeom prst="rect">
            <a:avLst/>
          </a:prstGeom>
        </p:spPr>
      </p:pic>
      <p:pic>
        <p:nvPicPr>
          <p:cNvPr id="9" name="Picture 8">
            <a:extLst>
              <a:ext uri="{FF2B5EF4-FFF2-40B4-BE49-F238E27FC236}">
                <a16:creationId xmlns:a16="http://schemas.microsoft.com/office/drawing/2014/main" id="{AA2AB9AE-361A-4672-B0A9-74D1FF4999F0}"/>
              </a:ext>
            </a:extLst>
          </p:cNvPr>
          <p:cNvPicPr>
            <a:picLocks noChangeAspect="1"/>
          </p:cNvPicPr>
          <p:nvPr/>
        </p:nvPicPr>
        <p:blipFill>
          <a:blip r:embed="rId4"/>
          <a:stretch>
            <a:fillRect/>
          </a:stretch>
        </p:blipFill>
        <p:spPr>
          <a:xfrm>
            <a:off x="364068" y="5003800"/>
            <a:ext cx="8118278" cy="1752599"/>
          </a:xfrm>
          <a:prstGeom prst="rect">
            <a:avLst/>
          </a:prstGeom>
        </p:spPr>
      </p:pic>
    </p:spTree>
    <p:extLst>
      <p:ext uri="{BB962C8B-B14F-4D97-AF65-F5344CB8AC3E}">
        <p14:creationId xmlns:p14="http://schemas.microsoft.com/office/powerpoint/2010/main" val="481651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00BDA90-006D-4234-AC25-7E4FB964AAC8}"/>
              </a:ext>
            </a:extLst>
          </p:cNvPr>
          <p:cNvSpPr txBox="1"/>
          <p:nvPr/>
        </p:nvSpPr>
        <p:spPr>
          <a:xfrm>
            <a:off x="524934" y="228600"/>
            <a:ext cx="11463866" cy="5078313"/>
          </a:xfrm>
          <a:prstGeom prst="rect">
            <a:avLst/>
          </a:prstGeom>
          <a:noFill/>
        </p:spPr>
        <p:txBody>
          <a:bodyPr wrap="square">
            <a:spAutoFit/>
          </a:bodyPr>
          <a:lstStyle/>
          <a:p>
            <a:r>
              <a:rPr lang="en-US" b="1" i="0" dirty="0">
                <a:solidFill>
                  <a:srgbClr val="0A0A0A"/>
                </a:solidFill>
                <a:effectLst/>
                <a:latin typeface="Open Sans" panose="020B0606030504020204" pitchFamily="34" charset="0"/>
              </a:rPr>
              <a:t>5. Enter the security code</a:t>
            </a:r>
            <a:r>
              <a:rPr lang="en-US" b="0" i="0" dirty="0">
                <a:solidFill>
                  <a:srgbClr val="0A0A0A"/>
                </a:solidFill>
                <a:effectLst/>
                <a:latin typeface="Open Sans" panose="020B0606030504020204" pitchFamily="34" charset="0"/>
              </a:rPr>
              <a:t> in the field provided.</a:t>
            </a:r>
          </a:p>
          <a:p>
            <a:endParaRPr lang="en-US" dirty="0">
              <a:solidFill>
                <a:srgbClr val="0A0A0A"/>
              </a:solidFill>
              <a:latin typeface="Open Sans" panose="020B0606030504020204" pitchFamily="34" charset="0"/>
            </a:endParaRPr>
          </a:p>
          <a:p>
            <a:endParaRPr lang="en-US" b="0" i="0" dirty="0">
              <a:solidFill>
                <a:srgbClr val="0A0A0A"/>
              </a:solidFill>
              <a:effectLst/>
              <a:latin typeface="Open Sans" panose="020B0606030504020204" pitchFamily="34" charset="0"/>
            </a:endParaRPr>
          </a:p>
          <a:p>
            <a:endParaRPr lang="en-US" dirty="0">
              <a:solidFill>
                <a:srgbClr val="0A0A0A"/>
              </a:solidFill>
              <a:latin typeface="Open Sans" panose="020B0606030504020204" pitchFamily="34" charset="0"/>
            </a:endParaRPr>
          </a:p>
          <a:p>
            <a:endParaRPr lang="en-US" b="0" i="0" dirty="0">
              <a:solidFill>
                <a:srgbClr val="0A0A0A"/>
              </a:solidFill>
              <a:effectLst/>
              <a:latin typeface="Open Sans" panose="020B0606030504020204" pitchFamily="34" charset="0"/>
            </a:endParaRPr>
          </a:p>
          <a:p>
            <a:endParaRPr lang="en-US" dirty="0">
              <a:solidFill>
                <a:srgbClr val="0A0A0A"/>
              </a:solidFill>
              <a:latin typeface="Open Sans" panose="020B0606030504020204" pitchFamily="34" charset="0"/>
            </a:endParaRPr>
          </a:p>
          <a:p>
            <a:endParaRPr lang="en-US" b="0" i="0" dirty="0">
              <a:solidFill>
                <a:srgbClr val="0A0A0A"/>
              </a:solidFill>
              <a:effectLst/>
              <a:latin typeface="Open Sans" panose="020B0606030504020204" pitchFamily="34" charset="0"/>
            </a:endParaRPr>
          </a:p>
          <a:p>
            <a:endParaRPr lang="en-US" dirty="0">
              <a:solidFill>
                <a:srgbClr val="0A0A0A"/>
              </a:solidFill>
              <a:latin typeface="Open Sans" panose="020B0606030504020204" pitchFamily="34" charset="0"/>
            </a:endParaRPr>
          </a:p>
          <a:p>
            <a:endParaRPr lang="en-US" dirty="0">
              <a:solidFill>
                <a:srgbClr val="0A0A0A"/>
              </a:solidFill>
              <a:latin typeface="Open Sans" panose="020B0606030504020204" pitchFamily="34" charset="0"/>
            </a:endParaRPr>
          </a:p>
          <a:p>
            <a:endParaRPr lang="en-US" dirty="0">
              <a:solidFill>
                <a:srgbClr val="0A0A0A"/>
              </a:solidFill>
              <a:latin typeface="Open Sans" panose="020B0606030504020204" pitchFamily="34" charset="0"/>
            </a:endParaRPr>
          </a:p>
          <a:p>
            <a:endParaRPr lang="en-US" dirty="0">
              <a:solidFill>
                <a:srgbClr val="0A0A0A"/>
              </a:solidFill>
              <a:latin typeface="Open Sans" panose="020B0606030504020204" pitchFamily="34" charset="0"/>
            </a:endParaRPr>
          </a:p>
          <a:p>
            <a:endParaRPr lang="en-US" dirty="0">
              <a:solidFill>
                <a:srgbClr val="0A0A0A"/>
              </a:solidFill>
              <a:latin typeface="Open Sans" panose="020B0606030504020204" pitchFamily="34" charset="0"/>
            </a:endParaRPr>
          </a:p>
          <a:p>
            <a:r>
              <a:rPr lang="en-US" b="0" i="0" dirty="0">
                <a:solidFill>
                  <a:srgbClr val="0A0A0A"/>
                </a:solidFill>
                <a:effectLst/>
                <a:latin typeface="Open Sans" panose="020B0606030504020204" pitchFamily="34" charset="0"/>
              </a:rPr>
              <a:t>6. You may then download your exam file.</a:t>
            </a:r>
          </a:p>
          <a:p>
            <a:endParaRPr lang="en-US" dirty="0">
              <a:solidFill>
                <a:srgbClr val="0A0A0A"/>
              </a:solidFill>
              <a:latin typeface="Open Sans" panose="020B0606030504020204" pitchFamily="34" charset="0"/>
            </a:endParaRPr>
          </a:p>
          <a:p>
            <a:endParaRPr lang="en-US" dirty="0">
              <a:solidFill>
                <a:srgbClr val="0A0A0A"/>
              </a:solidFill>
              <a:latin typeface="Open Sans" panose="020B0606030504020204" pitchFamily="34" charset="0"/>
            </a:endParaRPr>
          </a:p>
          <a:p>
            <a:endParaRPr lang="en-US" dirty="0">
              <a:solidFill>
                <a:srgbClr val="0A0A0A"/>
              </a:solidFill>
              <a:latin typeface="Open Sans" panose="020B0606030504020204" pitchFamily="34" charset="0"/>
            </a:endParaRPr>
          </a:p>
          <a:p>
            <a:endParaRPr lang="en-US" dirty="0">
              <a:solidFill>
                <a:srgbClr val="0A0A0A"/>
              </a:solidFill>
              <a:latin typeface="Open Sans" panose="020B0606030504020204" pitchFamily="34" charset="0"/>
            </a:endParaRPr>
          </a:p>
          <a:p>
            <a:endParaRPr lang="en-US" dirty="0"/>
          </a:p>
        </p:txBody>
      </p:sp>
      <p:pic>
        <p:nvPicPr>
          <p:cNvPr id="5" name="Picture 4">
            <a:extLst>
              <a:ext uri="{FF2B5EF4-FFF2-40B4-BE49-F238E27FC236}">
                <a16:creationId xmlns:a16="http://schemas.microsoft.com/office/drawing/2014/main" id="{50D16E40-5CFD-4571-B290-90E62C66B64D}"/>
              </a:ext>
            </a:extLst>
          </p:cNvPr>
          <p:cNvPicPr>
            <a:picLocks noChangeAspect="1"/>
          </p:cNvPicPr>
          <p:nvPr/>
        </p:nvPicPr>
        <p:blipFill>
          <a:blip r:embed="rId2"/>
          <a:stretch>
            <a:fillRect/>
          </a:stretch>
        </p:blipFill>
        <p:spPr>
          <a:xfrm>
            <a:off x="524934" y="575733"/>
            <a:ext cx="9052939" cy="2853267"/>
          </a:xfrm>
          <a:prstGeom prst="rect">
            <a:avLst/>
          </a:prstGeom>
        </p:spPr>
      </p:pic>
    </p:spTree>
    <p:extLst>
      <p:ext uri="{BB962C8B-B14F-4D97-AF65-F5344CB8AC3E}">
        <p14:creationId xmlns:p14="http://schemas.microsoft.com/office/powerpoint/2010/main" val="22468070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7CB3E32-60C2-494E-AD95-66822B9095F4}"/>
              </a:ext>
            </a:extLst>
          </p:cNvPr>
          <p:cNvSpPr txBox="1"/>
          <p:nvPr/>
        </p:nvSpPr>
        <p:spPr>
          <a:xfrm>
            <a:off x="457200" y="609600"/>
            <a:ext cx="11734800" cy="10341293"/>
          </a:xfrm>
          <a:prstGeom prst="rect">
            <a:avLst/>
          </a:prstGeom>
          <a:noFill/>
        </p:spPr>
        <p:txBody>
          <a:bodyPr wrap="square">
            <a:spAutoFit/>
          </a:bodyPr>
          <a:lstStyle/>
          <a:p>
            <a:pPr algn="l"/>
            <a:r>
              <a:rPr lang="en-US" sz="2400" b="0" i="0" dirty="0">
                <a:solidFill>
                  <a:srgbClr val="00B050"/>
                </a:solidFill>
                <a:effectLst/>
                <a:latin typeface="Oswald" panose="00000500000000000000" pitchFamily="2" charset="0"/>
              </a:rPr>
              <a:t>Exporting Lists out of AIM</a:t>
            </a:r>
          </a:p>
          <a:p>
            <a:pPr algn="l"/>
            <a:endParaRPr lang="en-US" dirty="0">
              <a:solidFill>
                <a:srgbClr val="00B050"/>
              </a:solidFill>
              <a:latin typeface="Oswald" panose="00000500000000000000" pitchFamily="2" charset="0"/>
            </a:endParaRPr>
          </a:p>
          <a:p>
            <a:pPr algn="l"/>
            <a:r>
              <a:rPr lang="en-US" b="0" i="0" dirty="0">
                <a:solidFill>
                  <a:srgbClr val="0A0A0A"/>
                </a:solidFill>
                <a:effectLst/>
                <a:latin typeface="Open Sans" panose="020B0606030504020204" pitchFamily="34" charset="0"/>
              </a:rPr>
              <a:t>Instructors also have the ability to export some lists/reports out of the AIM Instructor portal.</a:t>
            </a:r>
          </a:p>
          <a:p>
            <a:pPr algn="l"/>
            <a:endParaRPr lang="en-US" dirty="0">
              <a:solidFill>
                <a:srgbClr val="0A0A0A"/>
              </a:solidFill>
              <a:latin typeface="Open Sans" panose="020B0606030504020204" pitchFamily="34" charset="0"/>
            </a:endParaRPr>
          </a:p>
          <a:p>
            <a:pPr algn="l"/>
            <a:r>
              <a:rPr lang="en-US" b="0" i="0" dirty="0">
                <a:solidFill>
                  <a:srgbClr val="0070C0"/>
                </a:solidFill>
                <a:effectLst/>
                <a:latin typeface="Oswald" panose="00000500000000000000" pitchFamily="2" charset="0"/>
              </a:rPr>
              <a:t>Download a List of Students</a:t>
            </a:r>
          </a:p>
          <a:p>
            <a:pPr algn="l"/>
            <a:endParaRPr lang="en-US" b="0" i="0" dirty="0">
              <a:solidFill>
                <a:srgbClr val="0070C0"/>
              </a:solidFill>
              <a:effectLst/>
              <a:latin typeface="Oswald" panose="00000500000000000000" pitchFamily="2" charset="0"/>
            </a:endParaRPr>
          </a:p>
          <a:p>
            <a:pPr algn="l">
              <a:buFont typeface="+mj-lt"/>
              <a:buAutoNum type="arabicPeriod"/>
            </a:pPr>
            <a:r>
              <a:rPr lang="en-US" b="0" i="0" dirty="0">
                <a:solidFill>
                  <a:srgbClr val="0A0A0A"/>
                </a:solidFill>
                <a:effectLst/>
                <a:latin typeface="Open Sans" panose="020B0606030504020204" pitchFamily="34" charset="0"/>
              </a:rPr>
              <a:t>Log in to the </a:t>
            </a:r>
            <a:r>
              <a:rPr lang="en-US" b="1" dirty="0">
                <a:solidFill>
                  <a:srgbClr val="00B050"/>
                </a:solidFill>
                <a:latin typeface="Open Sans" panose="020B0606030504020204" pitchFamily="34" charset="0"/>
              </a:rPr>
              <a:t>AIM INSTRUCTOR PORTAL</a:t>
            </a:r>
          </a:p>
          <a:p>
            <a:pPr algn="l">
              <a:buFont typeface="+mj-lt"/>
              <a:buAutoNum type="arabicPeriod"/>
            </a:pPr>
            <a:endParaRPr lang="en-US" b="0" i="0" dirty="0">
              <a:solidFill>
                <a:srgbClr val="00B050"/>
              </a:solidFill>
              <a:effectLst/>
              <a:latin typeface="Open Sans" panose="020B0606030504020204" pitchFamily="34" charset="0"/>
            </a:endParaRPr>
          </a:p>
          <a:p>
            <a:pPr algn="l">
              <a:buFont typeface="+mj-lt"/>
              <a:buAutoNum type="arabicPeriod"/>
            </a:pPr>
            <a:r>
              <a:rPr lang="en-US" b="0" i="0" dirty="0">
                <a:solidFill>
                  <a:srgbClr val="0A0A0A"/>
                </a:solidFill>
                <a:effectLst/>
                <a:latin typeface="Open Sans" panose="020B0606030504020204" pitchFamily="34" charset="0"/>
              </a:rPr>
              <a:t>On the Instructor Authentication Page review reminders in the yellow box and then click “Continue to View Student Accommodations”. This will take you to the Overview page.</a:t>
            </a:r>
          </a:p>
          <a:p>
            <a:pPr algn="l">
              <a:buFont typeface="+mj-lt"/>
              <a:buAutoNum type="arabicPeriod"/>
            </a:pPr>
            <a:endParaRPr lang="en-US" b="0" i="0" dirty="0">
              <a:solidFill>
                <a:srgbClr val="0A0A0A"/>
              </a:solidFill>
              <a:effectLst/>
              <a:latin typeface="Open Sans" panose="020B0606030504020204" pitchFamily="34" charset="0"/>
            </a:endParaRPr>
          </a:p>
          <a:p>
            <a:pPr algn="l">
              <a:buFont typeface="+mj-lt"/>
              <a:buAutoNum type="arabicPeriod"/>
            </a:pPr>
            <a:r>
              <a:rPr lang="en-US" b="0" i="0" dirty="0">
                <a:solidFill>
                  <a:srgbClr val="0A0A0A"/>
                </a:solidFill>
                <a:effectLst/>
                <a:latin typeface="Open Sans" panose="020B0606030504020204" pitchFamily="34" charset="0"/>
              </a:rPr>
              <a:t>On the bottom lower half of the Overview page there will be white box that says “Export Search Result To CSV (Comma-Separated Values) File.</a:t>
            </a:r>
          </a:p>
          <a:p>
            <a:pPr algn="l">
              <a:buFont typeface="+mj-lt"/>
              <a:buAutoNum type="arabicPeriod"/>
            </a:pPr>
            <a:endParaRPr lang="en-US" dirty="0">
              <a:solidFill>
                <a:srgbClr val="0A0A0A"/>
              </a:solidFill>
              <a:latin typeface="Open Sans" panose="020B0606030504020204" pitchFamily="34" charset="0"/>
            </a:endParaRPr>
          </a:p>
          <a:p>
            <a:pPr algn="l">
              <a:buFont typeface="+mj-lt"/>
              <a:buAutoNum type="arabicPeriod"/>
            </a:pPr>
            <a:endParaRPr lang="en-US" b="0" i="0" dirty="0">
              <a:solidFill>
                <a:srgbClr val="0A0A0A"/>
              </a:solidFill>
              <a:effectLst/>
              <a:latin typeface="Open Sans" panose="020B0606030504020204" pitchFamily="34" charset="0"/>
            </a:endParaRPr>
          </a:p>
          <a:p>
            <a:pPr algn="l"/>
            <a:endParaRPr lang="en-US" b="0" i="0" dirty="0">
              <a:solidFill>
                <a:srgbClr val="0A0A0A"/>
              </a:solidFill>
              <a:effectLst/>
              <a:latin typeface="Open Sans" panose="020B0606030504020204" pitchFamily="34" charset="0"/>
            </a:endParaRPr>
          </a:p>
          <a:p>
            <a:pPr algn="l"/>
            <a:endParaRPr lang="en-US" dirty="0">
              <a:solidFill>
                <a:srgbClr val="0A0A0A"/>
              </a:solidFill>
              <a:latin typeface="Open Sans" panose="020B0606030504020204" pitchFamily="34" charset="0"/>
            </a:endParaRPr>
          </a:p>
          <a:p>
            <a:pPr algn="l"/>
            <a:endParaRPr lang="en-US" b="0" i="0" dirty="0">
              <a:solidFill>
                <a:srgbClr val="0A0A0A"/>
              </a:solidFill>
              <a:effectLst/>
              <a:latin typeface="Open Sans" panose="020B0606030504020204" pitchFamily="34" charset="0"/>
            </a:endParaRPr>
          </a:p>
          <a:p>
            <a:pPr algn="l"/>
            <a:endParaRPr lang="en-US" dirty="0">
              <a:solidFill>
                <a:srgbClr val="0A0A0A"/>
              </a:solidFill>
              <a:latin typeface="Open Sans" panose="020B0606030504020204" pitchFamily="34" charset="0"/>
            </a:endParaRPr>
          </a:p>
          <a:p>
            <a:pPr algn="l"/>
            <a:endParaRPr lang="en-US" b="0" i="0" dirty="0">
              <a:solidFill>
                <a:srgbClr val="0A0A0A"/>
              </a:solidFill>
              <a:effectLst/>
              <a:latin typeface="Open Sans" panose="020B0606030504020204" pitchFamily="34" charset="0"/>
            </a:endParaRPr>
          </a:p>
          <a:p>
            <a:pPr algn="l"/>
            <a:endParaRPr lang="en-US" dirty="0">
              <a:solidFill>
                <a:srgbClr val="0A0A0A"/>
              </a:solidFill>
              <a:latin typeface="Open Sans" panose="020B0606030504020204" pitchFamily="34" charset="0"/>
            </a:endParaRPr>
          </a:p>
          <a:p>
            <a:pPr algn="l"/>
            <a:endParaRPr lang="en-US" b="0" i="0" dirty="0">
              <a:solidFill>
                <a:srgbClr val="0A0A0A"/>
              </a:solidFill>
              <a:effectLst/>
              <a:latin typeface="Open Sans" panose="020B0606030504020204" pitchFamily="34" charset="0"/>
            </a:endParaRPr>
          </a:p>
          <a:p>
            <a:pPr algn="l"/>
            <a:endParaRPr lang="en-US" dirty="0">
              <a:solidFill>
                <a:srgbClr val="0A0A0A"/>
              </a:solidFill>
              <a:latin typeface="Open Sans" panose="020B0606030504020204" pitchFamily="34" charset="0"/>
            </a:endParaRPr>
          </a:p>
          <a:p>
            <a:pPr algn="l"/>
            <a:endParaRPr lang="en-US" b="0" i="0" dirty="0">
              <a:solidFill>
                <a:srgbClr val="0A0A0A"/>
              </a:solidFill>
              <a:effectLst/>
              <a:latin typeface="Open Sans" panose="020B0606030504020204" pitchFamily="34" charset="0"/>
            </a:endParaRPr>
          </a:p>
          <a:p>
            <a:pPr algn="l"/>
            <a:endParaRPr lang="en-US" dirty="0">
              <a:solidFill>
                <a:srgbClr val="0A0A0A"/>
              </a:solidFill>
              <a:latin typeface="Open Sans" panose="020B0606030504020204" pitchFamily="34" charset="0"/>
            </a:endParaRPr>
          </a:p>
          <a:p>
            <a:pPr algn="l"/>
            <a:endParaRPr lang="en-US" b="0" i="0" dirty="0">
              <a:solidFill>
                <a:srgbClr val="0A0A0A"/>
              </a:solidFill>
              <a:effectLst/>
              <a:latin typeface="Open Sans" panose="020B0606030504020204" pitchFamily="34" charset="0"/>
            </a:endParaRPr>
          </a:p>
          <a:p>
            <a:pPr algn="l"/>
            <a:endParaRPr lang="en-US" dirty="0">
              <a:solidFill>
                <a:srgbClr val="0A0A0A"/>
              </a:solidFill>
              <a:latin typeface="Open Sans" panose="020B0606030504020204" pitchFamily="34" charset="0"/>
            </a:endParaRPr>
          </a:p>
          <a:p>
            <a:pPr algn="l"/>
            <a:endParaRPr lang="en-US" b="0" i="0" dirty="0">
              <a:solidFill>
                <a:srgbClr val="0A0A0A"/>
              </a:solidFill>
              <a:effectLst/>
              <a:latin typeface="Open Sans" panose="020B0606030504020204" pitchFamily="34" charset="0"/>
            </a:endParaRPr>
          </a:p>
          <a:p>
            <a:pPr algn="l"/>
            <a:endParaRPr lang="en-US" dirty="0">
              <a:solidFill>
                <a:srgbClr val="0A0A0A"/>
              </a:solidFill>
              <a:latin typeface="Open Sans" panose="020B0606030504020204" pitchFamily="34" charset="0"/>
            </a:endParaRPr>
          </a:p>
          <a:p>
            <a:pPr algn="l"/>
            <a:endParaRPr lang="en-US" b="0" i="0" dirty="0">
              <a:solidFill>
                <a:srgbClr val="0A0A0A"/>
              </a:solidFill>
              <a:effectLst/>
              <a:latin typeface="Open Sans" panose="020B0606030504020204" pitchFamily="34" charset="0"/>
            </a:endParaRPr>
          </a:p>
          <a:p>
            <a:pPr algn="l"/>
            <a:endParaRPr lang="en-US" dirty="0">
              <a:solidFill>
                <a:srgbClr val="0A0A0A"/>
              </a:solidFill>
              <a:latin typeface="Open Sans" panose="020B0606030504020204" pitchFamily="34" charset="0"/>
            </a:endParaRPr>
          </a:p>
          <a:p>
            <a:pPr algn="l"/>
            <a:endParaRPr lang="en-US" b="0" i="0" dirty="0">
              <a:solidFill>
                <a:srgbClr val="0A0A0A"/>
              </a:solidFill>
              <a:effectLst/>
              <a:latin typeface="Open Sans" panose="020B0606030504020204" pitchFamily="34" charset="0"/>
            </a:endParaRPr>
          </a:p>
          <a:p>
            <a:pPr algn="l"/>
            <a:endParaRPr lang="en-US" dirty="0">
              <a:solidFill>
                <a:srgbClr val="0A0A0A"/>
              </a:solidFill>
              <a:latin typeface="Open Sans" panose="020B0606030504020204" pitchFamily="34" charset="0"/>
            </a:endParaRPr>
          </a:p>
          <a:p>
            <a:pPr algn="l"/>
            <a:endParaRPr lang="en-US" b="0" i="0" dirty="0">
              <a:solidFill>
                <a:srgbClr val="0A0A0A"/>
              </a:solidFill>
              <a:effectLst/>
              <a:latin typeface="Open Sans" panose="020B0606030504020204" pitchFamily="34" charset="0"/>
            </a:endParaRPr>
          </a:p>
          <a:p>
            <a:pPr algn="l"/>
            <a:endParaRPr lang="en-US" dirty="0">
              <a:solidFill>
                <a:srgbClr val="0A0A0A"/>
              </a:solidFill>
              <a:latin typeface="Open Sans" panose="020B0606030504020204" pitchFamily="34" charset="0"/>
            </a:endParaRPr>
          </a:p>
          <a:p>
            <a:pPr algn="l"/>
            <a:endParaRPr lang="en-US" b="0" i="0" dirty="0">
              <a:solidFill>
                <a:srgbClr val="0A0A0A"/>
              </a:solidFill>
              <a:effectLst/>
              <a:latin typeface="Open Sans" panose="020B0606030504020204" pitchFamily="34" charset="0"/>
            </a:endParaRPr>
          </a:p>
          <a:p>
            <a:pPr algn="l"/>
            <a:endParaRPr lang="en-US" b="0" i="0" dirty="0">
              <a:solidFill>
                <a:srgbClr val="0A0A0A"/>
              </a:solidFill>
              <a:effectLst/>
              <a:latin typeface="Open Sans" panose="020B0606030504020204" pitchFamily="34" charset="0"/>
            </a:endParaRPr>
          </a:p>
        </p:txBody>
      </p:sp>
      <p:pic>
        <p:nvPicPr>
          <p:cNvPr id="5" name="Picture 4">
            <a:extLst>
              <a:ext uri="{FF2B5EF4-FFF2-40B4-BE49-F238E27FC236}">
                <a16:creationId xmlns:a16="http://schemas.microsoft.com/office/drawing/2014/main" id="{4AB7F5BD-1125-40C6-B65C-2A6C2712EB73}"/>
              </a:ext>
            </a:extLst>
          </p:cNvPr>
          <p:cNvPicPr>
            <a:picLocks noChangeAspect="1"/>
          </p:cNvPicPr>
          <p:nvPr/>
        </p:nvPicPr>
        <p:blipFill>
          <a:blip r:embed="rId2"/>
          <a:stretch>
            <a:fillRect/>
          </a:stretch>
        </p:blipFill>
        <p:spPr>
          <a:xfrm>
            <a:off x="2047310" y="4216400"/>
            <a:ext cx="8097380" cy="2641600"/>
          </a:xfrm>
          <a:prstGeom prst="rect">
            <a:avLst/>
          </a:prstGeom>
        </p:spPr>
      </p:pic>
    </p:spTree>
    <p:extLst>
      <p:ext uri="{BB962C8B-B14F-4D97-AF65-F5344CB8AC3E}">
        <p14:creationId xmlns:p14="http://schemas.microsoft.com/office/powerpoint/2010/main" val="22682255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EC2EE57-CEA0-4E9D-87FB-511125546D29}"/>
              </a:ext>
            </a:extLst>
          </p:cNvPr>
          <p:cNvSpPr txBox="1"/>
          <p:nvPr/>
        </p:nvSpPr>
        <p:spPr>
          <a:xfrm>
            <a:off x="575733" y="143933"/>
            <a:ext cx="11269134" cy="5324535"/>
          </a:xfrm>
          <a:prstGeom prst="rect">
            <a:avLst/>
          </a:prstGeom>
          <a:noFill/>
        </p:spPr>
        <p:txBody>
          <a:bodyPr wrap="square">
            <a:spAutoFit/>
          </a:bodyPr>
          <a:lstStyle/>
          <a:p>
            <a:pPr marL="457200" indent="-457200" algn="l">
              <a:buAutoNum type="arabicPeriod" startAt="4"/>
            </a:pPr>
            <a:endParaRPr lang="en-US" sz="2000" b="0" i="0" dirty="0">
              <a:solidFill>
                <a:srgbClr val="0A0A0A"/>
              </a:solidFill>
              <a:effectLst/>
              <a:latin typeface="Open Sans" panose="020B0606030504020204" pitchFamily="34" charset="0"/>
            </a:endParaRPr>
          </a:p>
          <a:p>
            <a:pPr marL="457200" indent="-457200" algn="l">
              <a:buAutoNum type="arabicPeriod" startAt="4"/>
            </a:pPr>
            <a:r>
              <a:rPr lang="en-US" sz="2000" b="0" i="0" dirty="0">
                <a:solidFill>
                  <a:srgbClr val="0A0A0A"/>
                </a:solidFill>
                <a:effectLst/>
                <a:latin typeface="Open Sans" panose="020B0606030504020204" pitchFamily="34" charset="0"/>
              </a:rPr>
              <a:t>Export Options:</a:t>
            </a:r>
          </a:p>
          <a:p>
            <a:pPr algn="l"/>
            <a:endParaRPr lang="en-US" sz="2000" b="0" i="0" dirty="0">
              <a:solidFill>
                <a:srgbClr val="0A0A0A"/>
              </a:solidFill>
              <a:effectLst/>
              <a:latin typeface="Open Sans" panose="020B0606030504020204" pitchFamily="34" charset="0"/>
            </a:endParaRPr>
          </a:p>
          <a:p>
            <a:pPr lvl="1" algn="l"/>
            <a:r>
              <a:rPr lang="en-US" sz="2000" b="1" dirty="0">
                <a:solidFill>
                  <a:srgbClr val="0A0A0A"/>
                </a:solidFill>
                <a:latin typeface="Open Sans" panose="020B0606030504020204" pitchFamily="34" charset="0"/>
              </a:rPr>
              <a:t>a. </a:t>
            </a:r>
            <a:r>
              <a:rPr lang="en-US" sz="2000" b="1" i="0" dirty="0">
                <a:solidFill>
                  <a:srgbClr val="0A0A0A"/>
                </a:solidFill>
                <a:effectLst/>
                <a:latin typeface="Open Sans" panose="020B0606030504020204" pitchFamily="34" charset="0"/>
              </a:rPr>
              <a:t>Export Student Lists:</a:t>
            </a:r>
            <a:r>
              <a:rPr lang="en-US" sz="2000" b="0" i="0" dirty="0">
                <a:solidFill>
                  <a:srgbClr val="0A0A0A"/>
                </a:solidFill>
                <a:effectLst/>
                <a:latin typeface="Open Sans" panose="020B0606030504020204" pitchFamily="34" charset="0"/>
              </a:rPr>
              <a:t> Student Last Name, Student First Name, Email, UIN, Primary Advisor and columns for each specific accommodation</a:t>
            </a:r>
          </a:p>
          <a:p>
            <a:pPr lvl="2" algn="l"/>
            <a:r>
              <a:rPr lang="en-US" sz="2000" b="0" i="0" dirty="0">
                <a:solidFill>
                  <a:srgbClr val="0A0A0A"/>
                </a:solidFill>
                <a:effectLst/>
                <a:latin typeface="Open Sans" panose="020B0606030504020204" pitchFamily="34" charset="0"/>
              </a:rPr>
              <a:t>- Does not include course information.</a:t>
            </a:r>
          </a:p>
          <a:p>
            <a:pPr marL="1143000" lvl="2" indent="-228600" algn="l">
              <a:buFont typeface="+mj-lt"/>
              <a:buAutoNum type="arabicPeriod"/>
            </a:pPr>
            <a:endParaRPr lang="en-US" sz="2000" b="0" i="0" dirty="0">
              <a:solidFill>
                <a:srgbClr val="0A0A0A"/>
              </a:solidFill>
              <a:effectLst/>
              <a:latin typeface="Open Sans" panose="020B0606030504020204" pitchFamily="34" charset="0"/>
            </a:endParaRPr>
          </a:p>
          <a:p>
            <a:pPr lvl="1" algn="l"/>
            <a:r>
              <a:rPr lang="en-US" sz="2000" b="1" i="0" dirty="0">
                <a:solidFill>
                  <a:srgbClr val="0A0A0A"/>
                </a:solidFill>
                <a:effectLst/>
                <a:latin typeface="Open Sans" panose="020B0606030504020204" pitchFamily="34" charset="0"/>
              </a:rPr>
              <a:t>b. Accommodation Requests</a:t>
            </a:r>
            <a:r>
              <a:rPr lang="en-US" sz="2000" b="0" i="0" dirty="0">
                <a:solidFill>
                  <a:srgbClr val="0A0A0A"/>
                </a:solidFill>
                <a:effectLst/>
                <a:latin typeface="Open Sans" panose="020B0606030504020204" pitchFamily="34" charset="0"/>
              </a:rPr>
              <a:t>: Student Last Name, Student First Name, Email, UIN, Primary Advisor,  CRN, Subject, course, section, date of initial request, date of last update and columns for accommodation groups.</a:t>
            </a:r>
          </a:p>
          <a:p>
            <a:pPr marL="1257300" lvl="2" indent="-342900" algn="l">
              <a:buFontTx/>
              <a:buChar char="-"/>
            </a:pPr>
            <a:r>
              <a:rPr lang="en-US" sz="2000" b="0" i="0" dirty="0">
                <a:solidFill>
                  <a:srgbClr val="0A0A0A"/>
                </a:solidFill>
                <a:effectLst/>
                <a:latin typeface="Open Sans" panose="020B0606030504020204" pitchFamily="34" charset="0"/>
              </a:rPr>
              <a:t>Does note include specific accommodations (i.e. extended time value)</a:t>
            </a:r>
          </a:p>
          <a:p>
            <a:pPr lvl="2" algn="l"/>
            <a:endParaRPr lang="en-US" sz="2000" b="0" i="0" dirty="0">
              <a:solidFill>
                <a:srgbClr val="0A0A0A"/>
              </a:solidFill>
              <a:effectLst/>
              <a:latin typeface="Open Sans" panose="020B0606030504020204" pitchFamily="34" charset="0"/>
            </a:endParaRPr>
          </a:p>
          <a:p>
            <a:pPr lvl="1" algn="l"/>
            <a:r>
              <a:rPr lang="en-US" sz="2000" b="1" i="0" dirty="0">
                <a:solidFill>
                  <a:srgbClr val="0A0A0A"/>
                </a:solidFill>
                <a:effectLst/>
                <a:latin typeface="Open Sans" panose="020B0606030504020204" pitchFamily="34" charset="0"/>
              </a:rPr>
              <a:t>c. Courses with Eligibility</a:t>
            </a:r>
            <a:r>
              <a:rPr lang="en-US" sz="2000" b="0" i="0" dirty="0">
                <a:solidFill>
                  <a:srgbClr val="0A0A0A"/>
                </a:solidFill>
                <a:effectLst/>
                <a:latin typeface="Open Sans" panose="020B0606030504020204" pitchFamily="34" charset="0"/>
              </a:rPr>
              <a:t>: Student Last Name, Student First Name, Email, UIN, Primary Advisor,  CRN, Subject, course, section, date of initial request, date of last update and columns for each specific accommodation.</a:t>
            </a:r>
          </a:p>
          <a:p>
            <a:pPr marL="742950" lvl="1" indent="-285750" algn="l">
              <a:buFont typeface="+mj-lt"/>
              <a:buAutoNum type="arabicPeriod"/>
            </a:pPr>
            <a:endParaRPr lang="en-US" sz="2000" b="0" i="0" dirty="0">
              <a:solidFill>
                <a:srgbClr val="0A0A0A"/>
              </a:solidFill>
              <a:effectLst/>
              <a:latin typeface="Open Sans" panose="020B0606030504020204" pitchFamily="34" charset="0"/>
            </a:endParaRPr>
          </a:p>
          <a:p>
            <a:pPr algn="l"/>
            <a:r>
              <a:rPr lang="en-US" sz="2000" b="0" i="0" dirty="0">
                <a:solidFill>
                  <a:srgbClr val="0A0A0A"/>
                </a:solidFill>
                <a:effectLst/>
                <a:latin typeface="Open Sans" panose="020B0606030504020204" pitchFamily="34" charset="0"/>
              </a:rPr>
              <a:t>5. Your file will be automatically downloaded.</a:t>
            </a:r>
          </a:p>
        </p:txBody>
      </p:sp>
    </p:spTree>
    <p:extLst>
      <p:ext uri="{BB962C8B-B14F-4D97-AF65-F5344CB8AC3E}">
        <p14:creationId xmlns:p14="http://schemas.microsoft.com/office/powerpoint/2010/main" val="6417947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D4F310A-7477-49DA-9FC2-1F99CD362580}"/>
              </a:ext>
            </a:extLst>
          </p:cNvPr>
          <p:cNvSpPr txBox="1"/>
          <p:nvPr/>
        </p:nvSpPr>
        <p:spPr>
          <a:xfrm>
            <a:off x="2802467" y="1982800"/>
            <a:ext cx="6096000" cy="2585323"/>
          </a:xfrm>
          <a:prstGeom prst="rect">
            <a:avLst/>
          </a:prstGeom>
          <a:noFill/>
        </p:spPr>
        <p:txBody>
          <a:bodyPr wrap="square">
            <a:spAutoFit/>
          </a:bodyPr>
          <a:lstStyle/>
          <a:p>
            <a:pPr algn="ctr"/>
            <a:r>
              <a:rPr lang="en-US" sz="5400" b="0" i="0" dirty="0">
                <a:solidFill>
                  <a:srgbClr val="FF0000"/>
                </a:solidFill>
                <a:effectLst/>
                <a:latin typeface="Open Sans" panose="020B0606030504020204" pitchFamily="34" charset="0"/>
              </a:rPr>
              <a:t>What can Instructors do in the AIM Portal?</a:t>
            </a:r>
            <a:endParaRPr lang="en-US" sz="5400" dirty="0">
              <a:solidFill>
                <a:srgbClr val="FF0000"/>
              </a:solidFill>
            </a:endParaRPr>
          </a:p>
        </p:txBody>
      </p:sp>
    </p:spTree>
    <p:extLst>
      <p:ext uri="{BB962C8B-B14F-4D97-AF65-F5344CB8AC3E}">
        <p14:creationId xmlns:p14="http://schemas.microsoft.com/office/powerpoint/2010/main" val="8073711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1D86C40-1F81-49AF-A5B8-D1C55A638D5B}"/>
              </a:ext>
            </a:extLst>
          </p:cNvPr>
          <p:cNvSpPr txBox="1"/>
          <p:nvPr/>
        </p:nvSpPr>
        <p:spPr>
          <a:xfrm>
            <a:off x="287867" y="177800"/>
            <a:ext cx="11802533" cy="5016758"/>
          </a:xfrm>
          <a:prstGeom prst="rect">
            <a:avLst/>
          </a:prstGeom>
          <a:noFill/>
        </p:spPr>
        <p:txBody>
          <a:bodyPr wrap="square">
            <a:spAutoFit/>
          </a:bodyPr>
          <a:lstStyle/>
          <a:p>
            <a:pPr algn="l"/>
            <a:r>
              <a:rPr lang="en-US" sz="2000" b="0" i="0" dirty="0">
                <a:solidFill>
                  <a:srgbClr val="00B050"/>
                </a:solidFill>
                <a:effectLst/>
                <a:latin typeface="Oswald" panose="00000500000000000000" pitchFamily="2" charset="0"/>
              </a:rPr>
              <a:t>View and Download a List of Exams</a:t>
            </a:r>
          </a:p>
          <a:p>
            <a:pPr algn="l"/>
            <a:endParaRPr lang="en-US" sz="2000" b="0" i="0" dirty="0">
              <a:solidFill>
                <a:srgbClr val="00B050"/>
              </a:solidFill>
              <a:effectLst/>
              <a:latin typeface="Oswald" panose="00000500000000000000" pitchFamily="2" charset="0"/>
            </a:endParaRPr>
          </a:p>
          <a:p>
            <a:pPr algn="l">
              <a:buFont typeface="+mj-lt"/>
              <a:buAutoNum type="arabicPeriod"/>
            </a:pPr>
            <a:r>
              <a:rPr lang="en-US" b="0" i="0" dirty="0">
                <a:solidFill>
                  <a:srgbClr val="0A0A0A"/>
                </a:solidFill>
                <a:effectLst/>
                <a:latin typeface="Open Sans" panose="020B0606030504020204" pitchFamily="34" charset="0"/>
              </a:rPr>
              <a:t>Logon to the </a:t>
            </a:r>
            <a:r>
              <a:rPr lang="en-US" b="1" i="0" u="none" strike="noStrike" dirty="0">
                <a:solidFill>
                  <a:srgbClr val="00B050"/>
                </a:solidFill>
                <a:effectLst/>
                <a:latin typeface="Open Sans" panose="020B0606030504020204" pitchFamily="34" charset="0"/>
              </a:rPr>
              <a:t>AIM INSTRUCTOR PORTAL </a:t>
            </a:r>
            <a:r>
              <a:rPr lang="en-US" b="0" i="0" dirty="0">
                <a:solidFill>
                  <a:srgbClr val="0A0A0A"/>
                </a:solidFill>
                <a:effectLst/>
                <a:latin typeface="Open Sans" panose="020B0606030504020204" pitchFamily="34" charset="0"/>
              </a:rPr>
              <a:t>and navigate to</a:t>
            </a:r>
            <a:r>
              <a:rPr lang="en-US" b="1" i="0" dirty="0">
                <a:solidFill>
                  <a:srgbClr val="0A0A0A"/>
                </a:solidFill>
                <a:effectLst/>
                <a:latin typeface="Open Sans" panose="020B0606030504020204" pitchFamily="34" charset="0"/>
              </a:rPr>
              <a:t> </a:t>
            </a:r>
            <a:r>
              <a:rPr lang="en-US" b="1" i="0" dirty="0">
                <a:solidFill>
                  <a:srgbClr val="00B050"/>
                </a:solidFill>
                <a:effectLst/>
                <a:latin typeface="Open Sans" panose="020B0606030504020204" pitchFamily="34" charset="0"/>
              </a:rPr>
              <a:t>Accessible Testing</a:t>
            </a:r>
            <a:r>
              <a:rPr lang="en-US" b="0" i="0" dirty="0">
                <a:solidFill>
                  <a:srgbClr val="00B050"/>
                </a:solidFill>
                <a:effectLst/>
                <a:latin typeface="Open Sans" panose="020B0606030504020204" pitchFamily="34" charset="0"/>
              </a:rPr>
              <a:t>, </a:t>
            </a:r>
            <a:r>
              <a:rPr lang="en-US" b="0" i="0" dirty="0">
                <a:solidFill>
                  <a:srgbClr val="0A0A0A"/>
                </a:solidFill>
                <a:effectLst/>
                <a:latin typeface="Open Sans" panose="020B0606030504020204" pitchFamily="34" charset="0"/>
              </a:rPr>
              <a:t>this will automatically bring you to </a:t>
            </a:r>
            <a:r>
              <a:rPr lang="en-US" b="0" i="0" dirty="0">
                <a:solidFill>
                  <a:srgbClr val="00B050"/>
                </a:solidFill>
                <a:effectLst/>
                <a:latin typeface="Open Sans" panose="020B0606030504020204" pitchFamily="34" charset="0"/>
              </a:rPr>
              <a:t>“</a:t>
            </a:r>
            <a:r>
              <a:rPr lang="en-US" b="1" i="0" dirty="0">
                <a:solidFill>
                  <a:srgbClr val="00B050"/>
                </a:solidFill>
                <a:effectLst/>
                <a:latin typeface="Open Sans" panose="020B0606030504020204" pitchFamily="34" charset="0"/>
              </a:rPr>
              <a:t>List Exams</a:t>
            </a:r>
            <a:r>
              <a:rPr lang="en-US" b="0" i="0" dirty="0">
                <a:solidFill>
                  <a:srgbClr val="00B050"/>
                </a:solidFill>
                <a:effectLst/>
                <a:latin typeface="Open Sans" panose="020B0606030504020204" pitchFamily="34" charset="0"/>
              </a:rPr>
              <a:t>”</a:t>
            </a:r>
          </a:p>
          <a:p>
            <a:pPr algn="l">
              <a:buFont typeface="+mj-lt"/>
              <a:buAutoNum type="arabicPeriod"/>
            </a:pPr>
            <a:endParaRPr lang="en-US" b="0" i="0" dirty="0">
              <a:solidFill>
                <a:srgbClr val="00B050"/>
              </a:solidFill>
              <a:effectLst/>
              <a:latin typeface="Open Sans" panose="020B0606030504020204" pitchFamily="34" charset="0"/>
            </a:endParaRPr>
          </a:p>
          <a:p>
            <a:pPr algn="l">
              <a:buFont typeface="+mj-lt"/>
              <a:buAutoNum type="arabicPeriod"/>
            </a:pPr>
            <a:r>
              <a:rPr lang="en-US" b="0" i="0" dirty="0">
                <a:solidFill>
                  <a:srgbClr val="0A0A0A"/>
                </a:solidFill>
                <a:effectLst/>
                <a:latin typeface="Open Sans" panose="020B0606030504020204" pitchFamily="34" charset="0"/>
              </a:rPr>
              <a:t>Scroll down to </a:t>
            </a:r>
            <a:r>
              <a:rPr lang="en-US" b="1" i="0" dirty="0">
                <a:solidFill>
                  <a:srgbClr val="00B050"/>
                </a:solidFill>
                <a:effectLst/>
                <a:latin typeface="Open Sans" panose="020B0606030504020204" pitchFamily="34" charset="0"/>
              </a:rPr>
              <a:t>Step 1 – Select Action</a:t>
            </a:r>
            <a:r>
              <a:rPr lang="en-US" b="0" i="0" dirty="0">
                <a:solidFill>
                  <a:srgbClr val="00B050"/>
                </a:solidFill>
                <a:effectLst/>
                <a:latin typeface="Open Sans" panose="020B0606030504020204" pitchFamily="34" charset="0"/>
              </a:rPr>
              <a:t> </a:t>
            </a:r>
            <a:r>
              <a:rPr lang="en-US" b="0" i="0" dirty="0">
                <a:solidFill>
                  <a:srgbClr val="0A0A0A"/>
                </a:solidFill>
                <a:effectLst/>
                <a:latin typeface="Open Sans" panose="020B0606030504020204" pitchFamily="34" charset="0"/>
              </a:rPr>
              <a:t>and change Available Tools to ” Export All Exam Details”</a:t>
            </a:r>
          </a:p>
          <a:p>
            <a:pPr algn="l">
              <a:buFont typeface="+mj-lt"/>
              <a:buAutoNum type="arabicPeriod"/>
            </a:pPr>
            <a:endParaRPr lang="en-US" b="0" i="0" dirty="0">
              <a:solidFill>
                <a:srgbClr val="0A0A0A"/>
              </a:solidFill>
              <a:effectLst/>
              <a:latin typeface="Open Sans" panose="020B0606030504020204" pitchFamily="34" charset="0"/>
            </a:endParaRPr>
          </a:p>
          <a:p>
            <a:pPr algn="l">
              <a:buFont typeface="+mj-lt"/>
              <a:buAutoNum type="arabicPeriod"/>
            </a:pPr>
            <a:r>
              <a:rPr lang="en-US" b="0" i="0" dirty="0">
                <a:solidFill>
                  <a:srgbClr val="0A0A0A"/>
                </a:solidFill>
                <a:effectLst/>
                <a:latin typeface="Open Sans" panose="020B0606030504020204" pitchFamily="34" charset="0"/>
              </a:rPr>
              <a:t>NOTE: For this action (export all exam details), you do not need to complete Step 2</a:t>
            </a:r>
          </a:p>
          <a:p>
            <a:pPr algn="l">
              <a:buFont typeface="+mj-lt"/>
              <a:buAutoNum type="arabicPeriod"/>
            </a:pPr>
            <a:endParaRPr lang="en-US" b="0" i="0" dirty="0">
              <a:solidFill>
                <a:srgbClr val="0A0A0A"/>
              </a:solidFill>
              <a:effectLst/>
              <a:latin typeface="Open Sans" panose="020B0606030504020204" pitchFamily="34" charset="0"/>
            </a:endParaRPr>
          </a:p>
          <a:p>
            <a:pPr algn="l">
              <a:buFont typeface="+mj-lt"/>
              <a:buAutoNum type="arabicPeriod"/>
            </a:pPr>
            <a:r>
              <a:rPr lang="en-US" b="0" i="0" dirty="0">
                <a:solidFill>
                  <a:srgbClr val="0A0A0A"/>
                </a:solidFill>
                <a:effectLst/>
                <a:latin typeface="Open Sans" panose="020B0606030504020204" pitchFamily="34" charset="0"/>
              </a:rPr>
              <a:t>Under </a:t>
            </a:r>
            <a:r>
              <a:rPr lang="en-US" b="1" i="0" dirty="0">
                <a:solidFill>
                  <a:srgbClr val="00B050"/>
                </a:solidFill>
                <a:effectLst/>
                <a:latin typeface="Open Sans" panose="020B0606030504020204" pitchFamily="34" charset="0"/>
              </a:rPr>
              <a:t>Step 3 – Confirmation</a:t>
            </a:r>
            <a:r>
              <a:rPr lang="en-US" b="0" i="0" dirty="0">
                <a:solidFill>
                  <a:srgbClr val="00B050"/>
                </a:solidFill>
                <a:effectLst/>
                <a:latin typeface="Open Sans" panose="020B0606030504020204" pitchFamily="34" charset="0"/>
              </a:rPr>
              <a:t> </a:t>
            </a:r>
            <a:r>
              <a:rPr lang="en-US" b="0" i="0" dirty="0">
                <a:solidFill>
                  <a:srgbClr val="0A0A0A"/>
                </a:solidFill>
                <a:effectLst/>
                <a:latin typeface="Open Sans" panose="020B0606030504020204" pitchFamily="34" charset="0"/>
              </a:rPr>
              <a:t>click “Confirm your Selection”</a:t>
            </a:r>
          </a:p>
          <a:p>
            <a:pPr algn="l">
              <a:buFont typeface="+mj-lt"/>
              <a:buAutoNum type="arabicPeriod"/>
            </a:pPr>
            <a:endParaRPr lang="en-US" b="0" i="0" dirty="0">
              <a:solidFill>
                <a:srgbClr val="0A0A0A"/>
              </a:solidFill>
              <a:effectLst/>
              <a:latin typeface="Open Sans" panose="020B0606030504020204" pitchFamily="34" charset="0"/>
            </a:endParaRPr>
          </a:p>
          <a:p>
            <a:pPr algn="l">
              <a:buFont typeface="+mj-lt"/>
              <a:buAutoNum type="arabicPeriod"/>
            </a:pPr>
            <a:r>
              <a:rPr lang="en-US" b="0" i="0" dirty="0">
                <a:solidFill>
                  <a:srgbClr val="0A0A0A"/>
                </a:solidFill>
                <a:effectLst/>
                <a:latin typeface="Open Sans" panose="020B0606030504020204" pitchFamily="34" charset="0"/>
              </a:rPr>
              <a:t>AIM will export a summary list of all exams on your list including the following fields: Student Name, UIN, Email, Subject, Course, Section, Date, Time Start, Time End, Approved Accommodations</a:t>
            </a:r>
            <a:r>
              <a:rPr lang="en-US" sz="2000" b="0" i="0" dirty="0">
                <a:solidFill>
                  <a:srgbClr val="0A0A0A"/>
                </a:solidFill>
                <a:effectLst/>
                <a:latin typeface="Open Sans" panose="020B0606030504020204" pitchFamily="34" charset="0"/>
              </a:rPr>
              <a:t>.</a:t>
            </a:r>
          </a:p>
          <a:p>
            <a:pPr algn="l">
              <a:buFont typeface="+mj-lt"/>
              <a:buAutoNum type="arabicPeriod"/>
            </a:pPr>
            <a:endParaRPr lang="en-US" sz="2000" dirty="0">
              <a:solidFill>
                <a:srgbClr val="0A0A0A"/>
              </a:solidFill>
              <a:latin typeface="Open Sans" panose="020B0606030504020204" pitchFamily="34" charset="0"/>
            </a:endParaRPr>
          </a:p>
          <a:p>
            <a:pPr algn="l">
              <a:buFont typeface="+mj-lt"/>
              <a:buAutoNum type="arabicPeriod"/>
            </a:pPr>
            <a:endParaRPr lang="en-US" sz="2000" b="0" i="0" dirty="0">
              <a:solidFill>
                <a:srgbClr val="0A0A0A"/>
              </a:solidFill>
              <a:effectLst/>
              <a:latin typeface="Open Sans" panose="020B0606030504020204" pitchFamily="34" charset="0"/>
            </a:endParaRPr>
          </a:p>
          <a:p>
            <a:pPr algn="l">
              <a:buFont typeface="+mj-lt"/>
              <a:buAutoNum type="arabicPeriod"/>
            </a:pPr>
            <a:endParaRPr lang="en-US" sz="2000" dirty="0">
              <a:solidFill>
                <a:srgbClr val="0A0A0A"/>
              </a:solidFill>
              <a:latin typeface="Open Sans" panose="020B0606030504020204" pitchFamily="34" charset="0"/>
            </a:endParaRPr>
          </a:p>
          <a:p>
            <a:pPr algn="l">
              <a:buFont typeface="+mj-lt"/>
              <a:buAutoNum type="arabicPeriod"/>
            </a:pPr>
            <a:endParaRPr lang="en-US" sz="2000" b="0" i="0" dirty="0">
              <a:solidFill>
                <a:srgbClr val="0A0A0A"/>
              </a:solidFill>
              <a:effectLst/>
              <a:latin typeface="Open Sans" panose="020B0606030504020204" pitchFamily="34" charset="0"/>
            </a:endParaRPr>
          </a:p>
        </p:txBody>
      </p:sp>
      <p:pic>
        <p:nvPicPr>
          <p:cNvPr id="5" name="Picture 4">
            <a:extLst>
              <a:ext uri="{FF2B5EF4-FFF2-40B4-BE49-F238E27FC236}">
                <a16:creationId xmlns:a16="http://schemas.microsoft.com/office/drawing/2014/main" id="{442F0C63-FCBD-43C2-A079-584EA586BA6C}"/>
              </a:ext>
            </a:extLst>
          </p:cNvPr>
          <p:cNvPicPr>
            <a:picLocks noChangeAspect="1"/>
          </p:cNvPicPr>
          <p:nvPr/>
        </p:nvPicPr>
        <p:blipFill>
          <a:blip r:embed="rId2"/>
          <a:stretch>
            <a:fillRect/>
          </a:stretch>
        </p:blipFill>
        <p:spPr>
          <a:xfrm>
            <a:off x="1100667" y="3911600"/>
            <a:ext cx="8720128" cy="2836333"/>
          </a:xfrm>
          <a:prstGeom prst="rect">
            <a:avLst/>
          </a:prstGeom>
        </p:spPr>
      </p:pic>
    </p:spTree>
    <p:extLst>
      <p:ext uri="{BB962C8B-B14F-4D97-AF65-F5344CB8AC3E}">
        <p14:creationId xmlns:p14="http://schemas.microsoft.com/office/powerpoint/2010/main" val="5973392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043B403-302F-417A-93D0-95E14CFE4117}"/>
              </a:ext>
            </a:extLst>
          </p:cNvPr>
          <p:cNvSpPr txBox="1"/>
          <p:nvPr/>
        </p:nvSpPr>
        <p:spPr>
          <a:xfrm>
            <a:off x="-135467" y="-1278467"/>
            <a:ext cx="12462934" cy="9202519"/>
          </a:xfrm>
          <a:prstGeom prst="rect">
            <a:avLst/>
          </a:prstGeom>
          <a:noFill/>
        </p:spPr>
        <p:txBody>
          <a:bodyPr wrap="square">
            <a:spAutoFit/>
          </a:bodyPr>
          <a:lstStyle/>
          <a:p>
            <a:pPr algn="l"/>
            <a:endParaRPr lang="en-US" sz="2800" b="0" i="0" dirty="0">
              <a:solidFill>
                <a:srgbClr val="00B050"/>
              </a:solidFill>
              <a:effectLst/>
              <a:latin typeface="Oswald" panose="00000500000000000000" pitchFamily="2" charset="0"/>
            </a:endParaRPr>
          </a:p>
          <a:p>
            <a:pPr algn="l"/>
            <a:endParaRPr lang="en-US" sz="2800" dirty="0">
              <a:solidFill>
                <a:srgbClr val="00B050"/>
              </a:solidFill>
              <a:latin typeface="Oswald" panose="00000500000000000000" pitchFamily="2" charset="0"/>
            </a:endParaRPr>
          </a:p>
          <a:p>
            <a:pPr algn="l"/>
            <a:endParaRPr lang="en-US" sz="2800" b="0" i="0" dirty="0">
              <a:solidFill>
                <a:srgbClr val="00B050"/>
              </a:solidFill>
              <a:effectLst/>
              <a:latin typeface="Oswald" panose="00000500000000000000" pitchFamily="2" charset="0"/>
            </a:endParaRPr>
          </a:p>
          <a:p>
            <a:pPr algn="l"/>
            <a:r>
              <a:rPr lang="en-US" sz="2800" dirty="0">
                <a:solidFill>
                  <a:srgbClr val="00B050"/>
                </a:solidFill>
                <a:latin typeface="Oswald" panose="00000500000000000000" pitchFamily="2" charset="0"/>
              </a:rPr>
              <a:t> </a:t>
            </a:r>
            <a:r>
              <a:rPr lang="en-US" sz="2800" b="0" i="0" dirty="0">
                <a:solidFill>
                  <a:srgbClr val="00B050"/>
                </a:solidFill>
                <a:effectLst/>
                <a:latin typeface="Oswald" panose="00000500000000000000" pitchFamily="2" charset="0"/>
              </a:rPr>
              <a:t>Need Assistance?</a:t>
            </a:r>
          </a:p>
          <a:p>
            <a:pPr algn="l"/>
            <a:r>
              <a:rPr lang="en-US" sz="2400" b="0" i="0" dirty="0">
                <a:solidFill>
                  <a:srgbClr val="00B050"/>
                </a:solidFill>
                <a:effectLst/>
                <a:latin typeface="Oswald" panose="00000500000000000000" pitchFamily="2" charset="0"/>
              </a:rPr>
              <a:t> By Appointment</a:t>
            </a:r>
          </a:p>
          <a:p>
            <a:pPr algn="l"/>
            <a:endParaRPr lang="en-US" sz="2400" b="0" i="0" dirty="0">
              <a:solidFill>
                <a:srgbClr val="00B050"/>
              </a:solidFill>
              <a:effectLst/>
              <a:latin typeface="Oswald" panose="00000500000000000000" pitchFamily="2" charset="0"/>
            </a:endParaRPr>
          </a:p>
          <a:p>
            <a:pPr algn="l">
              <a:buFont typeface="Arial" panose="020B0604020202020204" pitchFamily="34" charset="0"/>
              <a:buChar char="•"/>
            </a:pPr>
            <a:r>
              <a:rPr lang="en-US" b="0" i="1" dirty="0">
                <a:solidFill>
                  <a:srgbClr val="0A0A0A"/>
                </a:solidFill>
                <a:effectLst/>
                <a:latin typeface="Open Sans" panose="020B0606030504020204" pitchFamily="34" charset="0"/>
              </a:rPr>
              <a:t>Faculty/Instructors:</a:t>
            </a:r>
            <a:endParaRPr lang="en-US" b="0" i="0" dirty="0">
              <a:solidFill>
                <a:srgbClr val="0A0A0A"/>
              </a:solidFill>
              <a:effectLst/>
              <a:latin typeface="Open Sans" panose="020B0606030504020204" pitchFamily="34" charset="0"/>
            </a:endParaRPr>
          </a:p>
          <a:p>
            <a:pPr marL="742950" lvl="1" indent="-285750" algn="l">
              <a:buFont typeface="Arial" panose="020B0604020202020204" pitchFamily="34" charset="0"/>
              <a:buChar char="•"/>
            </a:pPr>
            <a:r>
              <a:rPr lang="en-US" b="0" i="0" dirty="0">
                <a:solidFill>
                  <a:srgbClr val="0A0A0A"/>
                </a:solidFill>
                <a:effectLst/>
                <a:latin typeface="Open Sans" panose="020B0606030504020204" pitchFamily="34" charset="0"/>
              </a:rPr>
              <a:t>Schedule a 15 minute appointment with a ODS staff member to </a:t>
            </a:r>
            <a:r>
              <a:rPr lang="en-US" b="1" i="0" dirty="0">
                <a:solidFill>
                  <a:srgbClr val="0A0A0A"/>
                </a:solidFill>
                <a:effectLst/>
                <a:latin typeface="Open Sans" panose="020B0606030504020204" pitchFamily="34" charset="0"/>
              </a:rPr>
              <a:t>review exam scheduling questions </a:t>
            </a:r>
            <a:r>
              <a:rPr lang="en-US" b="0" i="0" dirty="0">
                <a:solidFill>
                  <a:srgbClr val="0A0A0A"/>
                </a:solidFill>
                <a:effectLst/>
                <a:latin typeface="Open Sans" panose="020B0606030504020204" pitchFamily="34" charset="0"/>
              </a:rPr>
              <a:t>(the Testing Agreement and Instructor Portal).</a:t>
            </a:r>
          </a:p>
          <a:p>
            <a:pPr lvl="2" algn="l"/>
            <a:endParaRPr lang="en-US" b="0" i="0" dirty="0">
              <a:solidFill>
                <a:srgbClr val="0070C0"/>
              </a:solidFill>
              <a:effectLst/>
              <a:latin typeface="Open Sans" panose="020B0606030504020204" pitchFamily="34" charset="0"/>
            </a:endParaRPr>
          </a:p>
          <a:p>
            <a:pPr marL="742950" lvl="1" indent="-285750" algn="l">
              <a:buFont typeface="Arial" panose="020B0604020202020204" pitchFamily="34" charset="0"/>
              <a:buChar char="•"/>
            </a:pPr>
            <a:r>
              <a:rPr lang="en-US" b="0" i="0" dirty="0">
                <a:solidFill>
                  <a:srgbClr val="0A0A0A"/>
                </a:solidFill>
                <a:effectLst/>
                <a:latin typeface="Open Sans" panose="020B0606030504020204" pitchFamily="34" charset="0"/>
              </a:rPr>
              <a:t>Schedule a 15 minute appointment with the student’s assigned Case Manager (CM) or the first available CM </a:t>
            </a:r>
            <a:r>
              <a:rPr lang="en-US" b="1" i="0" dirty="0">
                <a:solidFill>
                  <a:srgbClr val="0A0A0A"/>
                </a:solidFill>
                <a:effectLst/>
                <a:latin typeface="Open Sans" panose="020B0606030504020204" pitchFamily="34" charset="0"/>
              </a:rPr>
              <a:t>for questions about the accommodation letters or specific accommodation requests</a:t>
            </a:r>
            <a:r>
              <a:rPr lang="en-US" b="0" i="0" dirty="0">
                <a:solidFill>
                  <a:srgbClr val="0A0A0A"/>
                </a:solidFill>
                <a:effectLst/>
                <a:latin typeface="Open Sans" panose="020B0606030504020204" pitchFamily="34" charset="0"/>
              </a:rPr>
              <a:t>.</a:t>
            </a:r>
          </a:p>
          <a:p>
            <a:pPr lvl="1" algn="l"/>
            <a:endParaRPr lang="en-US" b="0" i="0" dirty="0">
              <a:solidFill>
                <a:srgbClr val="0A0A0A"/>
              </a:solidFill>
              <a:effectLst/>
              <a:latin typeface="Open Sans" panose="020B0606030504020204" pitchFamily="34" charset="0"/>
            </a:endParaRPr>
          </a:p>
          <a:p>
            <a:pPr marL="1143000" lvl="2" indent="-228600" algn="l">
              <a:buFont typeface="Arial" panose="020B0604020202020204" pitchFamily="34" charset="0"/>
              <a:buChar char="•"/>
            </a:pPr>
            <a:r>
              <a:rPr lang="en-US" b="0" i="0" dirty="0">
                <a:solidFill>
                  <a:srgbClr val="0A0A0A"/>
                </a:solidFill>
                <a:effectLst/>
                <a:latin typeface="Open Sans" panose="020B0606030504020204" pitchFamily="34" charset="0"/>
              </a:rPr>
              <a:t>Call 504-520-7607 or send a list of availability for the next few days to </a:t>
            </a:r>
            <a:r>
              <a:rPr lang="en-US" b="1" i="0" u="none" strike="noStrike" dirty="0">
                <a:solidFill>
                  <a:srgbClr val="0070C0"/>
                </a:solidFill>
                <a:effectLst/>
                <a:latin typeface="Open Sans" panose="020B0606030504020204" pitchFamily="34" charset="0"/>
              </a:rPr>
              <a:t>disabilityservices@xula.edu.</a:t>
            </a:r>
          </a:p>
          <a:p>
            <a:pPr marL="1143000" lvl="2" indent="-228600" algn="l">
              <a:buFont typeface="Arial" panose="020B0604020202020204" pitchFamily="34" charset="0"/>
              <a:buChar char="•"/>
            </a:pPr>
            <a:endParaRPr lang="en-US" b="1" dirty="0">
              <a:solidFill>
                <a:srgbClr val="0070C0"/>
              </a:solidFill>
              <a:latin typeface="Open Sans" panose="020B0606030504020204" pitchFamily="34" charset="0"/>
            </a:endParaRPr>
          </a:p>
          <a:p>
            <a:pPr lvl="2" algn="l"/>
            <a:r>
              <a:rPr lang="en-US" b="1" i="0" u="none" strike="noStrike" dirty="0">
                <a:solidFill>
                  <a:srgbClr val="0070C0"/>
                </a:solidFill>
                <a:effectLst/>
                <a:latin typeface="Open Sans" panose="020B0606030504020204" pitchFamily="34" charset="0"/>
              </a:rPr>
              <a:t>                                     </a:t>
            </a:r>
            <a:r>
              <a:rPr lang="en-US" sz="7200" b="1" i="0" u="none" strike="noStrike" dirty="0">
                <a:solidFill>
                  <a:srgbClr val="00B050"/>
                </a:solidFill>
                <a:effectLst/>
                <a:latin typeface="Open Sans" panose="020B0606030504020204" pitchFamily="34" charset="0"/>
              </a:rPr>
              <a:t>Thank You!</a:t>
            </a:r>
          </a:p>
          <a:p>
            <a:pPr lvl="2" algn="l"/>
            <a:r>
              <a:rPr lang="en-US" sz="7200" b="1" dirty="0">
                <a:solidFill>
                  <a:srgbClr val="00B050"/>
                </a:solidFill>
                <a:latin typeface="Open Sans" panose="020B0606030504020204" pitchFamily="34" charset="0"/>
              </a:rPr>
              <a:t>                 ???</a:t>
            </a:r>
            <a:endParaRPr lang="en-US" sz="7200" b="1" i="0" u="none" strike="noStrike" dirty="0">
              <a:solidFill>
                <a:srgbClr val="00B050"/>
              </a:solidFill>
              <a:effectLst/>
              <a:latin typeface="Open Sans" panose="020B0606030504020204" pitchFamily="34" charset="0"/>
            </a:endParaRPr>
          </a:p>
          <a:p>
            <a:pPr lvl="2" algn="l"/>
            <a:endParaRPr lang="en-US" dirty="0">
              <a:solidFill>
                <a:srgbClr val="0A0A0A"/>
              </a:solidFill>
              <a:latin typeface="Open Sans" panose="020B0606030504020204" pitchFamily="34" charset="0"/>
            </a:endParaRPr>
          </a:p>
          <a:p>
            <a:pPr marL="1143000" lvl="2" indent="-228600" algn="l">
              <a:buFont typeface="Arial" panose="020B0604020202020204" pitchFamily="34" charset="0"/>
              <a:buChar char="•"/>
            </a:pPr>
            <a:endParaRPr lang="en-US" b="0" i="0" dirty="0">
              <a:solidFill>
                <a:srgbClr val="0A0A0A"/>
              </a:solidFill>
              <a:effectLst/>
              <a:latin typeface="Open Sans" panose="020B0606030504020204" pitchFamily="34" charset="0"/>
            </a:endParaRPr>
          </a:p>
          <a:p>
            <a:pPr marL="1143000" lvl="2" indent="-228600" algn="l">
              <a:buFont typeface="Arial" panose="020B0604020202020204" pitchFamily="34" charset="0"/>
              <a:buChar char="•"/>
            </a:pPr>
            <a:endParaRPr lang="en-US" dirty="0">
              <a:solidFill>
                <a:srgbClr val="0A0A0A"/>
              </a:solidFill>
              <a:latin typeface="Open Sans" panose="020B0606030504020204" pitchFamily="34" charset="0"/>
            </a:endParaRPr>
          </a:p>
          <a:p>
            <a:pPr marL="1143000" lvl="2" indent="-228600" algn="l">
              <a:buFont typeface="Arial" panose="020B0604020202020204" pitchFamily="34" charset="0"/>
              <a:buChar char="•"/>
            </a:pPr>
            <a:endParaRPr lang="en-US" b="0" i="0" dirty="0">
              <a:solidFill>
                <a:srgbClr val="0A0A0A"/>
              </a:solidFill>
              <a:effectLst/>
              <a:latin typeface="Open Sans" panose="020B0606030504020204" pitchFamily="34" charset="0"/>
            </a:endParaRPr>
          </a:p>
          <a:p>
            <a:pPr marL="1143000" lvl="2" indent="-228600" algn="l">
              <a:buFont typeface="Arial" panose="020B0604020202020204" pitchFamily="34" charset="0"/>
              <a:buChar char="•"/>
            </a:pPr>
            <a:endParaRPr lang="en-US" dirty="0">
              <a:solidFill>
                <a:srgbClr val="0A0A0A"/>
              </a:solidFill>
              <a:latin typeface="Open Sans" panose="020B0606030504020204" pitchFamily="34" charset="0"/>
            </a:endParaRPr>
          </a:p>
          <a:p>
            <a:pPr marL="1143000" lvl="2" indent="-228600" algn="l">
              <a:buFont typeface="Arial" panose="020B0604020202020204" pitchFamily="34" charset="0"/>
              <a:buChar char="•"/>
            </a:pPr>
            <a:endParaRPr lang="en-US" b="0" i="0" dirty="0">
              <a:solidFill>
                <a:srgbClr val="0A0A0A"/>
              </a:solidFill>
              <a:effectLst/>
              <a:latin typeface="Open Sans" panose="020B0606030504020204" pitchFamily="34" charset="0"/>
            </a:endParaRPr>
          </a:p>
          <a:p>
            <a:pPr marL="1143000" lvl="2" indent="-228600" algn="l">
              <a:buFont typeface="Arial" panose="020B0604020202020204" pitchFamily="34" charset="0"/>
              <a:buChar char="•"/>
            </a:pPr>
            <a:endParaRPr lang="en-US" b="0" i="0" dirty="0">
              <a:solidFill>
                <a:srgbClr val="0A0A0A"/>
              </a:solidFill>
              <a:effectLst/>
              <a:latin typeface="Open Sans" panose="020B0606030504020204" pitchFamily="34" charset="0"/>
            </a:endParaRPr>
          </a:p>
        </p:txBody>
      </p:sp>
    </p:spTree>
    <p:extLst>
      <p:ext uri="{BB962C8B-B14F-4D97-AF65-F5344CB8AC3E}">
        <p14:creationId xmlns:p14="http://schemas.microsoft.com/office/powerpoint/2010/main" val="41611909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2407898-0FF9-4FCE-A1E8-70D22227D641}"/>
              </a:ext>
            </a:extLst>
          </p:cNvPr>
          <p:cNvSpPr txBox="1"/>
          <p:nvPr/>
        </p:nvSpPr>
        <p:spPr>
          <a:xfrm>
            <a:off x="87924" y="245687"/>
            <a:ext cx="12006383" cy="6494085"/>
          </a:xfrm>
          <a:prstGeom prst="rect">
            <a:avLst/>
          </a:prstGeom>
          <a:noFill/>
        </p:spPr>
        <p:txBody>
          <a:bodyPr wrap="square" lIns="91440" tIns="45720" rIns="91440" bIns="45720" anchor="t">
            <a:spAutoFit/>
          </a:bodyPr>
          <a:lstStyle/>
          <a:p>
            <a:pPr marL="457200" indent="-457200" algn="l">
              <a:buFont typeface="Wingdings"/>
              <a:buChar char="Ø"/>
            </a:pPr>
            <a:r>
              <a:rPr lang="en-US" sz="3200" b="0" i="0" dirty="0">
                <a:solidFill>
                  <a:srgbClr val="0A0A0A"/>
                </a:solidFill>
                <a:effectLst/>
                <a:latin typeface="Open Sans"/>
                <a:ea typeface="Open Sans"/>
                <a:cs typeface="Open Sans"/>
              </a:rPr>
              <a:t>View list of students who have requested accommodations in their courses.</a:t>
            </a:r>
            <a:endParaRPr lang="en-US">
              <a:ea typeface="Calibri" panose="020F0502020204030204"/>
              <a:cs typeface="Calibri" panose="020F0502020204030204"/>
            </a:endParaRPr>
          </a:p>
          <a:p>
            <a:pPr marL="457200" indent="-457200">
              <a:buFont typeface="Wingdings"/>
              <a:buChar char="Ø"/>
            </a:pPr>
            <a:endParaRPr lang="en-US" sz="3200" dirty="0">
              <a:solidFill>
                <a:srgbClr val="0A0A0A"/>
              </a:solidFill>
              <a:latin typeface="Open Sans"/>
              <a:ea typeface="Open Sans"/>
              <a:cs typeface="Open Sans"/>
            </a:endParaRPr>
          </a:p>
          <a:p>
            <a:pPr marL="457200" indent="-457200" algn="l">
              <a:buFont typeface="Wingdings"/>
              <a:buChar char="Ø"/>
            </a:pPr>
            <a:r>
              <a:rPr lang="en-US" sz="3200" b="0" i="0" dirty="0">
                <a:solidFill>
                  <a:srgbClr val="0A0A0A"/>
                </a:solidFill>
                <a:effectLst/>
                <a:latin typeface="Open Sans"/>
                <a:ea typeface="Open Sans"/>
                <a:cs typeface="Open Sans"/>
              </a:rPr>
              <a:t>Review Faculty Notification Letters (Accommodation Letters) in a central location.</a:t>
            </a:r>
          </a:p>
          <a:p>
            <a:pPr marL="457200" indent="-457200">
              <a:buFont typeface="Wingdings"/>
              <a:buChar char="Ø"/>
            </a:pPr>
            <a:endParaRPr lang="en-US" sz="3200" dirty="0">
              <a:solidFill>
                <a:srgbClr val="0A0A0A"/>
              </a:solidFill>
              <a:latin typeface="Open Sans"/>
              <a:ea typeface="Open Sans"/>
              <a:cs typeface="Open Sans"/>
            </a:endParaRPr>
          </a:p>
          <a:p>
            <a:pPr marL="457200" indent="-457200" algn="l">
              <a:buFont typeface="Wingdings"/>
              <a:buChar char="Ø"/>
            </a:pPr>
            <a:r>
              <a:rPr lang="en-US" sz="3200" b="0" i="0" dirty="0">
                <a:solidFill>
                  <a:srgbClr val="0A0A0A"/>
                </a:solidFill>
                <a:effectLst/>
                <a:latin typeface="Open Sans"/>
                <a:ea typeface="Open Sans"/>
                <a:cs typeface="Open Sans"/>
              </a:rPr>
              <a:t>Complete Testing Agreements that outline the details for all exams in your class.</a:t>
            </a:r>
          </a:p>
          <a:p>
            <a:pPr marL="457200" indent="-457200">
              <a:buFont typeface="Wingdings"/>
              <a:buChar char="Ø"/>
            </a:pPr>
            <a:endParaRPr lang="en-US" sz="3200" dirty="0">
              <a:solidFill>
                <a:srgbClr val="0A0A0A"/>
              </a:solidFill>
              <a:latin typeface="Open Sans"/>
              <a:ea typeface="Open Sans"/>
              <a:cs typeface="Open Sans"/>
            </a:endParaRPr>
          </a:p>
          <a:p>
            <a:pPr marL="457200" indent="-457200" algn="l">
              <a:buFont typeface="Wingdings"/>
              <a:buChar char="Ø"/>
            </a:pPr>
            <a:r>
              <a:rPr lang="en-US" sz="3200" b="0" i="0" dirty="0">
                <a:solidFill>
                  <a:srgbClr val="0A0A0A"/>
                </a:solidFill>
                <a:effectLst/>
                <a:latin typeface="Open Sans"/>
                <a:ea typeface="Open Sans"/>
                <a:cs typeface="Open Sans"/>
              </a:rPr>
              <a:t>Review Exam Requests submitted by students in their courses.</a:t>
            </a:r>
          </a:p>
          <a:p>
            <a:pPr marL="457200" indent="-457200">
              <a:buFont typeface="Wingdings"/>
              <a:buChar char="Ø"/>
            </a:pPr>
            <a:endParaRPr lang="en-US" sz="3200" dirty="0">
              <a:solidFill>
                <a:srgbClr val="0A0A0A"/>
              </a:solidFill>
              <a:latin typeface="Open Sans"/>
              <a:ea typeface="Open Sans"/>
              <a:cs typeface="Open Sans"/>
            </a:endParaRPr>
          </a:p>
          <a:p>
            <a:pPr marL="457200" indent="-457200" algn="l">
              <a:buFont typeface="Wingdings"/>
              <a:buChar char="Ø"/>
            </a:pPr>
            <a:r>
              <a:rPr lang="en-US" sz="3200" b="0" i="0" dirty="0">
                <a:solidFill>
                  <a:srgbClr val="0A0A0A"/>
                </a:solidFill>
                <a:effectLst/>
                <a:latin typeface="Open Sans"/>
                <a:ea typeface="Open Sans"/>
                <a:cs typeface="Open Sans"/>
              </a:rPr>
              <a:t>Upload exams to the AIM Portal for administration.</a:t>
            </a:r>
          </a:p>
        </p:txBody>
      </p:sp>
    </p:spTree>
    <p:extLst>
      <p:ext uri="{BB962C8B-B14F-4D97-AF65-F5344CB8AC3E}">
        <p14:creationId xmlns:p14="http://schemas.microsoft.com/office/powerpoint/2010/main" val="34920998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475EBEC-4222-4C98-98F7-29D8BEDCC39B}"/>
              </a:ext>
            </a:extLst>
          </p:cNvPr>
          <p:cNvSpPr txBox="1"/>
          <p:nvPr/>
        </p:nvSpPr>
        <p:spPr>
          <a:xfrm>
            <a:off x="224693" y="162342"/>
            <a:ext cx="11273691" cy="5262979"/>
          </a:xfrm>
          <a:prstGeom prst="rect">
            <a:avLst/>
          </a:prstGeom>
          <a:noFill/>
        </p:spPr>
        <p:txBody>
          <a:bodyPr wrap="square" lIns="91440" tIns="45720" rIns="91440" bIns="45720" anchor="t">
            <a:spAutoFit/>
          </a:bodyPr>
          <a:lstStyle/>
          <a:p>
            <a:pPr algn="l"/>
            <a:r>
              <a:rPr lang="en-US" sz="2400" b="0" i="0" dirty="0">
                <a:solidFill>
                  <a:srgbClr val="00B050"/>
                </a:solidFill>
                <a:effectLst/>
                <a:latin typeface="Oswald"/>
              </a:rPr>
              <a:t>Faculty Notification Letters emails</a:t>
            </a:r>
          </a:p>
          <a:p>
            <a:endParaRPr lang="en-US" sz="2400" dirty="0">
              <a:solidFill>
                <a:srgbClr val="00B050"/>
              </a:solidFill>
              <a:latin typeface="Oswald"/>
              <a:ea typeface="Open Sans"/>
              <a:cs typeface="Open Sans"/>
            </a:endParaRPr>
          </a:p>
          <a:p>
            <a:pPr algn="l"/>
            <a:r>
              <a:rPr lang="en-US" sz="2400" b="0" i="0" dirty="0">
                <a:solidFill>
                  <a:srgbClr val="0A0A0A"/>
                </a:solidFill>
                <a:effectLst/>
                <a:latin typeface="Open Sans"/>
                <a:ea typeface="Open Sans"/>
                <a:cs typeface="Open Sans"/>
              </a:rPr>
              <a:t>Faculty Notification Letters (Accommodation Letters) will be primarily be emailed to the instructor from the AIM system.  The email will be addressed from the student’s assigned Access Coordinator (Case Manager in AIM) and the student will receive a copy of each email when the notifications are sent. This replaces the old process of sending regular emails from Disability Services.</a:t>
            </a:r>
          </a:p>
          <a:p>
            <a:endParaRPr lang="en-US" sz="2400" dirty="0">
              <a:solidFill>
                <a:srgbClr val="0A0A0A"/>
              </a:solidFill>
              <a:latin typeface="Open Sans"/>
              <a:ea typeface="Open Sans"/>
              <a:cs typeface="Open Sans"/>
            </a:endParaRPr>
          </a:p>
          <a:p>
            <a:pPr algn="l">
              <a:buFont typeface="Arial" panose="020B0604020202020204" pitchFamily="34" charset="0"/>
              <a:buChar char="•"/>
            </a:pPr>
            <a:r>
              <a:rPr lang="en-US" sz="2400" b="0" i="0" dirty="0">
                <a:solidFill>
                  <a:srgbClr val="0A0A0A"/>
                </a:solidFill>
                <a:effectLst/>
                <a:latin typeface="Open Sans"/>
                <a:ea typeface="Open Sans"/>
                <a:cs typeface="Open Sans"/>
              </a:rPr>
              <a:t>The subject line will read: </a:t>
            </a:r>
            <a:r>
              <a:rPr lang="en-US" sz="2400" b="1" i="0" dirty="0">
                <a:solidFill>
                  <a:srgbClr val="00B050"/>
                </a:solidFill>
                <a:effectLst/>
                <a:latin typeface="Open Sans"/>
                <a:ea typeface="Open Sans"/>
                <a:cs typeface="Open Sans"/>
              </a:rPr>
              <a:t>[DR] Student Name – Course Number – Course Title (CRN) – Accommodation Letter</a:t>
            </a:r>
            <a:endParaRPr lang="en-US" sz="2400" b="0" i="0">
              <a:solidFill>
                <a:srgbClr val="00B050"/>
              </a:solidFill>
              <a:effectLst/>
              <a:latin typeface="Open Sans"/>
              <a:ea typeface="Open Sans"/>
              <a:cs typeface="Open Sans"/>
            </a:endParaRPr>
          </a:p>
          <a:p>
            <a:pPr algn="l">
              <a:buFont typeface="Arial" panose="020B0604020202020204" pitchFamily="34" charset="0"/>
              <a:buChar char="•"/>
            </a:pPr>
            <a:r>
              <a:rPr lang="en-US" sz="2400" b="0" i="0" dirty="0">
                <a:solidFill>
                  <a:srgbClr val="0A0A0A"/>
                </a:solidFill>
                <a:effectLst/>
                <a:latin typeface="Open Sans"/>
                <a:ea typeface="Open Sans"/>
                <a:cs typeface="Open Sans"/>
              </a:rPr>
              <a:t>It will be addressed from: </a:t>
            </a:r>
            <a:r>
              <a:rPr lang="en-US" sz="2400" b="1" i="0" dirty="0">
                <a:solidFill>
                  <a:srgbClr val="00B050"/>
                </a:solidFill>
                <a:effectLst/>
                <a:latin typeface="Open Sans"/>
                <a:ea typeface="Open Sans"/>
                <a:cs typeface="Open Sans"/>
              </a:rPr>
              <a:t>XULA –Office of  Disability </a:t>
            </a:r>
            <a:r>
              <a:rPr lang="en-US" sz="2400" b="1" dirty="0">
                <a:solidFill>
                  <a:srgbClr val="00B050"/>
                </a:solidFill>
                <a:latin typeface="Open Sans"/>
                <a:ea typeface="Open Sans"/>
                <a:cs typeface="Open Sans"/>
              </a:rPr>
              <a:t>Services</a:t>
            </a:r>
            <a:r>
              <a:rPr lang="en-US" sz="2400" b="1" i="0" dirty="0">
                <a:solidFill>
                  <a:srgbClr val="00B050"/>
                </a:solidFill>
                <a:effectLst/>
                <a:latin typeface="Open Sans"/>
                <a:ea typeface="Open Sans"/>
                <a:cs typeface="Open Sans"/>
              </a:rPr>
              <a:t> &lt;disabilityservices@xula.edu&gt; on behalf of Case Manager&lt;email address&gt;</a:t>
            </a:r>
            <a:endParaRPr lang="en-US" sz="2400" b="0" i="0">
              <a:solidFill>
                <a:srgbClr val="00B050"/>
              </a:solidFill>
              <a:effectLst/>
              <a:latin typeface="Open Sans"/>
              <a:ea typeface="Open Sans"/>
              <a:cs typeface="Open Sans"/>
            </a:endParaRPr>
          </a:p>
        </p:txBody>
      </p:sp>
    </p:spTree>
    <p:extLst>
      <p:ext uri="{BB962C8B-B14F-4D97-AF65-F5344CB8AC3E}">
        <p14:creationId xmlns:p14="http://schemas.microsoft.com/office/powerpoint/2010/main" val="21850569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F92156-260B-44B9-A85D-37693B3DBCAB}"/>
              </a:ext>
            </a:extLst>
          </p:cNvPr>
          <p:cNvSpPr txBox="1"/>
          <p:nvPr/>
        </p:nvSpPr>
        <p:spPr>
          <a:xfrm>
            <a:off x="1371600" y="668867"/>
            <a:ext cx="7772400" cy="2246769"/>
          </a:xfrm>
          <a:prstGeom prst="rect">
            <a:avLst/>
          </a:prstGeom>
          <a:noFill/>
        </p:spPr>
        <p:txBody>
          <a:bodyPr wrap="square" lIns="91440" tIns="45720" rIns="91440" bIns="45720" anchor="t">
            <a:spAutoFit/>
          </a:bodyPr>
          <a:lstStyle/>
          <a:p>
            <a:pPr algn="ctr"/>
            <a:r>
              <a:rPr lang="en-US" sz="2400" b="1" i="0" dirty="0">
                <a:solidFill>
                  <a:srgbClr val="00B050"/>
                </a:solidFill>
                <a:effectLst/>
                <a:latin typeface="Oswald"/>
              </a:rPr>
              <a:t>Viewing the Faculty Notification Letters in AIM</a:t>
            </a:r>
          </a:p>
          <a:p>
            <a:pPr algn="ctr"/>
            <a:endParaRPr lang="en-US" b="1" i="0" dirty="0">
              <a:solidFill>
                <a:srgbClr val="00B050"/>
              </a:solidFill>
              <a:effectLst/>
              <a:latin typeface="Oswald" panose="00000500000000000000" pitchFamily="2" charset="0"/>
            </a:endParaRPr>
          </a:p>
          <a:p>
            <a:pPr algn="just"/>
            <a:endParaRPr lang="en-US" b="0" i="0" dirty="0">
              <a:solidFill>
                <a:srgbClr val="0A0A0A"/>
              </a:solidFill>
              <a:effectLst/>
              <a:latin typeface="Oswald" panose="00000500000000000000" pitchFamily="2" charset="0"/>
            </a:endParaRPr>
          </a:p>
          <a:p>
            <a:pPr algn="just"/>
            <a:r>
              <a:rPr lang="en-US" sz="2000" b="0" i="0" dirty="0">
                <a:solidFill>
                  <a:srgbClr val="0A0A0A"/>
                </a:solidFill>
                <a:effectLst/>
                <a:latin typeface="Open Sans"/>
                <a:ea typeface="Open Sans"/>
                <a:cs typeface="Open Sans"/>
              </a:rPr>
              <a:t>In the </a:t>
            </a:r>
            <a:r>
              <a:rPr lang="en-US" sz="2000" b="1" i="0" dirty="0">
                <a:solidFill>
                  <a:srgbClr val="00B050"/>
                </a:solidFill>
                <a:effectLst/>
                <a:latin typeface="Open Sans"/>
                <a:ea typeface="Open Sans"/>
                <a:cs typeface="Open Sans"/>
              </a:rPr>
              <a:t>AIM INSTRUCTOR PORTAL</a:t>
            </a:r>
            <a:r>
              <a:rPr lang="en-US" sz="2000" b="0" i="0" dirty="0">
                <a:solidFill>
                  <a:srgbClr val="0A0A0A"/>
                </a:solidFill>
                <a:effectLst/>
                <a:latin typeface="Open Sans"/>
                <a:ea typeface="Open Sans"/>
                <a:cs typeface="Open Sans"/>
              </a:rPr>
              <a:t> Faculty Notification Letters/Eligibility Letters (Accommodation Letters) will also be available to review on the Overview page by clicking on “View” next to the student’s name in the student listing.</a:t>
            </a:r>
          </a:p>
        </p:txBody>
      </p:sp>
    </p:spTree>
    <p:extLst>
      <p:ext uri="{BB962C8B-B14F-4D97-AF65-F5344CB8AC3E}">
        <p14:creationId xmlns:p14="http://schemas.microsoft.com/office/powerpoint/2010/main" val="22486988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43BF732-5813-4169-811A-792DD52433E7}"/>
              </a:ext>
            </a:extLst>
          </p:cNvPr>
          <p:cNvSpPr txBox="1"/>
          <p:nvPr/>
        </p:nvSpPr>
        <p:spPr>
          <a:xfrm>
            <a:off x="626533" y="499534"/>
            <a:ext cx="11006667" cy="2308324"/>
          </a:xfrm>
          <a:prstGeom prst="rect">
            <a:avLst/>
          </a:prstGeom>
          <a:noFill/>
        </p:spPr>
        <p:txBody>
          <a:bodyPr wrap="square">
            <a:spAutoFit/>
          </a:bodyPr>
          <a:lstStyle/>
          <a:p>
            <a:pPr algn="l"/>
            <a:r>
              <a:rPr lang="en-US" b="0" i="0" dirty="0">
                <a:solidFill>
                  <a:srgbClr val="0A0A0A"/>
                </a:solidFill>
                <a:effectLst/>
                <a:latin typeface="Oswald" panose="00000500000000000000" pitchFamily="2" charset="0"/>
              </a:rPr>
              <a:t>Viewing the Faculty Notification Letters in AIM</a:t>
            </a:r>
          </a:p>
          <a:p>
            <a:pPr algn="l"/>
            <a:r>
              <a:rPr lang="en-US" b="0" i="0" dirty="0">
                <a:solidFill>
                  <a:srgbClr val="0A0A0A"/>
                </a:solidFill>
                <a:effectLst/>
                <a:latin typeface="Open Sans" panose="020B0606030504020204" pitchFamily="34" charset="0"/>
              </a:rPr>
              <a:t>In the </a:t>
            </a:r>
            <a:r>
              <a:rPr lang="en-US" b="1" i="0" dirty="0">
                <a:solidFill>
                  <a:srgbClr val="00B050"/>
                </a:solidFill>
                <a:effectLst/>
                <a:latin typeface="Open Sans" panose="020B0606030504020204" pitchFamily="34" charset="0"/>
              </a:rPr>
              <a:t>AIM INSTRUCTOR PORTAL </a:t>
            </a:r>
            <a:r>
              <a:rPr lang="en-US" b="0" i="0" dirty="0">
                <a:solidFill>
                  <a:srgbClr val="0A0A0A"/>
                </a:solidFill>
                <a:effectLst/>
                <a:latin typeface="Open Sans" panose="020B0606030504020204" pitchFamily="34" charset="0"/>
              </a:rPr>
              <a:t>Faculty Notification Letters (Accommodation Letters) will also be available to review on the Overview page by clicking on “View” next to the student’s name in the student listing.</a:t>
            </a:r>
          </a:p>
          <a:p>
            <a:pPr algn="l"/>
            <a:endParaRPr lang="en-US" dirty="0">
              <a:solidFill>
                <a:srgbClr val="0A0A0A"/>
              </a:solidFill>
              <a:latin typeface="Open Sans" panose="020B0606030504020204" pitchFamily="34" charset="0"/>
            </a:endParaRPr>
          </a:p>
          <a:p>
            <a:pPr algn="l"/>
            <a:endParaRPr lang="en-US" b="0" i="0" dirty="0">
              <a:solidFill>
                <a:srgbClr val="0A0A0A"/>
              </a:solidFill>
              <a:effectLst/>
              <a:latin typeface="Open Sans" panose="020B0606030504020204" pitchFamily="34" charset="0"/>
            </a:endParaRPr>
          </a:p>
          <a:p>
            <a:br>
              <a:rPr lang="en-US" dirty="0"/>
            </a:br>
            <a:endParaRPr lang="en-US" dirty="0"/>
          </a:p>
        </p:txBody>
      </p:sp>
      <p:pic>
        <p:nvPicPr>
          <p:cNvPr id="2050" name="Picture 2" descr="Screenshot - Instructor Dashboard - Students with View link highlighted">
            <a:extLst>
              <a:ext uri="{FF2B5EF4-FFF2-40B4-BE49-F238E27FC236}">
                <a16:creationId xmlns:a16="http://schemas.microsoft.com/office/drawing/2014/main" id="{7A74DF27-346C-4A6F-92D8-034A86B814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4450"/>
            <a:ext cx="12192000" cy="67675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75527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FDD0313-783C-419C-A58D-E161696E0378}"/>
              </a:ext>
            </a:extLst>
          </p:cNvPr>
          <p:cNvSpPr txBox="1"/>
          <p:nvPr/>
        </p:nvSpPr>
        <p:spPr>
          <a:xfrm>
            <a:off x="237067" y="740509"/>
            <a:ext cx="11954932" cy="4924425"/>
          </a:xfrm>
          <a:prstGeom prst="rect">
            <a:avLst/>
          </a:prstGeom>
          <a:noFill/>
        </p:spPr>
        <p:txBody>
          <a:bodyPr wrap="square" lIns="91440" tIns="45720" rIns="91440" bIns="45720" anchor="t">
            <a:spAutoFit/>
          </a:bodyPr>
          <a:lstStyle/>
          <a:p>
            <a:r>
              <a:rPr lang="en-US" sz="2800" b="0" i="0" dirty="0">
                <a:solidFill>
                  <a:srgbClr val="00B050"/>
                </a:solidFill>
                <a:effectLst/>
                <a:latin typeface="Oswald"/>
              </a:rPr>
              <a:t>Completing the Testing Agreement</a:t>
            </a:r>
          </a:p>
          <a:p>
            <a:endParaRPr lang="en-US" sz="2800" dirty="0">
              <a:solidFill>
                <a:srgbClr val="00B050"/>
              </a:solidFill>
              <a:latin typeface="Oswald" panose="00000500000000000000" pitchFamily="2" charset="0"/>
            </a:endParaRPr>
          </a:p>
          <a:p>
            <a:endParaRPr lang="en-US" b="0" i="0" dirty="0">
              <a:solidFill>
                <a:srgbClr val="00B050"/>
              </a:solidFill>
              <a:effectLst/>
              <a:latin typeface="Oswald" panose="00000500000000000000" pitchFamily="2" charset="0"/>
            </a:endParaRPr>
          </a:p>
          <a:p>
            <a:r>
              <a:rPr lang="en-US" sz="2400" b="0" i="0" dirty="0">
                <a:solidFill>
                  <a:srgbClr val="0A0A0A"/>
                </a:solidFill>
                <a:effectLst/>
                <a:latin typeface="Open Sans"/>
                <a:ea typeface="Open Sans"/>
                <a:cs typeface="Open Sans"/>
              </a:rPr>
              <a:t>Instructors should indicate if they plan to use the Disability Services Testing Center (DSTC) to administer their exams with accommodations by completing the </a:t>
            </a:r>
            <a:r>
              <a:rPr lang="en-US" sz="2400" b="1" i="0" dirty="0">
                <a:solidFill>
                  <a:srgbClr val="0A0A0A"/>
                </a:solidFill>
                <a:effectLst/>
                <a:latin typeface="Open Sans"/>
                <a:ea typeface="Open Sans"/>
                <a:cs typeface="Open Sans"/>
              </a:rPr>
              <a:t>Testing Agreement</a:t>
            </a:r>
            <a:r>
              <a:rPr lang="en-US" sz="2400" b="0" i="0" dirty="0">
                <a:solidFill>
                  <a:srgbClr val="0A0A0A"/>
                </a:solidFill>
                <a:effectLst/>
                <a:latin typeface="Open Sans"/>
                <a:ea typeface="Open Sans"/>
                <a:cs typeface="Open Sans"/>
              </a:rPr>
              <a:t>. </a:t>
            </a:r>
          </a:p>
          <a:p>
            <a:endParaRPr lang="en-US" sz="2400" dirty="0">
              <a:solidFill>
                <a:srgbClr val="0A0A0A"/>
              </a:solidFill>
              <a:latin typeface="Open Sans" panose="020B0606030504020204" pitchFamily="34" charset="0"/>
              <a:ea typeface="Open Sans"/>
              <a:cs typeface="Open Sans"/>
            </a:endParaRPr>
          </a:p>
          <a:p>
            <a:r>
              <a:rPr lang="en-US" sz="2400" b="0" i="0" dirty="0">
                <a:solidFill>
                  <a:srgbClr val="0A0A0A"/>
                </a:solidFill>
                <a:effectLst/>
                <a:latin typeface="Open Sans"/>
                <a:ea typeface="Open Sans"/>
                <a:cs typeface="Open Sans"/>
              </a:rPr>
              <a:t>A link to the Testing Agreement will be available in the Faculty Notification Letter (Accommodation Letter</a:t>
            </a:r>
            <a:r>
              <a:rPr lang="en-US" sz="2400" dirty="0">
                <a:solidFill>
                  <a:srgbClr val="0A0A0A"/>
                </a:solidFill>
                <a:latin typeface="Open Sans"/>
                <a:ea typeface="Open Sans"/>
                <a:cs typeface="Open Sans"/>
              </a:rPr>
              <a:t>),</a:t>
            </a:r>
            <a:r>
              <a:rPr lang="en-US" sz="2400" b="0" i="0" dirty="0">
                <a:solidFill>
                  <a:srgbClr val="0A0A0A"/>
                </a:solidFill>
                <a:effectLst/>
                <a:latin typeface="Open Sans"/>
                <a:ea typeface="Open Sans"/>
                <a:cs typeface="Open Sans"/>
              </a:rPr>
              <a:t> </a:t>
            </a:r>
            <a:r>
              <a:rPr lang="en-US" sz="2400" dirty="0">
                <a:solidFill>
                  <a:srgbClr val="0A0A0A"/>
                </a:solidFill>
                <a:latin typeface="Open Sans"/>
                <a:ea typeface="Open Sans"/>
                <a:cs typeface="Open Sans"/>
              </a:rPr>
              <a:t>also</a:t>
            </a:r>
            <a:r>
              <a:rPr lang="en-US" sz="2400" b="0" i="0" dirty="0">
                <a:solidFill>
                  <a:srgbClr val="0A0A0A"/>
                </a:solidFill>
                <a:effectLst/>
                <a:latin typeface="Open Sans"/>
                <a:ea typeface="Open Sans"/>
                <a:cs typeface="Open Sans"/>
              </a:rPr>
              <a:t> is available through the </a:t>
            </a:r>
            <a:r>
              <a:rPr lang="en-US" sz="2400" b="1" i="0" u="none" strike="noStrike" dirty="0">
                <a:solidFill>
                  <a:srgbClr val="00B050"/>
                </a:solidFill>
                <a:effectLst/>
                <a:latin typeface="Open Sans"/>
                <a:ea typeface="Open Sans"/>
                <a:cs typeface="Open Sans"/>
              </a:rPr>
              <a:t>AIM INSTRUCTOR </a:t>
            </a:r>
            <a:r>
              <a:rPr lang="en-US" sz="2400" b="1" dirty="0">
                <a:solidFill>
                  <a:srgbClr val="00B050"/>
                </a:solidFill>
                <a:latin typeface="Open Sans"/>
                <a:ea typeface="Open Sans"/>
                <a:cs typeface="Open Sans"/>
              </a:rPr>
              <a:t>PORTAL</a:t>
            </a:r>
            <a:r>
              <a:rPr lang="en-US" sz="2400" b="0" i="0" dirty="0">
                <a:solidFill>
                  <a:srgbClr val="0A0A0A"/>
                </a:solidFill>
                <a:effectLst/>
                <a:latin typeface="Open Sans"/>
                <a:ea typeface="Open Sans"/>
                <a:cs typeface="Open Sans"/>
              </a:rPr>
              <a:t>. </a:t>
            </a:r>
          </a:p>
          <a:p>
            <a:endParaRPr lang="en-US" sz="2400" dirty="0">
              <a:solidFill>
                <a:srgbClr val="0A0A0A"/>
              </a:solidFill>
              <a:latin typeface="Open Sans" panose="020B0606030504020204" pitchFamily="34" charset="0"/>
              <a:ea typeface="Open Sans"/>
              <a:cs typeface="Open Sans"/>
            </a:endParaRPr>
          </a:p>
          <a:p>
            <a:r>
              <a:rPr lang="en-US" sz="2400" b="0" i="0" dirty="0">
                <a:solidFill>
                  <a:srgbClr val="0A0A0A"/>
                </a:solidFill>
                <a:effectLst/>
                <a:latin typeface="Open Sans"/>
                <a:ea typeface="Open Sans"/>
                <a:cs typeface="Open Sans"/>
              </a:rPr>
              <a:t> Instructors need to only complete one Testing Agreement for each course/section.  If they are teaching multiple sections, they can copy the agreement to multiple courses within the AIM Instructor Portal</a:t>
            </a:r>
            <a:r>
              <a:rPr lang="en-US" sz="2400" dirty="0">
                <a:solidFill>
                  <a:srgbClr val="0A0A0A"/>
                </a:solidFill>
                <a:latin typeface="Open Sans"/>
                <a:ea typeface="Open Sans"/>
                <a:cs typeface="Open Sans"/>
              </a:rPr>
              <a:t>.</a:t>
            </a:r>
            <a:endParaRPr lang="en-US" sz="2400" b="0" i="0" dirty="0">
              <a:solidFill>
                <a:srgbClr val="0A0A0A"/>
              </a:solidFill>
              <a:effectLst/>
              <a:latin typeface="Open Sans"/>
              <a:ea typeface="Open Sans"/>
              <a:cs typeface="Open Sans"/>
            </a:endParaRPr>
          </a:p>
        </p:txBody>
      </p:sp>
    </p:spTree>
    <p:extLst>
      <p:ext uri="{BB962C8B-B14F-4D97-AF65-F5344CB8AC3E}">
        <p14:creationId xmlns:p14="http://schemas.microsoft.com/office/powerpoint/2010/main" val="27234387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A58C91C-EF15-476D-B2A2-B7E1ED8A1229}"/>
              </a:ext>
            </a:extLst>
          </p:cNvPr>
          <p:cNvSpPr txBox="1"/>
          <p:nvPr/>
        </p:nvSpPr>
        <p:spPr>
          <a:xfrm>
            <a:off x="431800" y="186267"/>
            <a:ext cx="8712200" cy="12865060"/>
          </a:xfrm>
          <a:prstGeom prst="rect">
            <a:avLst/>
          </a:prstGeom>
          <a:noFill/>
        </p:spPr>
        <p:txBody>
          <a:bodyPr wrap="square" lIns="91440" tIns="45720" rIns="91440" bIns="45720" anchor="t">
            <a:spAutoFit/>
          </a:bodyPr>
          <a:lstStyle/>
          <a:p>
            <a:pPr algn="l"/>
            <a:r>
              <a:rPr lang="en-US" sz="2800" b="0" i="0" dirty="0">
                <a:solidFill>
                  <a:srgbClr val="00B050"/>
                </a:solidFill>
                <a:effectLst/>
                <a:latin typeface="Oswald"/>
              </a:rPr>
              <a:t>Completing the Testing Agreement     </a:t>
            </a:r>
          </a:p>
          <a:p>
            <a:pPr algn="l"/>
            <a:endParaRPr lang="en-US" dirty="0">
              <a:solidFill>
                <a:srgbClr val="00B050"/>
              </a:solidFill>
              <a:latin typeface="Oswald" panose="00000500000000000000" pitchFamily="2" charset="0"/>
            </a:endParaRPr>
          </a:p>
          <a:p>
            <a:pPr algn="l"/>
            <a:endParaRPr lang="en-US" b="0" i="0" dirty="0">
              <a:solidFill>
                <a:srgbClr val="00B050"/>
              </a:solidFill>
              <a:effectLst/>
              <a:latin typeface="Oswald" panose="00000500000000000000" pitchFamily="2" charset="0"/>
            </a:endParaRPr>
          </a:p>
          <a:p>
            <a:r>
              <a:rPr lang="en-US" sz="2000" b="0" i="0" dirty="0">
                <a:solidFill>
                  <a:srgbClr val="0A0A0A"/>
                </a:solidFill>
                <a:effectLst/>
                <a:latin typeface="Open Sans"/>
                <a:ea typeface="Open Sans"/>
                <a:cs typeface="Open Sans"/>
              </a:rPr>
              <a:t>When an instructor chooses to work with the Disability Services Testing Center to administer accommodated exams for students, </a:t>
            </a:r>
            <a:r>
              <a:rPr lang="en-US" sz="2000" dirty="0">
                <a:solidFill>
                  <a:srgbClr val="0A0A0A"/>
                </a:solidFill>
                <a:latin typeface="Open Sans"/>
                <a:ea typeface="Open Sans"/>
                <a:cs typeface="Open Sans"/>
              </a:rPr>
              <a:t> a </a:t>
            </a:r>
            <a:r>
              <a:rPr lang="en-US" sz="2000" b="1" dirty="0">
                <a:solidFill>
                  <a:srgbClr val="00B050"/>
                </a:solidFill>
                <a:latin typeface="Open Sans"/>
                <a:ea typeface="Open Sans"/>
                <a:cs typeface="Open Sans"/>
              </a:rPr>
              <a:t>Required</a:t>
            </a:r>
            <a:r>
              <a:rPr lang="en-US" sz="2000" b="1" i="0" dirty="0">
                <a:solidFill>
                  <a:srgbClr val="00B050"/>
                </a:solidFill>
                <a:effectLst/>
                <a:latin typeface="Open Sans"/>
                <a:ea typeface="Open Sans"/>
                <a:cs typeface="Open Sans"/>
              </a:rPr>
              <a:t> Instructor Questionnaire)</a:t>
            </a:r>
            <a:r>
              <a:rPr lang="en-US" sz="2000" b="0" i="0" dirty="0">
                <a:solidFill>
                  <a:srgbClr val="00B050"/>
                </a:solidFill>
                <a:effectLst/>
                <a:latin typeface="Open Sans"/>
                <a:ea typeface="Open Sans"/>
                <a:cs typeface="Open Sans"/>
              </a:rPr>
              <a:t> </a:t>
            </a:r>
            <a:r>
              <a:rPr lang="en-US" sz="2000" b="0" i="0" dirty="0">
                <a:solidFill>
                  <a:srgbClr val="0A0A0A"/>
                </a:solidFill>
                <a:effectLst/>
                <a:latin typeface="Open Sans"/>
                <a:ea typeface="Open Sans"/>
                <a:cs typeface="Open Sans"/>
              </a:rPr>
              <a:t>(also known as just a </a:t>
            </a:r>
            <a:r>
              <a:rPr lang="en-US" sz="2000" b="1" i="0" dirty="0">
                <a:solidFill>
                  <a:srgbClr val="00B050"/>
                </a:solidFill>
                <a:effectLst/>
                <a:latin typeface="Open Sans"/>
                <a:ea typeface="Open Sans"/>
                <a:cs typeface="Open Sans"/>
              </a:rPr>
              <a:t>testing agreement</a:t>
            </a:r>
            <a:r>
              <a:rPr lang="en-US" sz="2000" b="0" i="0" dirty="0">
                <a:solidFill>
                  <a:srgbClr val="0A0A0A"/>
                </a:solidFill>
                <a:effectLst/>
                <a:latin typeface="Open Sans"/>
                <a:ea typeface="Open Sans"/>
                <a:cs typeface="Open Sans"/>
              </a:rPr>
              <a:t>) is needed to ensure we administer your exams to the same standards and expectations used for students testing in </a:t>
            </a:r>
            <a:r>
              <a:rPr lang="en-US" sz="2000" dirty="0">
                <a:solidFill>
                  <a:srgbClr val="0A0A0A"/>
                </a:solidFill>
                <a:latin typeface="Open Sans"/>
                <a:ea typeface="Open Sans"/>
                <a:cs typeface="Open Sans"/>
              </a:rPr>
              <a:t>your</a:t>
            </a:r>
            <a:r>
              <a:rPr lang="en-US" sz="2000" b="0" i="0" dirty="0">
                <a:solidFill>
                  <a:srgbClr val="0A0A0A"/>
                </a:solidFill>
                <a:effectLst/>
                <a:latin typeface="Open Sans"/>
                <a:ea typeface="Open Sans"/>
                <a:cs typeface="Open Sans"/>
              </a:rPr>
              <a:t> classroom.</a:t>
            </a:r>
          </a:p>
          <a:p>
            <a:pPr algn="l"/>
            <a:endParaRPr lang="en-US" sz="2000" dirty="0">
              <a:solidFill>
                <a:srgbClr val="0A0A0A"/>
              </a:solidFill>
              <a:latin typeface="Open Sans" panose="020B0606030504020204" pitchFamily="34" charset="0"/>
              <a:ea typeface="Open Sans"/>
              <a:cs typeface="Open Sans"/>
            </a:endParaRPr>
          </a:p>
          <a:p>
            <a:pPr algn="l"/>
            <a:endParaRPr lang="en-US" sz="2000" b="0" i="0" dirty="0">
              <a:solidFill>
                <a:srgbClr val="0A0A0A"/>
              </a:solidFill>
              <a:effectLst/>
              <a:latin typeface="Open Sans" panose="020B0606030504020204" pitchFamily="34" charset="0"/>
              <a:ea typeface="Open Sans"/>
              <a:cs typeface="Open Sans"/>
            </a:endParaRPr>
          </a:p>
          <a:p>
            <a:r>
              <a:rPr lang="en-US" sz="2000" b="0" i="0" dirty="0">
                <a:solidFill>
                  <a:srgbClr val="0A0A0A"/>
                </a:solidFill>
                <a:effectLst/>
                <a:latin typeface="Open Sans"/>
                <a:ea typeface="Open Sans"/>
                <a:cs typeface="Open Sans"/>
              </a:rPr>
              <a:t>The </a:t>
            </a:r>
            <a:r>
              <a:rPr lang="en-US" sz="2000" b="1" i="0" dirty="0">
                <a:solidFill>
                  <a:srgbClr val="00B050"/>
                </a:solidFill>
                <a:effectLst/>
                <a:latin typeface="Open Sans"/>
                <a:ea typeface="Open Sans"/>
                <a:cs typeface="Open Sans"/>
              </a:rPr>
              <a:t>testing agreement</a:t>
            </a:r>
            <a:r>
              <a:rPr lang="en-US" sz="2000" b="0" i="0" dirty="0">
                <a:solidFill>
                  <a:srgbClr val="00B050"/>
                </a:solidFill>
                <a:effectLst/>
                <a:latin typeface="Open Sans"/>
                <a:ea typeface="Open Sans"/>
                <a:cs typeface="Open Sans"/>
              </a:rPr>
              <a:t> </a:t>
            </a:r>
            <a:r>
              <a:rPr lang="en-US" sz="2000" b="0" i="0" dirty="0">
                <a:solidFill>
                  <a:srgbClr val="0A0A0A"/>
                </a:solidFill>
                <a:effectLst/>
                <a:latin typeface="Open Sans"/>
                <a:ea typeface="Open Sans"/>
                <a:cs typeface="Open Sans"/>
              </a:rPr>
              <a:t>is a short questionnaire which provides the Testing Center with details on the dates/times of your exams, what materials are provided, what students can and cannot use during the exam, and other information which helps us to administer your exams the way you do for other students. Without a testing agreement, we are unable to administer exams for your course. Instructors </a:t>
            </a:r>
            <a:r>
              <a:rPr lang="en-US" sz="2000" dirty="0">
                <a:solidFill>
                  <a:srgbClr val="0A0A0A"/>
                </a:solidFill>
                <a:latin typeface="Open Sans"/>
                <a:ea typeface="Open Sans"/>
                <a:cs typeface="Open Sans"/>
              </a:rPr>
              <a:t>will receive</a:t>
            </a:r>
            <a:r>
              <a:rPr lang="en-US" sz="2000" b="0" i="0" dirty="0">
                <a:solidFill>
                  <a:srgbClr val="0A0A0A"/>
                </a:solidFill>
                <a:effectLst/>
                <a:latin typeface="Open Sans"/>
                <a:ea typeface="Open Sans"/>
                <a:cs typeface="Open Sans"/>
              </a:rPr>
              <a:t> automated reminders and communication from the Testing Center until they complete the testing agreement or indicate they intend to proctor their own accommodated exams.</a:t>
            </a:r>
          </a:p>
          <a:p>
            <a:pPr algn="l"/>
            <a:r>
              <a:rPr lang="en-US" sz="2000" b="0" i="0" dirty="0">
                <a:solidFill>
                  <a:srgbClr val="00B050"/>
                </a:solidFill>
                <a:effectLst/>
                <a:latin typeface="Oswald"/>
              </a:rPr>
              <a:t>  </a:t>
            </a:r>
          </a:p>
          <a:p>
            <a:pPr algn="l"/>
            <a:endParaRPr lang="en-US" sz="2000" dirty="0">
              <a:solidFill>
                <a:srgbClr val="0A0A0A"/>
              </a:solidFill>
              <a:latin typeface="Oswald" panose="00000500000000000000" pitchFamily="2" charset="0"/>
            </a:endParaRPr>
          </a:p>
          <a:p>
            <a:pPr algn="l"/>
            <a:endParaRPr lang="en-US" sz="2000" b="0" i="0" dirty="0">
              <a:solidFill>
                <a:srgbClr val="0A0A0A"/>
              </a:solidFill>
              <a:effectLst/>
              <a:latin typeface="Oswald" panose="00000500000000000000" pitchFamily="2" charset="0"/>
            </a:endParaRPr>
          </a:p>
          <a:p>
            <a:pPr algn="l"/>
            <a:endParaRPr lang="en-US" sz="2000" dirty="0">
              <a:solidFill>
                <a:srgbClr val="0A0A0A"/>
              </a:solidFill>
              <a:latin typeface="Oswald" panose="00000500000000000000" pitchFamily="2" charset="0"/>
            </a:endParaRPr>
          </a:p>
          <a:p>
            <a:pPr algn="l"/>
            <a:endParaRPr lang="en-US" sz="2000" b="0" i="0" dirty="0">
              <a:solidFill>
                <a:srgbClr val="0A0A0A"/>
              </a:solidFill>
              <a:effectLst/>
              <a:latin typeface="Oswald" panose="00000500000000000000" pitchFamily="2" charset="0"/>
            </a:endParaRPr>
          </a:p>
          <a:p>
            <a:pPr algn="l"/>
            <a:endParaRPr lang="en-US" sz="2000" dirty="0">
              <a:solidFill>
                <a:srgbClr val="0A0A0A"/>
              </a:solidFill>
              <a:latin typeface="Oswald" panose="00000500000000000000" pitchFamily="2" charset="0"/>
            </a:endParaRPr>
          </a:p>
          <a:p>
            <a:pPr algn="l"/>
            <a:endParaRPr lang="en-US" b="0" i="0" dirty="0">
              <a:solidFill>
                <a:srgbClr val="0A0A0A"/>
              </a:solidFill>
              <a:effectLst/>
              <a:latin typeface="Oswald" panose="00000500000000000000" pitchFamily="2" charset="0"/>
            </a:endParaRPr>
          </a:p>
          <a:p>
            <a:pPr algn="l"/>
            <a:endParaRPr lang="en-US" dirty="0">
              <a:solidFill>
                <a:srgbClr val="0A0A0A"/>
              </a:solidFill>
              <a:latin typeface="Oswald" panose="00000500000000000000" pitchFamily="2" charset="0"/>
            </a:endParaRPr>
          </a:p>
          <a:p>
            <a:pPr algn="l"/>
            <a:endParaRPr lang="en-US" b="0" i="0" dirty="0">
              <a:solidFill>
                <a:srgbClr val="0A0A0A"/>
              </a:solidFill>
              <a:effectLst/>
              <a:latin typeface="Oswald" panose="00000500000000000000" pitchFamily="2" charset="0"/>
            </a:endParaRPr>
          </a:p>
          <a:p>
            <a:pPr algn="l"/>
            <a:endParaRPr lang="en-US" dirty="0">
              <a:solidFill>
                <a:srgbClr val="0A0A0A"/>
              </a:solidFill>
              <a:latin typeface="Oswald" panose="00000500000000000000" pitchFamily="2" charset="0"/>
            </a:endParaRPr>
          </a:p>
          <a:p>
            <a:pPr algn="l"/>
            <a:endParaRPr lang="en-US" b="0" i="0" dirty="0">
              <a:solidFill>
                <a:srgbClr val="0A0A0A"/>
              </a:solidFill>
              <a:effectLst/>
              <a:latin typeface="Oswald" panose="00000500000000000000" pitchFamily="2" charset="0"/>
            </a:endParaRPr>
          </a:p>
          <a:p>
            <a:pPr algn="l"/>
            <a:endParaRPr lang="en-US" dirty="0">
              <a:solidFill>
                <a:srgbClr val="0A0A0A"/>
              </a:solidFill>
              <a:latin typeface="Oswald" panose="00000500000000000000" pitchFamily="2" charset="0"/>
            </a:endParaRPr>
          </a:p>
          <a:p>
            <a:pPr algn="l"/>
            <a:endParaRPr lang="en-US" b="0" i="0" dirty="0">
              <a:solidFill>
                <a:srgbClr val="0A0A0A"/>
              </a:solidFill>
              <a:effectLst/>
              <a:latin typeface="Oswald" panose="00000500000000000000" pitchFamily="2" charset="0"/>
            </a:endParaRPr>
          </a:p>
          <a:p>
            <a:pPr algn="l"/>
            <a:endParaRPr lang="en-US" dirty="0">
              <a:solidFill>
                <a:srgbClr val="0A0A0A"/>
              </a:solidFill>
              <a:latin typeface="Oswald" panose="00000500000000000000" pitchFamily="2" charset="0"/>
            </a:endParaRPr>
          </a:p>
          <a:p>
            <a:pPr algn="l"/>
            <a:endParaRPr lang="en-US" b="0" i="0" dirty="0">
              <a:solidFill>
                <a:srgbClr val="0A0A0A"/>
              </a:solidFill>
              <a:effectLst/>
              <a:latin typeface="Oswald" panose="00000500000000000000" pitchFamily="2" charset="0"/>
            </a:endParaRPr>
          </a:p>
          <a:p>
            <a:pPr algn="l"/>
            <a:endParaRPr lang="en-US" dirty="0">
              <a:solidFill>
                <a:srgbClr val="0A0A0A"/>
              </a:solidFill>
              <a:latin typeface="Oswald" panose="00000500000000000000" pitchFamily="2" charset="0"/>
            </a:endParaRPr>
          </a:p>
          <a:p>
            <a:pPr algn="l"/>
            <a:endParaRPr lang="en-US" b="0" i="0" dirty="0">
              <a:solidFill>
                <a:srgbClr val="0A0A0A"/>
              </a:solidFill>
              <a:effectLst/>
              <a:latin typeface="Oswald" panose="00000500000000000000" pitchFamily="2" charset="0"/>
            </a:endParaRPr>
          </a:p>
          <a:p>
            <a:pPr algn="l"/>
            <a:endParaRPr lang="en-US" dirty="0">
              <a:solidFill>
                <a:srgbClr val="0A0A0A"/>
              </a:solidFill>
              <a:latin typeface="Oswald" panose="00000500000000000000" pitchFamily="2" charset="0"/>
            </a:endParaRPr>
          </a:p>
          <a:p>
            <a:pPr algn="l"/>
            <a:endParaRPr lang="en-US" b="0" i="0" dirty="0">
              <a:solidFill>
                <a:srgbClr val="0A0A0A"/>
              </a:solidFill>
              <a:effectLst/>
              <a:latin typeface="Oswald" panose="00000500000000000000" pitchFamily="2" charset="0"/>
            </a:endParaRPr>
          </a:p>
          <a:p>
            <a:pPr algn="l"/>
            <a:endParaRPr lang="en-US" dirty="0">
              <a:solidFill>
                <a:srgbClr val="0A0A0A"/>
              </a:solidFill>
              <a:latin typeface="Oswald" panose="00000500000000000000" pitchFamily="2" charset="0"/>
            </a:endParaRPr>
          </a:p>
          <a:p>
            <a:pPr algn="l"/>
            <a:endParaRPr lang="en-US" b="0" i="0" dirty="0">
              <a:solidFill>
                <a:srgbClr val="0A0A0A"/>
              </a:solidFill>
              <a:effectLst/>
              <a:latin typeface="Oswald" panose="00000500000000000000" pitchFamily="2" charset="0"/>
            </a:endParaRPr>
          </a:p>
          <a:p>
            <a:pPr algn="l"/>
            <a:endParaRPr lang="en-US" dirty="0">
              <a:solidFill>
                <a:srgbClr val="0A0A0A"/>
              </a:solidFill>
              <a:latin typeface="Oswald" panose="00000500000000000000" pitchFamily="2" charset="0"/>
            </a:endParaRPr>
          </a:p>
          <a:p>
            <a:pPr algn="l"/>
            <a:endParaRPr lang="en-US" b="0" i="0" dirty="0">
              <a:solidFill>
                <a:srgbClr val="0A0A0A"/>
              </a:solidFill>
              <a:effectLst/>
              <a:latin typeface="Oswald" panose="00000500000000000000" pitchFamily="2" charset="0"/>
            </a:endParaRPr>
          </a:p>
        </p:txBody>
      </p:sp>
    </p:spTree>
    <p:extLst>
      <p:ext uri="{BB962C8B-B14F-4D97-AF65-F5344CB8AC3E}">
        <p14:creationId xmlns:p14="http://schemas.microsoft.com/office/powerpoint/2010/main" val="12078695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185bf030-fb3e-4e19-b4da-6419ce38d46d}" enabled="1" method="Standard" siteId="{b586fd95-a90e-488c-a32b-2c6581fc05c9}" removed="0"/>
</clbl:labelList>
</file>

<file path=docProps/app.xml><?xml version="1.0" encoding="utf-8"?>
<Properties xmlns="http://schemas.openxmlformats.org/officeDocument/2006/extended-properties" xmlns:vt="http://schemas.openxmlformats.org/officeDocument/2006/docPropsVTypes">
  <TotalTime>288</TotalTime>
  <Words>2599</Words>
  <Application>Microsoft Office PowerPoint</Application>
  <PresentationFormat>Widescreen</PresentationFormat>
  <Paragraphs>427</Paragraphs>
  <Slides>31</Slides>
  <Notes>0</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Using the AIM Portal for Instructors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Using the AIM Portal for Instructors</dc:title>
  <dc:creator>Carlene Campbell</dc:creator>
  <cp:lastModifiedBy>Carlene Campbell</cp:lastModifiedBy>
  <cp:revision>97</cp:revision>
  <dcterms:created xsi:type="dcterms:W3CDTF">2025-06-27T19:10:02Z</dcterms:created>
  <dcterms:modified xsi:type="dcterms:W3CDTF">2025-11-06T21:17:27Z</dcterms:modified>
</cp:coreProperties>
</file>