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91" r:id="rId4"/>
    <p:sldId id="287" r:id="rId5"/>
    <p:sldId id="316" r:id="rId6"/>
    <p:sldId id="317" r:id="rId7"/>
    <p:sldId id="294" r:id="rId8"/>
    <p:sldId id="295" r:id="rId9"/>
    <p:sldId id="299" r:id="rId10"/>
    <p:sldId id="296" r:id="rId11"/>
    <p:sldId id="304" r:id="rId12"/>
    <p:sldId id="307" r:id="rId13"/>
    <p:sldId id="318" r:id="rId14"/>
    <p:sldId id="320" r:id="rId15"/>
    <p:sldId id="298" r:id="rId16"/>
    <p:sldId id="301" r:id="rId17"/>
    <p:sldId id="302" r:id="rId18"/>
    <p:sldId id="300" r:id="rId19"/>
    <p:sldId id="306" r:id="rId20"/>
    <p:sldId id="303" r:id="rId21"/>
    <p:sldId id="308" r:id="rId22"/>
    <p:sldId id="305" r:id="rId23"/>
    <p:sldId id="309" r:id="rId24"/>
    <p:sldId id="310" r:id="rId25"/>
    <p:sldId id="339" r:id="rId26"/>
    <p:sldId id="321" r:id="rId27"/>
    <p:sldId id="279"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11" r:id="rId45"/>
    <p:sldId id="290" r:id="rId46"/>
    <p:sldId id="293" r:id="rId47"/>
    <p:sldId id="258" r:id="rId48"/>
    <p:sldId id="266" r:id="rId49"/>
  </p:sldIdLst>
  <p:sldSz cx="9144000" cy="6858000" type="screen4x3"/>
  <p:notesSz cx="7010400" cy="9296400"/>
  <p:embeddedFontLst>
    <p:embeddedFont>
      <p:font typeface="Arial Black" panose="020B0A04020102020204" pitchFamily="34" charset="0"/>
      <p:bold r:id="rId51"/>
    </p:embeddedFont>
    <p:embeddedFont>
      <p:font typeface="Century Gothic" panose="020B050202020202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31" autoAdjust="0"/>
  </p:normalViewPr>
  <p:slideViewPr>
    <p:cSldViewPr snapToGrid="0">
      <p:cViewPr varScale="1">
        <p:scale>
          <a:sx n="70" d="100"/>
          <a:sy n="70" d="100"/>
        </p:scale>
        <p:origin x="12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Google Shape;3;n"/>
          <p:cNvSpPr>
            <a:spLocks noGrp="1" noRot="1" noChangeAspect="1"/>
          </p:cNvSpPr>
          <p:nvPr>
            <p:ph type="sldImg" idx="2"/>
          </p:nvPr>
        </p:nvSpPr>
        <p:spPr bwMode="auto">
          <a:xfrm>
            <a:off x="1181100" y="696913"/>
            <a:ext cx="4648200" cy="34861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7171" name="Google Shape;4;n"/>
          <p:cNvSpPr txBox="1">
            <a:spLocks noGrp="1"/>
          </p:cNvSpPr>
          <p:nvPr>
            <p:ph type="body" idx="1"/>
          </p:nvPr>
        </p:nvSpPr>
        <p:spPr bwMode="auto">
          <a:xfrm>
            <a:off x="701675" y="441642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5" tIns="91275" rIns="91275" bIns="91275" numCol="1" anchor="t" anchorCtr="0" compatLnSpc="1">
            <a:prstTxWarp prst="textNoShape">
              <a:avLst/>
            </a:prstTxWarp>
          </a:bodyPr>
          <a:lstStyle/>
          <a:p>
            <a:pPr lvl="0"/>
            <a:endParaRPr lang="en-US" altLang="en-US" smtClean="0">
              <a:sym typeface="Arial" panose="020B0604020202020204" pitchFamily="34" charset="0"/>
            </a:endParaRPr>
          </a:p>
        </p:txBody>
      </p:sp>
    </p:spTree>
    <p:extLst>
      <p:ext uri="{BB962C8B-B14F-4D97-AF65-F5344CB8AC3E}">
        <p14:creationId xmlns:p14="http://schemas.microsoft.com/office/powerpoint/2010/main" val="29593769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Google Shape;87;p1:notes"/>
          <p:cNvSpPr>
            <a:spLocks noGrp="1" noRot="1" noChangeAspect="1" noTextEdit="1"/>
          </p:cNvSpPr>
          <p:nvPr>
            <p:ph type="sldImg" idx="2"/>
          </p:nvPr>
        </p:nvSpPr>
        <p:spPr>
          <a:noFill/>
        </p:spPr>
      </p:sp>
      <p:sp>
        <p:nvSpPr>
          <p:cNvPr id="9219" name="Google Shape;88;p1: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5775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4;g6431d4f1a3_0_35:notes"/>
          <p:cNvSpPr>
            <a:spLocks noGrp="1" noRot="1" noChangeAspect="1" noTextEdit="1"/>
          </p:cNvSpPr>
          <p:nvPr>
            <p:ph type="sldImg" idx="2"/>
          </p:nvPr>
        </p:nvSpPr>
        <p:spPr>
          <a:noFill/>
        </p:spPr>
      </p:sp>
      <p:sp>
        <p:nvSpPr>
          <p:cNvPr id="15363"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52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Google Shape;87;p1:notes"/>
          <p:cNvSpPr>
            <a:spLocks noGrp="1" noRot="1" noChangeAspect="1" noTextEdit="1"/>
          </p:cNvSpPr>
          <p:nvPr>
            <p:ph type="sldImg" idx="2"/>
          </p:nvPr>
        </p:nvSpPr>
        <p:spPr>
          <a:noFill/>
        </p:spPr>
      </p:sp>
      <p:sp>
        <p:nvSpPr>
          <p:cNvPr id="13315" name="Google Shape;88;p1: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486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4;g6431d4f1a3_0_35:notes"/>
          <p:cNvSpPr>
            <a:spLocks noGrp="1" noRot="1" noChangeAspect="1" noTextEdit="1"/>
          </p:cNvSpPr>
          <p:nvPr>
            <p:ph type="sldImg" idx="2"/>
          </p:nvPr>
        </p:nvSpPr>
        <p:spPr>
          <a:noFill/>
        </p:spPr>
      </p:sp>
      <p:sp>
        <p:nvSpPr>
          <p:cNvPr id="15363"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611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4;g6431d4f1a3_0_35:notes"/>
          <p:cNvSpPr>
            <a:spLocks noGrp="1" noRot="1" noChangeAspect="1" noTextEdit="1"/>
          </p:cNvSpPr>
          <p:nvPr>
            <p:ph type="sldImg" idx="2"/>
          </p:nvPr>
        </p:nvSpPr>
        <p:spPr>
          <a:noFill/>
        </p:spPr>
      </p:sp>
      <p:sp>
        <p:nvSpPr>
          <p:cNvPr id="15363"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92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4;g6431d4f1a3_0_35:notes"/>
          <p:cNvSpPr>
            <a:spLocks noGrp="1" noRot="1" noChangeAspect="1" noTextEdit="1"/>
          </p:cNvSpPr>
          <p:nvPr>
            <p:ph type="sldImg" idx="2"/>
          </p:nvPr>
        </p:nvSpPr>
        <p:spPr>
          <a:noFill/>
        </p:spPr>
      </p:sp>
      <p:sp>
        <p:nvSpPr>
          <p:cNvPr id="15363"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339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4;g6431d4f1a3_0_35:notes"/>
          <p:cNvSpPr>
            <a:spLocks noGrp="1" noRot="1" noChangeAspect="1" noTextEdit="1"/>
          </p:cNvSpPr>
          <p:nvPr>
            <p:ph type="sldImg" idx="2"/>
          </p:nvPr>
        </p:nvSpPr>
        <p:spPr>
          <a:noFill/>
        </p:spPr>
      </p:sp>
      <p:sp>
        <p:nvSpPr>
          <p:cNvPr id="15363"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357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Google Shape;87;p1:notes"/>
          <p:cNvSpPr>
            <a:spLocks noGrp="1" noRot="1" noChangeAspect="1" noTextEdit="1"/>
          </p:cNvSpPr>
          <p:nvPr>
            <p:ph type="sldImg" idx="2"/>
          </p:nvPr>
        </p:nvSpPr>
        <p:spPr>
          <a:noFill/>
        </p:spPr>
      </p:sp>
      <p:sp>
        <p:nvSpPr>
          <p:cNvPr id="13315" name="Google Shape;88;p1: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17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Google Shape;87;p1:notes"/>
          <p:cNvSpPr>
            <a:spLocks noGrp="1" noRot="1" noChangeAspect="1" noTextEdit="1"/>
          </p:cNvSpPr>
          <p:nvPr>
            <p:ph type="sldImg" idx="2"/>
          </p:nvPr>
        </p:nvSpPr>
        <p:spPr>
          <a:noFill/>
        </p:spPr>
      </p:sp>
      <p:sp>
        <p:nvSpPr>
          <p:cNvPr id="25603" name="Google Shape;88;p1:notes"/>
          <p:cNvSpPr txBox="1">
            <a:spLocks noGrp="1"/>
          </p:cNvSpPr>
          <p:nvPr>
            <p:ph type="body" idx="1"/>
          </p:nvPr>
        </p:nvSpPr>
        <p:spPr>
          <a:noFill/>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926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a:headEnd/>
            <a:tailEnd/>
          </a:ln>
        </p:spPr>
      </p:sp>
      <p:sp>
        <p:nvSpPr>
          <p:cNvPr id="27651"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1734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a:headEnd/>
            <a:tailEnd/>
          </a:ln>
        </p:spPr>
      </p:sp>
      <p:sp>
        <p:nvSpPr>
          <p:cNvPr id="27651"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1116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94;g6431d4f1a3_0_35:notes"/>
          <p:cNvSpPr>
            <a:spLocks noGrp="1" noRot="1" noChangeAspect="1" noTextEdit="1"/>
          </p:cNvSpPr>
          <p:nvPr>
            <p:ph type="sldImg" idx="2"/>
          </p:nvPr>
        </p:nvSpPr>
        <p:spPr>
          <a:noFill/>
        </p:spPr>
      </p:sp>
      <p:sp>
        <p:nvSpPr>
          <p:cNvPr id="11267"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9743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a:headEnd/>
            <a:tailEnd/>
          </a:ln>
        </p:spPr>
      </p:sp>
      <p:sp>
        <p:nvSpPr>
          <p:cNvPr id="27651"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342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a:headEnd/>
            <a:tailEnd/>
          </a:ln>
        </p:spPr>
      </p:sp>
      <p:sp>
        <p:nvSpPr>
          <p:cNvPr id="27651"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453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a:headEnd/>
            <a:tailEnd/>
          </a:ln>
        </p:spPr>
      </p:sp>
      <p:sp>
        <p:nvSpPr>
          <p:cNvPr id="27651"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48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a:headEnd/>
            <a:tailEnd/>
          </a:ln>
        </p:spPr>
      </p:sp>
      <p:sp>
        <p:nvSpPr>
          <p:cNvPr id="27651"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0982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a:headEnd/>
            <a:tailEnd/>
          </a:ln>
        </p:spPr>
      </p:sp>
      <p:sp>
        <p:nvSpPr>
          <p:cNvPr id="27651"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7541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a:headEnd/>
            <a:tailEnd/>
          </a:ln>
        </p:spPr>
      </p:sp>
      <p:sp>
        <p:nvSpPr>
          <p:cNvPr id="29699"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604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a:headEnd/>
            <a:tailEnd/>
          </a:ln>
        </p:spPr>
      </p:sp>
      <p:sp>
        <p:nvSpPr>
          <p:cNvPr id="29699"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128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a:headEnd/>
            <a:tailEnd/>
          </a:ln>
        </p:spPr>
      </p:sp>
      <p:sp>
        <p:nvSpPr>
          <p:cNvPr id="27651"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984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a:headEnd/>
            <a:tailEnd/>
          </a:ln>
        </p:spPr>
      </p:sp>
      <p:sp>
        <p:nvSpPr>
          <p:cNvPr id="29699"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1915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a:headEnd/>
            <a:tailEnd/>
          </a:ln>
        </p:spPr>
      </p:sp>
      <p:sp>
        <p:nvSpPr>
          <p:cNvPr id="29699"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11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Google Shape;87;p1:notes"/>
          <p:cNvSpPr>
            <a:spLocks noGrp="1" noRot="1" noChangeAspect="1" noTextEdit="1"/>
          </p:cNvSpPr>
          <p:nvPr>
            <p:ph type="sldImg" idx="2"/>
          </p:nvPr>
        </p:nvSpPr>
        <p:spPr>
          <a:noFill/>
        </p:spPr>
      </p:sp>
      <p:sp>
        <p:nvSpPr>
          <p:cNvPr id="13315" name="Google Shape;88;p1: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101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a:headEnd/>
            <a:tailEnd/>
          </a:ln>
        </p:spPr>
      </p:sp>
      <p:sp>
        <p:nvSpPr>
          <p:cNvPr id="29699"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454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a:headEnd/>
            <a:tailEnd/>
          </a:ln>
        </p:spPr>
      </p:sp>
      <p:sp>
        <p:nvSpPr>
          <p:cNvPr id="29699" name="Notes Placeholder 2"/>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864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87;p1:notes"/>
          <p:cNvSpPr>
            <a:spLocks noGrp="1" noRot="1" noChangeAspect="1" noTextEdit="1"/>
          </p:cNvSpPr>
          <p:nvPr>
            <p:ph type="sldImg" idx="2"/>
          </p:nvPr>
        </p:nvSpPr>
        <p:spPr>
          <a:noFill/>
        </p:spPr>
      </p:sp>
      <p:sp>
        <p:nvSpPr>
          <p:cNvPr id="19459" name="Google Shape;88;p1: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9371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Google Shape;100;g597ece1fc5_0_6: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
        <p:nvSpPr>
          <p:cNvPr id="31747" name="Google Shape;101;g597ece1fc5_0_6:notes"/>
          <p:cNvSpPr>
            <a:spLocks noGrp="1" noRot="1" noChangeAspect="1" noTextEdit="1"/>
          </p:cNvSpPr>
          <p:nvPr>
            <p:ph type="sldImg" idx="2"/>
          </p:nvPr>
        </p:nvSpPr>
        <p:spPr>
          <a:noFill/>
        </p:spPr>
      </p:sp>
    </p:spTree>
    <p:extLst>
      <p:ext uri="{BB962C8B-B14F-4D97-AF65-F5344CB8AC3E}">
        <p14:creationId xmlns:p14="http://schemas.microsoft.com/office/powerpoint/2010/main" val="1837731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56;p2:notes"/>
          <p:cNvSpPr txBox="1">
            <a:spLocks noGrp="1"/>
          </p:cNvSpPr>
          <p:nvPr>
            <p:ph type="body" idx="1"/>
          </p:nvPr>
        </p:nvSpPr>
        <p:spPr>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
        <p:nvSpPr>
          <p:cNvPr id="33795" name="Google Shape;157;p2:notes"/>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573114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4;g6431d4f1a3_0_35:notes"/>
          <p:cNvSpPr>
            <a:spLocks noGrp="1" noRot="1" noChangeAspect="1" noTextEdit="1"/>
          </p:cNvSpPr>
          <p:nvPr>
            <p:ph type="sldImg" idx="2"/>
          </p:nvPr>
        </p:nvSpPr>
        <p:spPr>
          <a:noFill/>
        </p:spPr>
      </p:sp>
      <p:sp>
        <p:nvSpPr>
          <p:cNvPr id="15363"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787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4;g6431d4f1a3_0_35:notes"/>
          <p:cNvSpPr>
            <a:spLocks noGrp="1" noRot="1" noChangeAspect="1" noTextEdit="1"/>
          </p:cNvSpPr>
          <p:nvPr>
            <p:ph type="sldImg" idx="2"/>
          </p:nvPr>
        </p:nvSpPr>
        <p:spPr>
          <a:noFill/>
        </p:spPr>
      </p:sp>
      <p:sp>
        <p:nvSpPr>
          <p:cNvPr id="15363"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8838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4;g6431d4f1a3_0_35:notes"/>
          <p:cNvSpPr>
            <a:spLocks noGrp="1" noRot="1" noChangeAspect="1" noTextEdit="1"/>
          </p:cNvSpPr>
          <p:nvPr>
            <p:ph type="sldImg" idx="2"/>
          </p:nvPr>
        </p:nvSpPr>
        <p:spPr>
          <a:noFill/>
        </p:spPr>
      </p:sp>
      <p:sp>
        <p:nvSpPr>
          <p:cNvPr id="15363"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4282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4;g6431d4f1a3_0_35:notes"/>
          <p:cNvSpPr>
            <a:spLocks noGrp="1" noRot="1" noChangeAspect="1" noTextEdit="1"/>
          </p:cNvSpPr>
          <p:nvPr>
            <p:ph type="sldImg" idx="2"/>
          </p:nvPr>
        </p:nvSpPr>
        <p:spPr>
          <a:noFill/>
        </p:spPr>
      </p:sp>
      <p:sp>
        <p:nvSpPr>
          <p:cNvPr id="15363"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07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4;g6431d4f1a3_0_35:notes"/>
          <p:cNvSpPr>
            <a:spLocks noGrp="1" noRot="1" noChangeAspect="1" noTextEdit="1"/>
          </p:cNvSpPr>
          <p:nvPr>
            <p:ph type="sldImg" idx="2"/>
          </p:nvPr>
        </p:nvSpPr>
        <p:spPr>
          <a:noFill/>
        </p:spPr>
      </p:sp>
      <p:sp>
        <p:nvSpPr>
          <p:cNvPr id="15363"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753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4;g6431d4f1a3_0_35:notes"/>
          <p:cNvSpPr>
            <a:spLocks noGrp="1" noRot="1" noChangeAspect="1" noTextEdit="1"/>
          </p:cNvSpPr>
          <p:nvPr>
            <p:ph type="sldImg" idx="2"/>
          </p:nvPr>
        </p:nvSpPr>
        <p:spPr>
          <a:noFill/>
        </p:spPr>
      </p:sp>
      <p:sp>
        <p:nvSpPr>
          <p:cNvPr id="15363" name="Google Shape;95;g6431d4f1a3_0_35:notes"/>
          <p:cNvSpPr txBox="1">
            <a:spLocks noGrp="1"/>
          </p:cNvSpPr>
          <p:nvPr>
            <p:ph type="body" idx="1"/>
          </p:nvPr>
        </p:nvSpPr>
        <p:spPr>
          <a:noFill/>
          <a:ln/>
        </p:spPr>
        <p:txBody>
          <a:bodyPr/>
          <a:lstStyle/>
          <a:p>
            <a:pPr marL="0" indent="0" eaLnBrk="1" hangingPunct="1">
              <a:buSzPts val="1100"/>
            </a:pPr>
            <a:endParaRPr lang="en-US" alt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54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14"/>
          <p:cNvSpPr txBox="1">
            <a:spLocks noGrp="1"/>
          </p:cNvSpPr>
          <p:nvPr>
            <p:ph type="title"/>
          </p:nvPr>
        </p:nvSpPr>
        <p:spPr>
          <a:xfrm>
            <a:off x="0" y="1123856"/>
            <a:ext cx="8913813" cy="914400"/>
          </a:xfrm>
          <a:prstGeom prst="rect">
            <a:avLst/>
          </a:prstGeom>
          <a:solidFill>
            <a:srgbClr val="F3B32E"/>
          </a:solidFill>
          <a:ln>
            <a:noFill/>
          </a:ln>
        </p:spPr>
        <p:txBody>
          <a:bodyPr spcFirstLastPara="1">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Click to edit Master title style</a:t>
            </a:r>
            <a:endParaRPr/>
          </a:p>
        </p:txBody>
      </p:sp>
      <p:sp>
        <p:nvSpPr>
          <p:cNvPr id="16" name="Google Shape;16;p14"/>
          <p:cNvSpPr txBox="1">
            <a:spLocks noGrp="1"/>
          </p:cNvSpPr>
          <p:nvPr>
            <p:ph type="body" idx="1"/>
          </p:nvPr>
        </p:nvSpPr>
        <p:spPr>
          <a:xfrm>
            <a:off x="1114424" y="2595562"/>
            <a:ext cx="7610476" cy="3670767"/>
          </a:xfrm>
          <a:prstGeom prst="rect">
            <a:avLst/>
          </a:prstGeom>
          <a:noFill/>
          <a:ln>
            <a:noFill/>
          </a:ln>
        </p:spPr>
        <p:txBody>
          <a:bodyPr spcFirstLastPara="1">
            <a:noAutofit/>
          </a:bodyPr>
          <a:lstStyle>
            <a:lvl1pPr marL="457200" lvl="0" indent="-342900" algn="l">
              <a:lnSpc>
                <a:spcPct val="100000"/>
              </a:lnSpc>
              <a:spcBef>
                <a:spcPts val="20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pPr lvl="0"/>
            <a:r>
              <a:rPr lang="en-US" smtClean="0"/>
              <a:t>Click to edit Master text styles</a:t>
            </a:r>
          </a:p>
        </p:txBody>
      </p:sp>
      <p:sp>
        <p:nvSpPr>
          <p:cNvPr id="4" name="Google Shape;8;p13"/>
          <p:cNvSpPr txBox="1">
            <a:spLocks noGrp="1"/>
          </p:cNvSpPr>
          <p:nvPr>
            <p:ph type="dt" idx="11"/>
          </p:nvPr>
        </p:nvSpPr>
        <p:spPr>
          <a:ln/>
        </p:spPr>
        <p:txBody>
          <a:bodyPr/>
          <a:lstStyle>
            <a:lvl1pPr>
              <a:defRPr/>
            </a:lvl1pPr>
          </a:lstStyle>
          <a:p>
            <a:endParaRPr lang="en-US" altLang="en-US" dirty="0"/>
          </a:p>
        </p:txBody>
      </p:sp>
      <p:sp>
        <p:nvSpPr>
          <p:cNvPr id="5" name="Google Shape;9;p13"/>
          <p:cNvSpPr txBox="1">
            <a:spLocks noGrp="1"/>
          </p:cNvSpPr>
          <p:nvPr>
            <p:ph type="ftr" idx="12"/>
          </p:nvPr>
        </p:nvSpPr>
        <p:spPr>
          <a:ln/>
        </p:spPr>
        <p:txBody>
          <a:bodyPr/>
          <a:lstStyle>
            <a:lvl1pPr>
              <a:defRPr/>
            </a:lvl1pPr>
          </a:lstStyle>
          <a:p>
            <a:endParaRPr lang="en-US" altLang="en-US" dirty="0"/>
          </a:p>
        </p:txBody>
      </p:sp>
      <p:sp>
        <p:nvSpPr>
          <p:cNvPr id="6" name="Google Shape;10;p13"/>
          <p:cNvSpPr txBox="1">
            <a:spLocks noGrp="1"/>
          </p:cNvSpPr>
          <p:nvPr>
            <p:ph type="sldNum" idx="13"/>
          </p:nvPr>
        </p:nvSpPr>
        <p:spPr>
          <a:ln/>
        </p:spPr>
        <p:txBody>
          <a:bodyPr/>
          <a:lstStyle>
            <a:lvl1pPr>
              <a:defRPr/>
            </a:lvl1pPr>
          </a:lstStyle>
          <a:p>
            <a:fld id="{ABC7A0BE-A6F8-45EC-ADB8-62122ADFEC7D}" type="slidenum">
              <a:rPr lang="en-US" altLang="en-US"/>
              <a:pPr/>
              <a:t>‹#›</a:t>
            </a:fld>
            <a:endParaRPr lang="en-US" altLang="en-US" dirty="0"/>
          </a:p>
        </p:txBody>
      </p:sp>
    </p:spTree>
    <p:extLst>
      <p:ext uri="{BB962C8B-B14F-4D97-AF65-F5344CB8AC3E}">
        <p14:creationId xmlns:p14="http://schemas.microsoft.com/office/powerpoint/2010/main" val="122573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Pictures with Caption">
  <p:cSld name="3 Pictures with Caption">
    <p:spTree>
      <p:nvGrpSpPr>
        <p:cNvPr id="1" name="Shape 78"/>
        <p:cNvGrpSpPr/>
        <p:nvPr/>
      </p:nvGrpSpPr>
      <p:grpSpPr>
        <a:xfrm>
          <a:off x="0" y="0"/>
          <a:ext cx="0" cy="0"/>
          <a:chOff x="0" y="0"/>
          <a:chExt cx="0" cy="0"/>
        </a:xfrm>
      </p:grpSpPr>
      <p:sp>
        <p:nvSpPr>
          <p:cNvPr id="79" name="Google Shape;79;p24"/>
          <p:cNvSpPr txBox="1">
            <a:spLocks noGrp="1"/>
          </p:cNvSpPr>
          <p:nvPr>
            <p:ph type="ctrTitle"/>
          </p:nvPr>
        </p:nvSpPr>
        <p:spPr>
          <a:xfrm>
            <a:off x="0" y="4114800"/>
            <a:ext cx="8915400" cy="877824"/>
          </a:xfrm>
          <a:prstGeom prst="rect">
            <a:avLst/>
          </a:prstGeom>
          <a:solidFill>
            <a:srgbClr val="F3B32E"/>
          </a:solidFill>
          <a:ln>
            <a:noFill/>
          </a:ln>
        </p:spPr>
        <p:txBody>
          <a:bodyPr spcFirstLastPara="1" tIns="137150" bIns="137150" anchor="b">
            <a:noAutofit/>
          </a:bodyPr>
          <a:lstStyle>
            <a:lvl1pPr lvl="0" algn="l">
              <a:lnSpc>
                <a:spcPct val="10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Click to edit Master title style</a:t>
            </a:r>
            <a:endParaRPr/>
          </a:p>
        </p:txBody>
      </p:sp>
      <p:sp>
        <p:nvSpPr>
          <p:cNvPr id="80" name="Google Shape;80;p24"/>
          <p:cNvSpPr txBox="1">
            <a:spLocks noGrp="1"/>
          </p:cNvSpPr>
          <p:nvPr>
            <p:ph type="subTitle" idx="1"/>
          </p:nvPr>
        </p:nvSpPr>
        <p:spPr>
          <a:xfrm>
            <a:off x="914400" y="5002305"/>
            <a:ext cx="8001000" cy="1855695"/>
          </a:xfrm>
          <a:prstGeom prst="rect">
            <a:avLst/>
          </a:prstGeom>
          <a:solidFill>
            <a:srgbClr val="CED1D0"/>
          </a:solidFill>
          <a:ln>
            <a:noFill/>
          </a:ln>
        </p:spPr>
        <p:txBody>
          <a:bodyPr spcFirstLastPara="1" lIns="292600" tIns="137150" rIns="274300" bIns="137150">
            <a:noAutofit/>
          </a:bodyPr>
          <a:lstStyle>
            <a:lvl1pPr lvl="0" algn="l">
              <a:lnSpc>
                <a:spcPct val="100000"/>
              </a:lnSpc>
              <a:spcBef>
                <a:spcPts val="300"/>
              </a:spcBef>
              <a:spcAft>
                <a:spcPts val="0"/>
              </a:spcAft>
              <a:buSzPts val="1600"/>
              <a:buNone/>
              <a:defRPr sz="1600">
                <a:solidFill>
                  <a:srgbClr val="595959"/>
                </a:solidFill>
                <a:latin typeface="Century Gothic"/>
                <a:ea typeface="Century Gothic"/>
                <a:cs typeface="Century Gothic"/>
                <a:sym typeface="Century Gothic"/>
              </a:defRPr>
            </a:lvl1pPr>
            <a:lvl2pPr lvl="1"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2pPr>
            <a:lvl3pPr lvl="2"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3pPr>
            <a:lvl4pPr lvl="3"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4pPr>
            <a:lvl5pPr lvl="4"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5pPr>
            <a:lvl6pPr lvl="5"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6pPr>
            <a:lvl7pPr lvl="6"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7pPr>
            <a:lvl8pPr lvl="7"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8pPr>
            <a:lvl9pPr lvl="8"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9pPr>
          </a:lstStyle>
          <a:p>
            <a:r>
              <a:rPr lang="en-US" smtClean="0"/>
              <a:t>Click to edit Master subtitle style</a:t>
            </a:r>
            <a:endParaRPr/>
          </a:p>
        </p:txBody>
      </p:sp>
      <p:sp>
        <p:nvSpPr>
          <p:cNvPr id="83" name="Google Shape;83;p24"/>
          <p:cNvSpPr>
            <a:spLocks noGrp="1"/>
          </p:cNvSpPr>
          <p:nvPr>
            <p:ph type="pic" idx="2"/>
          </p:nvPr>
        </p:nvSpPr>
        <p:spPr>
          <a:xfrm>
            <a:off x="927100" y="1129553"/>
            <a:ext cx="6601968" cy="2980944"/>
          </a:xfrm>
          <a:prstGeom prst="rect">
            <a:avLst/>
          </a:prstGeom>
          <a:noFill/>
          <a:ln>
            <a:noFill/>
          </a:ln>
        </p:spPr>
        <p:txBody>
          <a:bodyPr spcFirstLastPara="1">
            <a:noAutofit/>
          </a:bodyPr>
          <a:lstStyle>
            <a:lvl1pPr marR="0" lvl="0" algn="l" rtl="0">
              <a:lnSpc>
                <a:spcPct val="100000"/>
              </a:lnSpc>
              <a:spcBef>
                <a:spcPts val="2000"/>
              </a:spcBef>
              <a:spcAft>
                <a:spcPts val="0"/>
              </a:spcAft>
              <a:buClr>
                <a:srgbClr val="008D64"/>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R="0" lvl="2"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R="0" lvl="3"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R="0" lvl="4"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R="0" lvl="5"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R="0" lvl="6"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R="0" lvl="7"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R="0" lvl="8"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pPr lvl="0"/>
            <a:r>
              <a:rPr lang="en-US" noProof="0" dirty="0" smtClean="0">
                <a:sym typeface="Century Gothic"/>
              </a:rPr>
              <a:t>Click icon to add picture</a:t>
            </a:r>
            <a:endParaRPr noProof="0" dirty="0">
              <a:sym typeface="Century Gothic"/>
            </a:endParaRPr>
          </a:p>
        </p:txBody>
      </p:sp>
      <p:sp>
        <p:nvSpPr>
          <p:cNvPr id="84" name="Google Shape;84;p24"/>
          <p:cNvSpPr>
            <a:spLocks noGrp="1"/>
          </p:cNvSpPr>
          <p:nvPr>
            <p:ph type="pic" idx="3"/>
          </p:nvPr>
        </p:nvSpPr>
        <p:spPr>
          <a:xfrm>
            <a:off x="7543800" y="1129553"/>
            <a:ext cx="1371600" cy="1481328"/>
          </a:xfrm>
          <a:prstGeom prst="rect">
            <a:avLst/>
          </a:prstGeom>
          <a:noFill/>
          <a:ln>
            <a:noFill/>
          </a:ln>
        </p:spPr>
        <p:txBody>
          <a:bodyPr spcFirstLastPara="1">
            <a:noAutofit/>
          </a:bodyPr>
          <a:lstStyle>
            <a:lvl1pPr marR="0" lvl="0" algn="l" rtl="0">
              <a:lnSpc>
                <a:spcPct val="100000"/>
              </a:lnSpc>
              <a:spcBef>
                <a:spcPts val="2000"/>
              </a:spcBef>
              <a:spcAft>
                <a:spcPts val="0"/>
              </a:spcAft>
              <a:buClr>
                <a:srgbClr val="008D64"/>
              </a:buClr>
              <a:buSzPts val="1200"/>
              <a:buFont typeface="Noto Sans Symbols"/>
              <a:buNone/>
              <a:defRPr sz="12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R="0" lvl="2"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R="0" lvl="3"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R="0" lvl="4"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R="0" lvl="5"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R="0" lvl="6"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R="0" lvl="7"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R="0" lvl="8"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pPr lvl="0"/>
            <a:r>
              <a:rPr lang="en-US" noProof="0" dirty="0" smtClean="0">
                <a:sym typeface="Century Gothic"/>
              </a:rPr>
              <a:t>Click icon to add picture</a:t>
            </a:r>
            <a:endParaRPr noProof="0" dirty="0">
              <a:sym typeface="Century Gothic"/>
            </a:endParaRPr>
          </a:p>
        </p:txBody>
      </p:sp>
      <p:sp>
        <p:nvSpPr>
          <p:cNvPr id="85" name="Google Shape;85;p24"/>
          <p:cNvSpPr>
            <a:spLocks noGrp="1"/>
          </p:cNvSpPr>
          <p:nvPr>
            <p:ph type="pic" idx="4"/>
          </p:nvPr>
        </p:nvSpPr>
        <p:spPr>
          <a:xfrm>
            <a:off x="7543800" y="2629169"/>
            <a:ext cx="1371600" cy="1481328"/>
          </a:xfrm>
          <a:prstGeom prst="rect">
            <a:avLst/>
          </a:prstGeom>
          <a:noFill/>
          <a:ln>
            <a:noFill/>
          </a:ln>
        </p:spPr>
        <p:txBody>
          <a:bodyPr spcFirstLastPara="1">
            <a:noAutofit/>
          </a:bodyPr>
          <a:lstStyle>
            <a:lvl1pPr marR="0" lvl="0" algn="l" rtl="0">
              <a:lnSpc>
                <a:spcPct val="100000"/>
              </a:lnSpc>
              <a:spcBef>
                <a:spcPts val="2000"/>
              </a:spcBef>
              <a:spcAft>
                <a:spcPts val="0"/>
              </a:spcAft>
              <a:buClr>
                <a:srgbClr val="008D64"/>
              </a:buClr>
              <a:buSzPts val="1200"/>
              <a:buFont typeface="Noto Sans Symbols"/>
              <a:buNone/>
              <a:defRPr sz="12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R="0" lvl="2"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R="0" lvl="3"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R="0" lvl="4"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R="0" lvl="5"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R="0" lvl="6"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R="0" lvl="7"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R="0" lvl="8"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pPr lvl="0"/>
            <a:r>
              <a:rPr lang="en-US" noProof="0" dirty="0" smtClean="0">
                <a:sym typeface="Century Gothic"/>
              </a:rPr>
              <a:t>Click icon to add picture</a:t>
            </a:r>
            <a:endParaRPr noProof="0" dirty="0">
              <a:sym typeface="Century Gothic"/>
            </a:endParaRPr>
          </a:p>
        </p:txBody>
      </p:sp>
      <p:sp>
        <p:nvSpPr>
          <p:cNvPr id="7" name="Google Shape;81;p24"/>
          <p:cNvSpPr txBox="1">
            <a:spLocks noGrp="1"/>
          </p:cNvSpPr>
          <p:nvPr>
            <p:ph type="dt" idx="10"/>
          </p:nvPr>
        </p:nvSpPr>
        <p:spPr/>
        <p:txBody>
          <a:bodyPr/>
          <a:lstStyle>
            <a:lvl1pPr>
              <a:defRPr/>
            </a:lvl1pPr>
          </a:lstStyle>
          <a:p>
            <a:endParaRPr lang="en-US" altLang="en-US" dirty="0"/>
          </a:p>
        </p:txBody>
      </p:sp>
      <p:sp>
        <p:nvSpPr>
          <p:cNvPr id="8" name="Google Shape;82;p24"/>
          <p:cNvSpPr txBox="1">
            <a:spLocks noGrp="1"/>
          </p:cNvSpPr>
          <p:nvPr>
            <p:ph type="ftr" idx="11"/>
          </p:nvPr>
        </p:nvSpPr>
        <p:spPr/>
        <p:txBody>
          <a:bodyPr/>
          <a:lstStyle>
            <a:lvl1pPr>
              <a:defRPr/>
            </a:lvl1pPr>
          </a:lstStyle>
          <a:p>
            <a:endParaRPr lang="en-US" altLang="en-US" dirty="0"/>
          </a:p>
        </p:txBody>
      </p:sp>
    </p:spTree>
    <p:extLst>
      <p:ext uri="{BB962C8B-B14F-4D97-AF65-F5344CB8AC3E}">
        <p14:creationId xmlns:p14="http://schemas.microsoft.com/office/powerpoint/2010/main" val="234673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ingle column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343400"/>
          </a:xfrm>
        </p:spPr>
        <p:txBody>
          <a:bodyPr/>
          <a:lstStyle>
            <a:lvl1pPr>
              <a:spcBef>
                <a:spcPts val="1200"/>
              </a:spcBef>
              <a:buFontTx/>
              <a:buNone/>
              <a:defRPr sz="1800" b="1">
                <a:solidFill>
                  <a:schemeClr val="accent2"/>
                </a:solidFill>
              </a:defRPr>
            </a:lvl1pPr>
            <a:lvl2pPr marL="342892" indent="-342892" algn="l" defTabSz="457189" rtl="0" eaLnBrk="1" latinLnBrk="0" hangingPunct="1">
              <a:spcBef>
                <a:spcPts val="1200"/>
              </a:spcBef>
              <a:buFontTx/>
              <a:buNone/>
              <a:defRPr sz="1800">
                <a:solidFill>
                  <a:schemeClr val="tx2"/>
                </a:solidFill>
              </a:defRPr>
            </a:lvl2pPr>
            <a:lvl3pPr marL="342892" indent="-342892" algn="l" defTabSz="457189" rtl="0" eaLnBrk="1" latinLnBrk="0" hangingPunct="1">
              <a:spcBef>
                <a:spcPts val="1200"/>
              </a:spcBef>
              <a:buClr>
                <a:schemeClr val="accent2"/>
              </a:buClr>
              <a:buFontTx/>
              <a:buNone/>
              <a:defRPr sz="1600"/>
            </a:lvl3pPr>
            <a:lvl4pPr marL="342892" indent="-342892" algn="l" defTabSz="457189" rtl="0" eaLnBrk="1" latinLnBrk="0" hangingPunct="1">
              <a:spcBef>
                <a:spcPts val="1200"/>
              </a:spcBef>
              <a:buFontTx/>
              <a:buNone/>
              <a:defRPr sz="1500"/>
            </a:lvl4pPr>
            <a:lvl5pPr marL="342892" indent="-342892" algn="l" defTabSz="457189" rtl="0" eaLnBrk="1" latinLnBrk="0" hangingPunct="1">
              <a:spcBef>
                <a:spcPts val="1200"/>
              </a:spcBef>
              <a:buClr>
                <a:schemeClr val="accent1"/>
              </a:buClr>
              <a:buFontTx/>
              <a:buNone/>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a:xfrm>
            <a:off x="457200" y="585251"/>
            <a:ext cx="8229600" cy="582679"/>
          </a:xfrm>
          <a:prstGeom prst="rect">
            <a:avLst/>
          </a:prstGeom>
        </p:spPr>
        <p:txBody>
          <a:bodyPr lIns="0" tIns="0" rIns="0" bIns="0" rtlCol="0" anchor="t">
            <a:normAutofit/>
          </a:bodyPr>
          <a:lstStyle/>
          <a:p>
            <a:r>
              <a:rPr lang="en-US" smtClean="0"/>
              <a:t>Click to edit Master title style</a:t>
            </a:r>
            <a:endParaRPr lang="en-US" dirty="0"/>
          </a:p>
        </p:txBody>
      </p:sp>
      <p:sp>
        <p:nvSpPr>
          <p:cNvPr id="4" name="Slide Number Placeholder 3"/>
          <p:cNvSpPr>
            <a:spLocks noGrp="1"/>
          </p:cNvSpPr>
          <p:nvPr>
            <p:ph type="sldNum" sz="quarter" idx="10"/>
          </p:nvPr>
        </p:nvSpPr>
        <p:spPr>
          <a:xfrm>
            <a:off x="7937500" y="6172200"/>
            <a:ext cx="790575" cy="365125"/>
          </a:xfrm>
        </p:spPr>
        <p:txBody>
          <a:bodyPr lIns="0" tIns="0" rIns="0" bIns="0" anchor="b"/>
          <a:lstStyle>
            <a:lvl1pPr algn="r">
              <a:defRPr sz="1200" b="1">
                <a:solidFill>
                  <a:schemeClr val="accent2"/>
                </a:solidFill>
                <a:latin typeface="Arial" panose="020B0604020202020204" pitchFamily="34" charset="0"/>
              </a:defRPr>
            </a:lvl1pPr>
          </a:lstStyle>
          <a:p>
            <a:r>
              <a:rPr lang="en-US" altLang="en-US"/>
              <a:t>EL256218</a:t>
            </a:r>
          </a:p>
        </p:txBody>
      </p:sp>
    </p:spTree>
    <p:extLst>
      <p:ext uri="{BB962C8B-B14F-4D97-AF65-F5344CB8AC3E}">
        <p14:creationId xmlns:p14="http://schemas.microsoft.com/office/powerpoint/2010/main" val="1272501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
        <p:cNvGrpSpPr/>
        <p:nvPr/>
      </p:nvGrpSpPr>
      <p:grpSpPr>
        <a:xfrm>
          <a:off x="0" y="0"/>
          <a:ext cx="0" cy="0"/>
          <a:chOff x="0" y="0"/>
          <a:chExt cx="0" cy="0"/>
        </a:xfrm>
      </p:grpSpPr>
      <p:sp>
        <p:nvSpPr>
          <p:cNvPr id="21" name="Google Shape;21;p16"/>
          <p:cNvSpPr txBox="1">
            <a:spLocks noGrp="1"/>
          </p:cNvSpPr>
          <p:nvPr>
            <p:ph type="title"/>
          </p:nvPr>
        </p:nvSpPr>
        <p:spPr>
          <a:xfrm>
            <a:off x="0" y="1123856"/>
            <a:ext cx="8913813" cy="914400"/>
          </a:xfrm>
          <a:prstGeom prst="rect">
            <a:avLst/>
          </a:prstGeom>
          <a:solidFill>
            <a:srgbClr val="F3B32E"/>
          </a:solidFill>
          <a:ln>
            <a:noFill/>
          </a:ln>
        </p:spPr>
        <p:txBody>
          <a:bodyPr spcFirstLastPara="1">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Click to edit Master title style</a:t>
            </a:r>
            <a:endParaRPr/>
          </a:p>
        </p:txBody>
      </p:sp>
      <p:sp>
        <p:nvSpPr>
          <p:cNvPr id="22" name="Google Shape;22;p16"/>
          <p:cNvSpPr txBox="1">
            <a:spLocks noGrp="1"/>
          </p:cNvSpPr>
          <p:nvPr>
            <p:ph type="body" idx="1"/>
          </p:nvPr>
        </p:nvSpPr>
        <p:spPr>
          <a:xfrm>
            <a:off x="1117600" y="2595563"/>
            <a:ext cx="3566160" cy="3681412"/>
          </a:xfrm>
          <a:prstGeom prst="rect">
            <a:avLst/>
          </a:prstGeom>
          <a:noFill/>
          <a:ln>
            <a:noFill/>
          </a:ln>
        </p:spPr>
        <p:txBody>
          <a:bodyPr spcFirstLastPara="1">
            <a:noAutofit/>
          </a:bodyPr>
          <a:lstStyle>
            <a:lvl1pPr marL="457200" lvl="0" indent="-342900" algn="l">
              <a:lnSpc>
                <a:spcPct val="100000"/>
              </a:lnSpc>
              <a:spcBef>
                <a:spcPts val="2000"/>
              </a:spcBef>
              <a:spcAft>
                <a:spcPts val="0"/>
              </a:spcAft>
              <a:buSzPts val="1800"/>
              <a:buChar char="⬜"/>
              <a:defRPr sz="1800"/>
            </a:lvl1pPr>
            <a:lvl2pPr marL="914400" lvl="1" indent="-342900" algn="l">
              <a:lnSpc>
                <a:spcPct val="100000"/>
              </a:lnSpc>
              <a:spcBef>
                <a:spcPts val="600"/>
              </a:spcBef>
              <a:spcAft>
                <a:spcPts val="0"/>
              </a:spcAft>
              <a:buSzPts val="1800"/>
              <a:buChar char="⬜"/>
              <a:defRPr sz="1800"/>
            </a:lvl2pPr>
            <a:lvl3pPr marL="1371600" lvl="2" indent="-342900" algn="l">
              <a:lnSpc>
                <a:spcPct val="100000"/>
              </a:lnSpc>
              <a:spcBef>
                <a:spcPts val="600"/>
              </a:spcBef>
              <a:spcAft>
                <a:spcPts val="0"/>
              </a:spcAft>
              <a:buSzPts val="1800"/>
              <a:buChar char="⬜"/>
              <a:defRPr sz="1800"/>
            </a:lvl3pPr>
            <a:lvl4pPr marL="1828800" lvl="3" indent="-342900" algn="l">
              <a:lnSpc>
                <a:spcPct val="100000"/>
              </a:lnSpc>
              <a:spcBef>
                <a:spcPts val="600"/>
              </a:spcBef>
              <a:spcAft>
                <a:spcPts val="0"/>
              </a:spcAft>
              <a:buSzPts val="1800"/>
              <a:buChar char="⬜"/>
              <a:defRPr sz="1800"/>
            </a:lvl4pPr>
            <a:lvl5pPr marL="2286000" lvl="4" indent="-342900" algn="l">
              <a:lnSpc>
                <a:spcPct val="100000"/>
              </a:lnSpc>
              <a:spcBef>
                <a:spcPts val="60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pPr lvl="0"/>
            <a:r>
              <a:rPr lang="en-US" smtClean="0"/>
              <a:t>Click to edit Master text styles</a:t>
            </a:r>
          </a:p>
        </p:txBody>
      </p:sp>
      <p:sp>
        <p:nvSpPr>
          <p:cNvPr id="23" name="Google Shape;23;p16"/>
          <p:cNvSpPr txBox="1">
            <a:spLocks noGrp="1"/>
          </p:cNvSpPr>
          <p:nvPr>
            <p:ph type="body" idx="2"/>
          </p:nvPr>
        </p:nvSpPr>
        <p:spPr>
          <a:xfrm>
            <a:off x="5147534" y="2595563"/>
            <a:ext cx="3566160" cy="3681412"/>
          </a:xfrm>
          <a:prstGeom prst="rect">
            <a:avLst/>
          </a:prstGeom>
          <a:noFill/>
          <a:ln>
            <a:noFill/>
          </a:ln>
        </p:spPr>
        <p:txBody>
          <a:bodyPr spcFirstLastPara="1">
            <a:noAutofit/>
          </a:bodyPr>
          <a:lstStyle>
            <a:lvl1pPr marL="457200" lvl="0" indent="-342900" algn="l">
              <a:lnSpc>
                <a:spcPct val="100000"/>
              </a:lnSpc>
              <a:spcBef>
                <a:spcPts val="2000"/>
              </a:spcBef>
              <a:spcAft>
                <a:spcPts val="0"/>
              </a:spcAft>
              <a:buSzPts val="1800"/>
              <a:buChar char="⬜"/>
              <a:defRPr sz="1800"/>
            </a:lvl1pPr>
            <a:lvl2pPr marL="914400" lvl="1" indent="-342900" algn="l">
              <a:lnSpc>
                <a:spcPct val="100000"/>
              </a:lnSpc>
              <a:spcBef>
                <a:spcPts val="600"/>
              </a:spcBef>
              <a:spcAft>
                <a:spcPts val="0"/>
              </a:spcAft>
              <a:buSzPts val="1800"/>
              <a:buChar char="⬜"/>
              <a:defRPr sz="1800"/>
            </a:lvl2pPr>
            <a:lvl3pPr marL="1371600" lvl="2" indent="-342900" algn="l">
              <a:lnSpc>
                <a:spcPct val="100000"/>
              </a:lnSpc>
              <a:spcBef>
                <a:spcPts val="600"/>
              </a:spcBef>
              <a:spcAft>
                <a:spcPts val="0"/>
              </a:spcAft>
              <a:buSzPts val="1800"/>
              <a:buChar char="⬜"/>
              <a:defRPr sz="1800"/>
            </a:lvl3pPr>
            <a:lvl4pPr marL="1828800" lvl="3" indent="-342900" algn="l">
              <a:lnSpc>
                <a:spcPct val="100000"/>
              </a:lnSpc>
              <a:spcBef>
                <a:spcPts val="600"/>
              </a:spcBef>
              <a:spcAft>
                <a:spcPts val="0"/>
              </a:spcAft>
              <a:buSzPts val="1800"/>
              <a:buChar char="⬜"/>
              <a:defRPr sz="1800"/>
            </a:lvl4pPr>
            <a:lvl5pPr marL="2286000" lvl="4" indent="-342900" algn="l">
              <a:lnSpc>
                <a:spcPct val="100000"/>
              </a:lnSpc>
              <a:spcBef>
                <a:spcPts val="60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pPr lvl="0"/>
            <a:r>
              <a:rPr lang="en-US" smtClean="0"/>
              <a:t>Click to edit Master text styles</a:t>
            </a:r>
          </a:p>
        </p:txBody>
      </p:sp>
      <p:sp>
        <p:nvSpPr>
          <p:cNvPr id="5" name="Google Shape;8;p13"/>
          <p:cNvSpPr txBox="1">
            <a:spLocks noGrp="1"/>
          </p:cNvSpPr>
          <p:nvPr>
            <p:ph type="dt" idx="11"/>
          </p:nvPr>
        </p:nvSpPr>
        <p:spPr>
          <a:ln/>
        </p:spPr>
        <p:txBody>
          <a:bodyPr/>
          <a:lstStyle>
            <a:lvl1pPr>
              <a:defRPr/>
            </a:lvl1pPr>
          </a:lstStyle>
          <a:p>
            <a:endParaRPr lang="en-US" altLang="en-US" dirty="0"/>
          </a:p>
        </p:txBody>
      </p:sp>
      <p:sp>
        <p:nvSpPr>
          <p:cNvPr id="6" name="Google Shape;9;p13"/>
          <p:cNvSpPr txBox="1">
            <a:spLocks noGrp="1"/>
          </p:cNvSpPr>
          <p:nvPr>
            <p:ph type="ftr" idx="12"/>
          </p:nvPr>
        </p:nvSpPr>
        <p:spPr>
          <a:ln/>
        </p:spPr>
        <p:txBody>
          <a:bodyPr/>
          <a:lstStyle>
            <a:lvl1pPr>
              <a:defRPr/>
            </a:lvl1pPr>
          </a:lstStyle>
          <a:p>
            <a:endParaRPr lang="en-US" altLang="en-US" dirty="0"/>
          </a:p>
        </p:txBody>
      </p:sp>
      <p:sp>
        <p:nvSpPr>
          <p:cNvPr id="7" name="Google Shape;10;p13"/>
          <p:cNvSpPr txBox="1">
            <a:spLocks noGrp="1"/>
          </p:cNvSpPr>
          <p:nvPr>
            <p:ph type="sldNum" idx="13"/>
          </p:nvPr>
        </p:nvSpPr>
        <p:spPr>
          <a:ln/>
        </p:spPr>
        <p:txBody>
          <a:bodyPr/>
          <a:lstStyle>
            <a:lvl1pPr>
              <a:defRPr/>
            </a:lvl1pPr>
          </a:lstStyle>
          <a:p>
            <a:fld id="{52E71D71-A426-432F-854D-736E581C8660}" type="slidenum">
              <a:rPr lang="en-US" altLang="en-US"/>
              <a:pPr/>
              <a:t>‹#›</a:t>
            </a:fld>
            <a:endParaRPr lang="en-US" altLang="en-US" dirty="0"/>
          </a:p>
        </p:txBody>
      </p:sp>
    </p:spTree>
    <p:extLst>
      <p:ext uri="{BB962C8B-B14F-4D97-AF65-F5344CB8AC3E}">
        <p14:creationId xmlns:p14="http://schemas.microsoft.com/office/powerpoint/2010/main" val="339862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cxnSp>
        <p:nvCxnSpPr>
          <p:cNvPr id="7" name="Google Shape;36;p17"/>
          <p:cNvCxnSpPr>
            <a:cxnSpLocks noChangeShapeType="1"/>
          </p:cNvCxnSpPr>
          <p:nvPr/>
        </p:nvCxnSpPr>
        <p:spPr bwMode="auto">
          <a:xfrm>
            <a:off x="1211263" y="2905125"/>
            <a:ext cx="3384550" cy="1588"/>
          </a:xfrm>
          <a:prstGeom prst="straightConnector1">
            <a:avLst/>
          </a:prstGeom>
          <a:noFill/>
          <a:ln w="38100">
            <a:solidFill>
              <a:srgbClr val="D5D9CC"/>
            </a:solidFill>
            <a:round/>
            <a:headEnd type="none" w="sm" len="sm"/>
            <a:tailEnd type="none" w="sm" len="sm"/>
          </a:ln>
          <a:extLst>
            <a:ext uri="{909E8E84-426E-40DD-AFC4-6F175D3DCCD1}">
              <a14:hiddenFill xmlns:a14="http://schemas.microsoft.com/office/drawing/2010/main">
                <a:noFill/>
              </a14:hiddenFill>
            </a:ext>
          </a:extLst>
        </p:spPr>
      </p:cxnSp>
      <p:cxnSp>
        <p:nvCxnSpPr>
          <p:cNvPr id="8" name="Google Shape;37;p17"/>
          <p:cNvCxnSpPr>
            <a:cxnSpLocks noChangeShapeType="1"/>
          </p:cNvCxnSpPr>
          <p:nvPr/>
        </p:nvCxnSpPr>
        <p:spPr bwMode="auto">
          <a:xfrm>
            <a:off x="5238750" y="2905125"/>
            <a:ext cx="3382963" cy="1588"/>
          </a:xfrm>
          <a:prstGeom prst="straightConnector1">
            <a:avLst/>
          </a:prstGeom>
          <a:noFill/>
          <a:ln w="38100">
            <a:solidFill>
              <a:srgbClr val="D5D9CC"/>
            </a:solidFill>
            <a:round/>
            <a:headEnd type="none" w="sm" len="sm"/>
            <a:tailEnd type="none" w="sm" len="sm"/>
          </a:ln>
          <a:extLst>
            <a:ext uri="{909E8E84-426E-40DD-AFC4-6F175D3DCCD1}">
              <a14:hiddenFill xmlns:a14="http://schemas.microsoft.com/office/drawing/2010/main">
                <a:noFill/>
              </a14:hiddenFill>
            </a:ext>
          </a:extLst>
        </p:spPr>
      </p:cxnSp>
      <p:cxnSp>
        <p:nvCxnSpPr>
          <p:cNvPr id="9" name="Google Shape;38;p17"/>
          <p:cNvCxnSpPr>
            <a:cxnSpLocks noChangeShapeType="1"/>
          </p:cNvCxnSpPr>
          <p:nvPr/>
        </p:nvCxnSpPr>
        <p:spPr bwMode="auto">
          <a:xfrm>
            <a:off x="1211263" y="2905125"/>
            <a:ext cx="3384550" cy="1588"/>
          </a:xfrm>
          <a:prstGeom prst="straightConnector1">
            <a:avLst/>
          </a:prstGeom>
          <a:noFill/>
          <a:ln w="38100">
            <a:solidFill>
              <a:srgbClr val="D5D9CC"/>
            </a:solidFill>
            <a:round/>
            <a:headEnd type="none" w="sm" len="sm"/>
            <a:tailEnd type="none" w="sm" len="sm"/>
          </a:ln>
          <a:extLst>
            <a:ext uri="{909E8E84-426E-40DD-AFC4-6F175D3DCCD1}">
              <a14:hiddenFill xmlns:a14="http://schemas.microsoft.com/office/drawing/2010/main">
                <a:noFill/>
              </a14:hiddenFill>
            </a:ext>
          </a:extLst>
        </p:spPr>
      </p:cxnSp>
      <p:cxnSp>
        <p:nvCxnSpPr>
          <p:cNvPr id="10" name="Google Shape;39;p17"/>
          <p:cNvCxnSpPr>
            <a:cxnSpLocks noChangeShapeType="1"/>
          </p:cNvCxnSpPr>
          <p:nvPr/>
        </p:nvCxnSpPr>
        <p:spPr bwMode="auto">
          <a:xfrm>
            <a:off x="5238750" y="2905125"/>
            <a:ext cx="3382963" cy="1588"/>
          </a:xfrm>
          <a:prstGeom prst="straightConnector1">
            <a:avLst/>
          </a:prstGeom>
          <a:noFill/>
          <a:ln w="38100">
            <a:solidFill>
              <a:srgbClr val="D5D9CC"/>
            </a:solidFill>
            <a:round/>
            <a:headEnd type="none" w="sm" len="sm"/>
            <a:tailEnd type="none" w="sm" len="sm"/>
          </a:ln>
          <a:extLst>
            <a:ext uri="{909E8E84-426E-40DD-AFC4-6F175D3DCCD1}">
              <a14:hiddenFill xmlns:a14="http://schemas.microsoft.com/office/drawing/2010/main">
                <a:noFill/>
              </a14:hiddenFill>
            </a:ext>
          </a:extLst>
        </p:spPr>
      </p:cxnSp>
      <p:cxnSp>
        <p:nvCxnSpPr>
          <p:cNvPr id="11" name="Google Shape;40;p17"/>
          <p:cNvCxnSpPr>
            <a:cxnSpLocks noChangeShapeType="1"/>
          </p:cNvCxnSpPr>
          <p:nvPr/>
        </p:nvCxnSpPr>
        <p:spPr bwMode="auto">
          <a:xfrm>
            <a:off x="1211263" y="2905125"/>
            <a:ext cx="3384550" cy="1588"/>
          </a:xfrm>
          <a:prstGeom prst="straightConnector1">
            <a:avLst/>
          </a:prstGeom>
          <a:noFill/>
          <a:ln w="38100">
            <a:solidFill>
              <a:srgbClr val="D5D9CC"/>
            </a:solidFill>
            <a:round/>
            <a:headEnd type="none" w="sm" len="sm"/>
            <a:tailEnd type="none" w="sm" len="sm"/>
          </a:ln>
          <a:extLst>
            <a:ext uri="{909E8E84-426E-40DD-AFC4-6F175D3DCCD1}">
              <a14:hiddenFill xmlns:a14="http://schemas.microsoft.com/office/drawing/2010/main">
                <a:noFill/>
              </a14:hiddenFill>
            </a:ext>
          </a:extLst>
        </p:spPr>
      </p:cxnSp>
      <p:cxnSp>
        <p:nvCxnSpPr>
          <p:cNvPr id="12" name="Google Shape;41;p17"/>
          <p:cNvCxnSpPr>
            <a:cxnSpLocks noChangeShapeType="1"/>
          </p:cNvCxnSpPr>
          <p:nvPr/>
        </p:nvCxnSpPr>
        <p:spPr bwMode="auto">
          <a:xfrm>
            <a:off x="5238750" y="2905125"/>
            <a:ext cx="3382963" cy="1588"/>
          </a:xfrm>
          <a:prstGeom prst="straightConnector1">
            <a:avLst/>
          </a:prstGeom>
          <a:noFill/>
          <a:ln w="38100">
            <a:solidFill>
              <a:srgbClr val="D5D9CC"/>
            </a:solidFill>
            <a:round/>
            <a:headEnd type="none" w="sm" len="sm"/>
            <a:tailEnd type="none" w="sm" len="sm"/>
          </a:ln>
          <a:extLst>
            <a:ext uri="{909E8E84-426E-40DD-AFC4-6F175D3DCCD1}">
              <a14:hiddenFill xmlns:a14="http://schemas.microsoft.com/office/drawing/2010/main">
                <a:noFill/>
              </a14:hiddenFill>
            </a:ext>
          </a:extLst>
        </p:spPr>
      </p:cxnSp>
      <p:sp>
        <p:nvSpPr>
          <p:cNvPr id="28" name="Google Shape;28;p17"/>
          <p:cNvSpPr txBox="1">
            <a:spLocks noGrp="1"/>
          </p:cNvSpPr>
          <p:nvPr>
            <p:ph type="title"/>
          </p:nvPr>
        </p:nvSpPr>
        <p:spPr>
          <a:xfrm>
            <a:off x="0" y="1123856"/>
            <a:ext cx="8913813" cy="914400"/>
          </a:xfrm>
          <a:prstGeom prst="rect">
            <a:avLst/>
          </a:prstGeom>
          <a:solidFill>
            <a:srgbClr val="F3B32E"/>
          </a:solidFill>
          <a:ln>
            <a:noFill/>
          </a:ln>
        </p:spPr>
        <p:txBody>
          <a:bodyPr spcFirstLastPara="1">
            <a:noAutofit/>
          </a:bodyPr>
          <a:lstStyle>
            <a:lvl1pPr lvl="0" algn="l">
              <a:lnSpc>
                <a:spcPct val="100000"/>
              </a:lnSpc>
              <a:spcBef>
                <a:spcPts val="0"/>
              </a:spcBef>
              <a:spcAft>
                <a:spcPts val="0"/>
              </a:spcAft>
              <a:buClr>
                <a:schemeClr val="dk1"/>
              </a:buClr>
              <a:buSzPts val="36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Click to edit Master title style</a:t>
            </a:r>
            <a:endParaRPr/>
          </a:p>
        </p:txBody>
      </p:sp>
      <p:sp>
        <p:nvSpPr>
          <p:cNvPr id="29" name="Google Shape;29;p17"/>
          <p:cNvSpPr txBox="1">
            <a:spLocks noGrp="1"/>
          </p:cNvSpPr>
          <p:nvPr>
            <p:ph type="body" idx="1"/>
          </p:nvPr>
        </p:nvSpPr>
        <p:spPr>
          <a:xfrm>
            <a:off x="1120588" y="2017713"/>
            <a:ext cx="3566160" cy="877887"/>
          </a:xfrm>
          <a:prstGeom prst="rect">
            <a:avLst/>
          </a:prstGeom>
          <a:noFill/>
          <a:ln>
            <a:noFill/>
          </a:ln>
        </p:spPr>
        <p:txBody>
          <a:bodyPr spcFirstLastPara="1" anchor="b">
            <a:noAutofit/>
          </a:bodyPr>
          <a:lstStyle>
            <a:lvl1pPr marL="457200" lvl="0" indent="-228600" algn="l">
              <a:lnSpc>
                <a:spcPct val="100000"/>
              </a:lnSpc>
              <a:spcBef>
                <a:spcPts val="2000"/>
              </a:spcBef>
              <a:spcAft>
                <a:spcPts val="0"/>
              </a:spcAft>
              <a:buSzPts val="2400"/>
              <a:buNone/>
              <a:defRPr sz="2400" b="0"/>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pPr lvl="0"/>
            <a:r>
              <a:rPr lang="en-US" smtClean="0"/>
              <a:t>Click to edit Master text styles</a:t>
            </a:r>
          </a:p>
        </p:txBody>
      </p:sp>
      <p:sp>
        <p:nvSpPr>
          <p:cNvPr id="30" name="Google Shape;30;p17"/>
          <p:cNvSpPr txBox="1">
            <a:spLocks noGrp="1"/>
          </p:cNvSpPr>
          <p:nvPr>
            <p:ph type="body" idx="2"/>
          </p:nvPr>
        </p:nvSpPr>
        <p:spPr>
          <a:xfrm>
            <a:off x="1120588" y="3065929"/>
            <a:ext cx="3566160" cy="3211046"/>
          </a:xfrm>
          <a:prstGeom prst="rect">
            <a:avLst/>
          </a:prstGeom>
          <a:noFill/>
          <a:ln>
            <a:noFill/>
          </a:ln>
        </p:spPr>
        <p:txBody>
          <a:bodyPr spcFirstLastPara="1">
            <a:noAutofit/>
          </a:bodyPr>
          <a:lstStyle>
            <a:lvl1pPr marL="457200" lvl="0" indent="-342900" algn="l">
              <a:lnSpc>
                <a:spcPct val="100000"/>
              </a:lnSpc>
              <a:spcBef>
                <a:spcPts val="2000"/>
              </a:spcBef>
              <a:spcAft>
                <a:spcPts val="0"/>
              </a:spcAft>
              <a:buSzPts val="1800"/>
              <a:buChar char="⬜"/>
              <a:defRPr sz="1800"/>
            </a:lvl1pPr>
            <a:lvl2pPr marL="914400" lvl="1" indent="-342900" algn="l">
              <a:lnSpc>
                <a:spcPct val="100000"/>
              </a:lnSpc>
              <a:spcBef>
                <a:spcPts val="600"/>
              </a:spcBef>
              <a:spcAft>
                <a:spcPts val="0"/>
              </a:spcAft>
              <a:buSzPts val="1800"/>
              <a:buChar char="⬜"/>
              <a:defRPr sz="1800"/>
            </a:lvl2pPr>
            <a:lvl3pPr marL="1371600" lvl="2" indent="-342900" algn="l">
              <a:lnSpc>
                <a:spcPct val="100000"/>
              </a:lnSpc>
              <a:spcBef>
                <a:spcPts val="600"/>
              </a:spcBef>
              <a:spcAft>
                <a:spcPts val="0"/>
              </a:spcAft>
              <a:buSzPts val="1800"/>
              <a:buChar char="⬜"/>
              <a:defRPr sz="1800"/>
            </a:lvl3pPr>
            <a:lvl4pPr marL="1828800" lvl="3" indent="-342900" algn="l">
              <a:lnSpc>
                <a:spcPct val="100000"/>
              </a:lnSpc>
              <a:spcBef>
                <a:spcPts val="600"/>
              </a:spcBef>
              <a:spcAft>
                <a:spcPts val="0"/>
              </a:spcAft>
              <a:buSzPts val="1800"/>
              <a:buChar char="⬜"/>
              <a:defRPr sz="1800"/>
            </a:lvl4pPr>
            <a:lvl5pPr marL="2286000" lvl="4" indent="-342900" algn="l">
              <a:lnSpc>
                <a:spcPct val="100000"/>
              </a:lnSpc>
              <a:spcBef>
                <a:spcPts val="600"/>
              </a:spcBef>
              <a:spcAft>
                <a:spcPts val="0"/>
              </a:spcAft>
              <a:buSzPts val="1800"/>
              <a:buChar char="⬜"/>
              <a:defRPr sz="18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pPr lvl="0"/>
            <a:r>
              <a:rPr lang="en-US" smtClean="0"/>
              <a:t>Click to edit Master text styles</a:t>
            </a:r>
          </a:p>
        </p:txBody>
      </p:sp>
      <p:sp>
        <p:nvSpPr>
          <p:cNvPr id="31" name="Google Shape;31;p17"/>
          <p:cNvSpPr txBox="1">
            <a:spLocks noGrp="1"/>
          </p:cNvSpPr>
          <p:nvPr>
            <p:ph type="body" idx="3"/>
          </p:nvPr>
        </p:nvSpPr>
        <p:spPr>
          <a:xfrm>
            <a:off x="5147534" y="2017713"/>
            <a:ext cx="3566160" cy="877887"/>
          </a:xfrm>
          <a:prstGeom prst="rect">
            <a:avLst/>
          </a:prstGeom>
          <a:noFill/>
          <a:ln>
            <a:noFill/>
          </a:ln>
        </p:spPr>
        <p:txBody>
          <a:bodyPr spcFirstLastPara="1" anchor="b">
            <a:noAutofit/>
          </a:bodyPr>
          <a:lstStyle>
            <a:lvl1pPr marL="457200" lvl="0" indent="-228600" algn="l">
              <a:lnSpc>
                <a:spcPct val="100000"/>
              </a:lnSpc>
              <a:spcBef>
                <a:spcPts val="2000"/>
              </a:spcBef>
              <a:spcAft>
                <a:spcPts val="0"/>
              </a:spcAft>
              <a:buSzPts val="2400"/>
              <a:buNone/>
              <a:defRPr sz="2400" b="0"/>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pPr lvl="0"/>
            <a:r>
              <a:rPr lang="en-US" smtClean="0"/>
              <a:t>Click to edit Master text styles</a:t>
            </a:r>
          </a:p>
        </p:txBody>
      </p:sp>
      <p:sp>
        <p:nvSpPr>
          <p:cNvPr id="32" name="Google Shape;32;p17"/>
          <p:cNvSpPr txBox="1">
            <a:spLocks noGrp="1"/>
          </p:cNvSpPr>
          <p:nvPr>
            <p:ph type="body" idx="4"/>
          </p:nvPr>
        </p:nvSpPr>
        <p:spPr>
          <a:xfrm>
            <a:off x="5147534" y="3065929"/>
            <a:ext cx="3566160" cy="3211046"/>
          </a:xfrm>
          <a:prstGeom prst="rect">
            <a:avLst/>
          </a:prstGeom>
          <a:noFill/>
          <a:ln>
            <a:noFill/>
          </a:ln>
        </p:spPr>
        <p:txBody>
          <a:bodyPr spcFirstLastPara="1">
            <a:noAutofit/>
          </a:bodyPr>
          <a:lstStyle>
            <a:lvl1pPr marL="457200" lvl="0" indent="-342900" algn="l">
              <a:lnSpc>
                <a:spcPct val="100000"/>
              </a:lnSpc>
              <a:spcBef>
                <a:spcPts val="2000"/>
              </a:spcBef>
              <a:spcAft>
                <a:spcPts val="0"/>
              </a:spcAft>
              <a:buSzPts val="1800"/>
              <a:buChar char="⬜"/>
              <a:defRPr sz="1800"/>
            </a:lvl1pPr>
            <a:lvl2pPr marL="914400" lvl="1" indent="-342900" algn="l">
              <a:lnSpc>
                <a:spcPct val="100000"/>
              </a:lnSpc>
              <a:spcBef>
                <a:spcPts val="600"/>
              </a:spcBef>
              <a:spcAft>
                <a:spcPts val="0"/>
              </a:spcAft>
              <a:buSzPts val="1800"/>
              <a:buChar char="⬜"/>
              <a:defRPr sz="1800"/>
            </a:lvl2pPr>
            <a:lvl3pPr marL="1371600" lvl="2" indent="-342900" algn="l">
              <a:lnSpc>
                <a:spcPct val="100000"/>
              </a:lnSpc>
              <a:spcBef>
                <a:spcPts val="600"/>
              </a:spcBef>
              <a:spcAft>
                <a:spcPts val="0"/>
              </a:spcAft>
              <a:buSzPts val="1800"/>
              <a:buChar char="⬜"/>
              <a:defRPr sz="1800"/>
            </a:lvl3pPr>
            <a:lvl4pPr marL="1828800" lvl="3" indent="-342900" algn="l">
              <a:lnSpc>
                <a:spcPct val="100000"/>
              </a:lnSpc>
              <a:spcBef>
                <a:spcPts val="600"/>
              </a:spcBef>
              <a:spcAft>
                <a:spcPts val="0"/>
              </a:spcAft>
              <a:buSzPts val="1800"/>
              <a:buChar char="⬜"/>
              <a:defRPr sz="1800"/>
            </a:lvl4pPr>
            <a:lvl5pPr marL="2286000" lvl="4" indent="-342900" algn="l">
              <a:lnSpc>
                <a:spcPct val="100000"/>
              </a:lnSpc>
              <a:spcBef>
                <a:spcPts val="600"/>
              </a:spcBef>
              <a:spcAft>
                <a:spcPts val="0"/>
              </a:spcAft>
              <a:buSzPts val="1800"/>
              <a:buChar char="⬜"/>
              <a:defRPr sz="18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pPr lvl="0"/>
            <a:r>
              <a:rPr lang="en-US" smtClean="0"/>
              <a:t>Click to edit Master text styles</a:t>
            </a:r>
          </a:p>
        </p:txBody>
      </p:sp>
      <p:sp>
        <p:nvSpPr>
          <p:cNvPr id="13" name="Google Shape;33;p17"/>
          <p:cNvSpPr txBox="1">
            <a:spLocks noGrp="1"/>
          </p:cNvSpPr>
          <p:nvPr>
            <p:ph type="dt" idx="10"/>
          </p:nvPr>
        </p:nvSpPr>
        <p:spPr/>
        <p:txBody>
          <a:bodyPr/>
          <a:lstStyle>
            <a:lvl1pPr>
              <a:defRPr/>
            </a:lvl1pPr>
          </a:lstStyle>
          <a:p>
            <a:endParaRPr lang="en-US" altLang="en-US" dirty="0"/>
          </a:p>
        </p:txBody>
      </p:sp>
      <p:sp>
        <p:nvSpPr>
          <p:cNvPr id="14" name="Google Shape;34;p17"/>
          <p:cNvSpPr txBox="1">
            <a:spLocks noGrp="1"/>
          </p:cNvSpPr>
          <p:nvPr>
            <p:ph type="ftr" idx="11"/>
          </p:nvPr>
        </p:nvSpPr>
        <p:spPr>
          <a:xfrm>
            <a:off x="1120775" y="188913"/>
            <a:ext cx="2895600" cy="365125"/>
          </a:xfrm>
        </p:spPr>
        <p:txBody>
          <a:bodyPr/>
          <a:lstStyle>
            <a:lvl1pPr>
              <a:defRPr/>
            </a:lvl1pPr>
          </a:lstStyle>
          <a:p>
            <a:endParaRPr lang="en-US" altLang="en-US" dirty="0"/>
          </a:p>
        </p:txBody>
      </p:sp>
      <p:sp>
        <p:nvSpPr>
          <p:cNvPr id="15" name="Google Shape;35;p17"/>
          <p:cNvSpPr txBox="1">
            <a:spLocks noGrp="1"/>
          </p:cNvSpPr>
          <p:nvPr>
            <p:ph type="sldNum" idx="12"/>
          </p:nvPr>
        </p:nvSpPr>
        <p:spPr/>
        <p:txBody>
          <a:bodyPr/>
          <a:lstStyle>
            <a:lvl1pPr>
              <a:defRPr/>
            </a:lvl1pPr>
          </a:lstStyle>
          <a:p>
            <a:fld id="{BBF243A8-ACD6-4D2B-B6F9-4B46863195E9}" type="slidenum">
              <a:rPr lang="en-US" altLang="en-US"/>
              <a:pPr/>
              <a:t>‹#›</a:t>
            </a:fld>
            <a:endParaRPr lang="en-US" altLang="en-US" dirty="0"/>
          </a:p>
        </p:txBody>
      </p:sp>
    </p:spTree>
    <p:extLst>
      <p:ext uri="{BB962C8B-B14F-4D97-AF65-F5344CB8AC3E}">
        <p14:creationId xmlns:p14="http://schemas.microsoft.com/office/powerpoint/2010/main" val="95250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18"/>
          <p:cNvSpPr txBox="1">
            <a:spLocks noGrp="1"/>
          </p:cNvSpPr>
          <p:nvPr>
            <p:ph type="title"/>
          </p:nvPr>
        </p:nvSpPr>
        <p:spPr>
          <a:xfrm>
            <a:off x="0" y="1123856"/>
            <a:ext cx="8913813" cy="914400"/>
          </a:xfrm>
          <a:prstGeom prst="rect">
            <a:avLst/>
          </a:prstGeom>
          <a:solidFill>
            <a:srgbClr val="F3B32E"/>
          </a:solidFill>
          <a:ln>
            <a:noFill/>
          </a:ln>
        </p:spPr>
        <p:txBody>
          <a:bodyPr spcFirstLastPara="1">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Click to edit Master title style</a:t>
            </a:r>
            <a:endParaRPr/>
          </a:p>
        </p:txBody>
      </p:sp>
      <p:sp>
        <p:nvSpPr>
          <p:cNvPr id="3" name="Google Shape;8;p13"/>
          <p:cNvSpPr txBox="1">
            <a:spLocks noGrp="1"/>
          </p:cNvSpPr>
          <p:nvPr>
            <p:ph type="dt" idx="11"/>
          </p:nvPr>
        </p:nvSpPr>
        <p:spPr>
          <a:ln/>
        </p:spPr>
        <p:txBody>
          <a:bodyPr/>
          <a:lstStyle>
            <a:lvl1pPr>
              <a:defRPr/>
            </a:lvl1pPr>
          </a:lstStyle>
          <a:p>
            <a:endParaRPr lang="en-US" altLang="en-US" dirty="0"/>
          </a:p>
        </p:txBody>
      </p:sp>
      <p:sp>
        <p:nvSpPr>
          <p:cNvPr id="4" name="Google Shape;9;p13"/>
          <p:cNvSpPr txBox="1">
            <a:spLocks noGrp="1"/>
          </p:cNvSpPr>
          <p:nvPr>
            <p:ph type="ftr" idx="12"/>
          </p:nvPr>
        </p:nvSpPr>
        <p:spPr>
          <a:ln/>
        </p:spPr>
        <p:txBody>
          <a:bodyPr/>
          <a:lstStyle>
            <a:lvl1pPr>
              <a:defRPr/>
            </a:lvl1pPr>
          </a:lstStyle>
          <a:p>
            <a:endParaRPr lang="en-US" altLang="en-US" dirty="0"/>
          </a:p>
        </p:txBody>
      </p:sp>
      <p:sp>
        <p:nvSpPr>
          <p:cNvPr id="5" name="Google Shape;10;p13"/>
          <p:cNvSpPr txBox="1">
            <a:spLocks noGrp="1"/>
          </p:cNvSpPr>
          <p:nvPr>
            <p:ph type="sldNum" idx="13"/>
          </p:nvPr>
        </p:nvSpPr>
        <p:spPr>
          <a:ln/>
        </p:spPr>
        <p:txBody>
          <a:bodyPr/>
          <a:lstStyle>
            <a:lvl1pPr>
              <a:defRPr/>
            </a:lvl1pPr>
          </a:lstStyle>
          <a:p>
            <a:fld id="{5D9B188A-95AE-4657-9D9C-46B912C0C995}" type="slidenum">
              <a:rPr lang="en-US" altLang="en-US"/>
              <a:pPr/>
              <a:t>‹#›</a:t>
            </a:fld>
            <a:endParaRPr lang="en-US" altLang="en-US" dirty="0"/>
          </a:p>
        </p:txBody>
      </p:sp>
    </p:spTree>
    <p:extLst>
      <p:ext uri="{BB962C8B-B14F-4D97-AF65-F5344CB8AC3E}">
        <p14:creationId xmlns:p14="http://schemas.microsoft.com/office/powerpoint/2010/main" val="1793716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2" name="Google Shape;8;p13"/>
          <p:cNvSpPr txBox="1">
            <a:spLocks noGrp="1"/>
          </p:cNvSpPr>
          <p:nvPr>
            <p:ph type="dt" idx="11"/>
          </p:nvPr>
        </p:nvSpPr>
        <p:spPr>
          <a:ln/>
        </p:spPr>
        <p:txBody>
          <a:bodyPr/>
          <a:lstStyle>
            <a:lvl1pPr>
              <a:defRPr/>
            </a:lvl1pPr>
          </a:lstStyle>
          <a:p>
            <a:endParaRPr lang="en-US" altLang="en-US" dirty="0"/>
          </a:p>
        </p:txBody>
      </p:sp>
      <p:sp>
        <p:nvSpPr>
          <p:cNvPr id="3" name="Google Shape;9;p13"/>
          <p:cNvSpPr txBox="1">
            <a:spLocks noGrp="1"/>
          </p:cNvSpPr>
          <p:nvPr>
            <p:ph type="ftr" idx="12"/>
          </p:nvPr>
        </p:nvSpPr>
        <p:spPr>
          <a:ln/>
        </p:spPr>
        <p:txBody>
          <a:bodyPr/>
          <a:lstStyle>
            <a:lvl1pPr>
              <a:defRPr/>
            </a:lvl1pPr>
          </a:lstStyle>
          <a:p>
            <a:endParaRPr lang="en-US" altLang="en-US" dirty="0"/>
          </a:p>
        </p:txBody>
      </p:sp>
      <p:sp>
        <p:nvSpPr>
          <p:cNvPr id="4" name="Google Shape;10;p13"/>
          <p:cNvSpPr txBox="1">
            <a:spLocks noGrp="1"/>
          </p:cNvSpPr>
          <p:nvPr>
            <p:ph type="sldNum" idx="13"/>
          </p:nvPr>
        </p:nvSpPr>
        <p:spPr>
          <a:ln/>
        </p:spPr>
        <p:txBody>
          <a:bodyPr/>
          <a:lstStyle>
            <a:lvl1pPr>
              <a:defRPr/>
            </a:lvl1pPr>
          </a:lstStyle>
          <a:p>
            <a:fld id="{9398F0EF-264F-4892-B983-034377BBC105}" type="slidenum">
              <a:rPr lang="en-US" altLang="en-US"/>
              <a:pPr/>
              <a:t>‹#›</a:t>
            </a:fld>
            <a:endParaRPr lang="en-US" altLang="en-US" dirty="0"/>
          </a:p>
        </p:txBody>
      </p:sp>
    </p:spTree>
    <p:extLst>
      <p:ext uri="{BB962C8B-B14F-4D97-AF65-F5344CB8AC3E}">
        <p14:creationId xmlns:p14="http://schemas.microsoft.com/office/powerpoint/2010/main" val="3008203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0" y="1124712"/>
            <a:ext cx="8915400" cy="914400"/>
          </a:xfrm>
          <a:prstGeom prst="rect">
            <a:avLst/>
          </a:prstGeom>
          <a:solidFill>
            <a:srgbClr val="F3B32E"/>
          </a:solidFill>
          <a:ln>
            <a:noFill/>
          </a:ln>
        </p:spPr>
        <p:txBody>
          <a:bodyPr spcFirstLastPara="1">
            <a:noAutofit/>
          </a:bodyPr>
          <a:lstStyle>
            <a:lvl1pPr lvl="0" algn="l">
              <a:lnSpc>
                <a:spcPct val="100000"/>
              </a:lnSpc>
              <a:spcBef>
                <a:spcPts val="0"/>
              </a:spcBef>
              <a:spcAft>
                <a:spcPts val="0"/>
              </a:spcAft>
              <a:buClr>
                <a:schemeClr val="dk1"/>
              </a:buClr>
              <a:buSzPts val="3600"/>
              <a:buFont typeface="Century Gothic"/>
              <a:buNone/>
              <a:defRPr sz="36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Click to edit Master title style</a:t>
            </a:r>
            <a:endParaRPr/>
          </a:p>
        </p:txBody>
      </p:sp>
      <p:sp>
        <p:nvSpPr>
          <p:cNvPr id="53" name="Google Shape;53;p20"/>
          <p:cNvSpPr txBox="1">
            <a:spLocks noGrp="1"/>
          </p:cNvSpPr>
          <p:nvPr>
            <p:ph type="body" idx="1"/>
          </p:nvPr>
        </p:nvSpPr>
        <p:spPr>
          <a:xfrm>
            <a:off x="5147534" y="2590800"/>
            <a:ext cx="3566160" cy="3686175"/>
          </a:xfrm>
          <a:prstGeom prst="rect">
            <a:avLst/>
          </a:prstGeom>
          <a:noFill/>
          <a:ln>
            <a:noFill/>
          </a:ln>
        </p:spPr>
        <p:txBody>
          <a:bodyPr spcFirstLastPara="1">
            <a:noAutofit/>
          </a:bodyPr>
          <a:lstStyle>
            <a:lvl1pPr marL="457200" lvl="0" indent="-342900" algn="l">
              <a:lnSpc>
                <a:spcPct val="100000"/>
              </a:lnSpc>
              <a:spcBef>
                <a:spcPts val="2000"/>
              </a:spcBef>
              <a:spcAft>
                <a:spcPts val="0"/>
              </a:spcAft>
              <a:buSzPts val="1800"/>
              <a:buChar char="⬜"/>
              <a:defRPr sz="1800"/>
            </a:lvl1pPr>
            <a:lvl2pPr marL="914400" lvl="1" indent="-342900" algn="l">
              <a:lnSpc>
                <a:spcPct val="100000"/>
              </a:lnSpc>
              <a:spcBef>
                <a:spcPts val="600"/>
              </a:spcBef>
              <a:spcAft>
                <a:spcPts val="0"/>
              </a:spcAft>
              <a:buSzPts val="1800"/>
              <a:buChar char="⬜"/>
              <a:defRPr sz="1800"/>
            </a:lvl2pPr>
            <a:lvl3pPr marL="1371600" lvl="2" indent="-342900" algn="l">
              <a:lnSpc>
                <a:spcPct val="100000"/>
              </a:lnSpc>
              <a:spcBef>
                <a:spcPts val="600"/>
              </a:spcBef>
              <a:spcAft>
                <a:spcPts val="0"/>
              </a:spcAft>
              <a:buSzPts val="1800"/>
              <a:buChar char="⬜"/>
              <a:defRPr sz="1800"/>
            </a:lvl3pPr>
            <a:lvl4pPr marL="1828800" lvl="3" indent="-342900" algn="l">
              <a:lnSpc>
                <a:spcPct val="100000"/>
              </a:lnSpc>
              <a:spcBef>
                <a:spcPts val="600"/>
              </a:spcBef>
              <a:spcAft>
                <a:spcPts val="0"/>
              </a:spcAft>
              <a:buSzPts val="1800"/>
              <a:buChar char="⬜"/>
              <a:defRPr sz="1800"/>
            </a:lvl4pPr>
            <a:lvl5pPr marL="2286000" lvl="4" indent="-342900" algn="l">
              <a:lnSpc>
                <a:spcPct val="100000"/>
              </a:lnSpc>
              <a:spcBef>
                <a:spcPts val="600"/>
              </a:spcBef>
              <a:spcAft>
                <a:spcPts val="0"/>
              </a:spcAft>
              <a:buSzPts val="1800"/>
              <a:buChar char="⬜"/>
              <a:defRPr sz="1800"/>
            </a:lvl5pPr>
            <a:lvl6pPr marL="2743200" lvl="5" indent="-355600" algn="l">
              <a:lnSpc>
                <a:spcPct val="100000"/>
              </a:lnSpc>
              <a:spcBef>
                <a:spcPts val="400"/>
              </a:spcBef>
              <a:spcAft>
                <a:spcPts val="0"/>
              </a:spcAft>
              <a:buSzPts val="2000"/>
              <a:buChar char="⬜"/>
              <a:defRPr sz="2000"/>
            </a:lvl6pPr>
            <a:lvl7pPr marL="3200400" lvl="6" indent="-355600" algn="l">
              <a:lnSpc>
                <a:spcPct val="100000"/>
              </a:lnSpc>
              <a:spcBef>
                <a:spcPts val="400"/>
              </a:spcBef>
              <a:spcAft>
                <a:spcPts val="0"/>
              </a:spcAft>
              <a:buSzPts val="2000"/>
              <a:buChar char="⬜"/>
              <a:defRPr sz="2000"/>
            </a:lvl7pPr>
            <a:lvl8pPr marL="3657600" lvl="7" indent="-355600" algn="l">
              <a:lnSpc>
                <a:spcPct val="100000"/>
              </a:lnSpc>
              <a:spcBef>
                <a:spcPts val="400"/>
              </a:spcBef>
              <a:spcAft>
                <a:spcPts val="0"/>
              </a:spcAft>
              <a:buSzPts val="2000"/>
              <a:buChar char="⬜"/>
              <a:defRPr sz="2000"/>
            </a:lvl8pPr>
            <a:lvl9pPr marL="4114800" lvl="8" indent="-355600" algn="l">
              <a:lnSpc>
                <a:spcPct val="100000"/>
              </a:lnSpc>
              <a:spcBef>
                <a:spcPts val="400"/>
              </a:spcBef>
              <a:spcAft>
                <a:spcPts val="0"/>
              </a:spcAft>
              <a:buSzPts val="2000"/>
              <a:buChar char="⬜"/>
              <a:defRPr sz="2000"/>
            </a:lvl9pPr>
          </a:lstStyle>
          <a:p>
            <a:pPr lvl="0"/>
            <a:r>
              <a:rPr lang="en-US" smtClean="0"/>
              <a:t>Click to edit Master text styles</a:t>
            </a:r>
          </a:p>
        </p:txBody>
      </p:sp>
      <p:sp>
        <p:nvSpPr>
          <p:cNvPr id="54" name="Google Shape;54;p20"/>
          <p:cNvSpPr txBox="1">
            <a:spLocks noGrp="1"/>
          </p:cNvSpPr>
          <p:nvPr>
            <p:ph type="body" idx="2"/>
          </p:nvPr>
        </p:nvSpPr>
        <p:spPr>
          <a:xfrm>
            <a:off x="900952" y="2039111"/>
            <a:ext cx="3566160" cy="4224528"/>
          </a:xfrm>
          <a:prstGeom prst="rect">
            <a:avLst/>
          </a:prstGeom>
          <a:solidFill>
            <a:srgbClr val="CED1D0"/>
          </a:solidFill>
          <a:ln>
            <a:noFill/>
          </a:ln>
        </p:spPr>
        <p:txBody>
          <a:bodyPr spcFirstLastPara="1" lIns="292600" tIns="274300" rIns="274300" bIns="274300">
            <a:noAutofit/>
          </a:bodyPr>
          <a:lstStyle>
            <a:lvl1pPr marL="457200" lvl="0" indent="-228600" algn="l">
              <a:lnSpc>
                <a:spcPct val="100000"/>
              </a:lnSpc>
              <a:spcBef>
                <a:spcPts val="2000"/>
              </a:spcBef>
              <a:spcAft>
                <a:spcPts val="0"/>
              </a:spcAft>
              <a:buClr>
                <a:schemeClr val="accent1"/>
              </a:buClr>
              <a:buSzPts val="1800"/>
              <a:buFont typeface="Noto Sans Symbols"/>
              <a:buNone/>
              <a:defRPr sz="1800">
                <a:solidFill>
                  <a:srgbClr val="595959"/>
                </a:solidFill>
                <a:latin typeface="Century Gothic"/>
                <a:ea typeface="Century Gothic"/>
                <a:cs typeface="Century Gothic"/>
                <a:sym typeface="Century Gothic"/>
              </a:defRPr>
            </a:lvl1pPr>
            <a:lvl2pPr marL="914400" lvl="1" indent="-228600" algn="l">
              <a:lnSpc>
                <a:spcPct val="100000"/>
              </a:lnSpc>
              <a:spcBef>
                <a:spcPts val="600"/>
              </a:spcBef>
              <a:spcAft>
                <a:spcPts val="0"/>
              </a:spcAft>
              <a:buSzPts val="1200"/>
              <a:buNone/>
              <a:defRPr sz="1200">
                <a:solidFill>
                  <a:schemeClr val="lt1"/>
                </a:solidFill>
                <a:latin typeface="Century Gothic"/>
                <a:ea typeface="Century Gothic"/>
                <a:cs typeface="Century Gothic"/>
                <a:sym typeface="Century Gothic"/>
              </a:defRPr>
            </a:lvl2pPr>
            <a:lvl3pPr marL="1371600" lvl="2" indent="-228600" algn="l">
              <a:lnSpc>
                <a:spcPct val="100000"/>
              </a:lnSpc>
              <a:spcBef>
                <a:spcPts val="600"/>
              </a:spcBef>
              <a:spcAft>
                <a:spcPts val="0"/>
              </a:spcAft>
              <a:buSzPts val="1000"/>
              <a:buNone/>
              <a:defRPr sz="1000">
                <a:solidFill>
                  <a:schemeClr val="lt1"/>
                </a:solidFill>
                <a:latin typeface="Century Gothic"/>
                <a:ea typeface="Century Gothic"/>
                <a:cs typeface="Century Gothic"/>
                <a:sym typeface="Century Gothic"/>
              </a:defRPr>
            </a:lvl3pPr>
            <a:lvl4pPr marL="1828800" lvl="3" indent="-228600" algn="l">
              <a:lnSpc>
                <a:spcPct val="100000"/>
              </a:lnSpc>
              <a:spcBef>
                <a:spcPts val="600"/>
              </a:spcBef>
              <a:spcAft>
                <a:spcPts val="0"/>
              </a:spcAft>
              <a:buSzPts val="900"/>
              <a:buNone/>
              <a:defRPr sz="900">
                <a:solidFill>
                  <a:schemeClr val="lt1"/>
                </a:solidFill>
                <a:latin typeface="Century Gothic"/>
                <a:ea typeface="Century Gothic"/>
                <a:cs typeface="Century Gothic"/>
                <a:sym typeface="Century Gothic"/>
              </a:defRPr>
            </a:lvl4pPr>
            <a:lvl5pPr marL="2286000" lvl="4" indent="-228600" algn="l">
              <a:lnSpc>
                <a:spcPct val="100000"/>
              </a:lnSpc>
              <a:spcBef>
                <a:spcPts val="600"/>
              </a:spcBef>
              <a:spcAft>
                <a:spcPts val="0"/>
              </a:spcAft>
              <a:buSzPts val="900"/>
              <a:buNone/>
              <a:defRPr sz="900">
                <a:solidFill>
                  <a:schemeClr val="lt1"/>
                </a:solidFill>
                <a:latin typeface="Century Gothic"/>
                <a:ea typeface="Century Gothic"/>
                <a:cs typeface="Century Gothic"/>
                <a:sym typeface="Century Gothic"/>
              </a:defRPr>
            </a:lvl5pPr>
            <a:lvl6pPr marL="2743200" lvl="5" indent="-228600" algn="l">
              <a:lnSpc>
                <a:spcPct val="100000"/>
              </a:lnSpc>
              <a:spcBef>
                <a:spcPts val="180"/>
              </a:spcBef>
              <a:spcAft>
                <a:spcPts val="0"/>
              </a:spcAft>
              <a:buSzPts val="900"/>
              <a:buNone/>
              <a:defRPr sz="900">
                <a:solidFill>
                  <a:schemeClr val="lt1"/>
                </a:solidFill>
                <a:latin typeface="Century Gothic"/>
                <a:ea typeface="Century Gothic"/>
                <a:cs typeface="Century Gothic"/>
                <a:sym typeface="Century Gothic"/>
              </a:defRPr>
            </a:lvl6pPr>
            <a:lvl7pPr marL="3200400" lvl="6" indent="-228600" algn="l">
              <a:lnSpc>
                <a:spcPct val="100000"/>
              </a:lnSpc>
              <a:spcBef>
                <a:spcPts val="180"/>
              </a:spcBef>
              <a:spcAft>
                <a:spcPts val="0"/>
              </a:spcAft>
              <a:buSzPts val="900"/>
              <a:buNone/>
              <a:defRPr sz="900">
                <a:solidFill>
                  <a:schemeClr val="lt1"/>
                </a:solidFill>
                <a:latin typeface="Century Gothic"/>
                <a:ea typeface="Century Gothic"/>
                <a:cs typeface="Century Gothic"/>
                <a:sym typeface="Century Gothic"/>
              </a:defRPr>
            </a:lvl7pPr>
            <a:lvl8pPr marL="3657600" lvl="7" indent="-228600" algn="l">
              <a:lnSpc>
                <a:spcPct val="100000"/>
              </a:lnSpc>
              <a:spcBef>
                <a:spcPts val="180"/>
              </a:spcBef>
              <a:spcAft>
                <a:spcPts val="0"/>
              </a:spcAft>
              <a:buSzPts val="900"/>
              <a:buNone/>
              <a:defRPr sz="900">
                <a:solidFill>
                  <a:schemeClr val="lt1"/>
                </a:solidFill>
                <a:latin typeface="Century Gothic"/>
                <a:ea typeface="Century Gothic"/>
                <a:cs typeface="Century Gothic"/>
                <a:sym typeface="Century Gothic"/>
              </a:defRPr>
            </a:lvl8pPr>
            <a:lvl9pPr marL="4114800" lvl="8" indent="-228600" algn="l">
              <a:lnSpc>
                <a:spcPct val="100000"/>
              </a:lnSpc>
              <a:spcBef>
                <a:spcPts val="180"/>
              </a:spcBef>
              <a:spcAft>
                <a:spcPts val="0"/>
              </a:spcAft>
              <a:buSzPts val="900"/>
              <a:buNone/>
              <a:defRPr sz="900">
                <a:solidFill>
                  <a:schemeClr val="lt1"/>
                </a:solidFill>
                <a:latin typeface="Century Gothic"/>
                <a:ea typeface="Century Gothic"/>
                <a:cs typeface="Century Gothic"/>
                <a:sym typeface="Century Gothic"/>
              </a:defRPr>
            </a:lvl9pPr>
          </a:lstStyle>
          <a:p>
            <a:pPr lvl="0"/>
            <a:r>
              <a:rPr lang="en-US" smtClean="0"/>
              <a:t>Click to edit Master text styles</a:t>
            </a:r>
          </a:p>
        </p:txBody>
      </p:sp>
      <p:sp>
        <p:nvSpPr>
          <p:cNvPr id="5" name="Google Shape;8;p13"/>
          <p:cNvSpPr txBox="1">
            <a:spLocks noGrp="1"/>
          </p:cNvSpPr>
          <p:nvPr>
            <p:ph type="dt" idx="11"/>
          </p:nvPr>
        </p:nvSpPr>
        <p:spPr>
          <a:ln/>
        </p:spPr>
        <p:txBody>
          <a:bodyPr/>
          <a:lstStyle>
            <a:lvl1pPr>
              <a:defRPr/>
            </a:lvl1pPr>
          </a:lstStyle>
          <a:p>
            <a:endParaRPr lang="en-US" altLang="en-US" dirty="0"/>
          </a:p>
        </p:txBody>
      </p:sp>
      <p:sp>
        <p:nvSpPr>
          <p:cNvPr id="6" name="Google Shape;9;p13"/>
          <p:cNvSpPr txBox="1">
            <a:spLocks noGrp="1"/>
          </p:cNvSpPr>
          <p:nvPr>
            <p:ph type="ftr" idx="12"/>
          </p:nvPr>
        </p:nvSpPr>
        <p:spPr>
          <a:ln/>
        </p:spPr>
        <p:txBody>
          <a:bodyPr/>
          <a:lstStyle>
            <a:lvl1pPr>
              <a:defRPr/>
            </a:lvl1pPr>
          </a:lstStyle>
          <a:p>
            <a:endParaRPr lang="en-US" altLang="en-US" dirty="0"/>
          </a:p>
        </p:txBody>
      </p:sp>
      <p:sp>
        <p:nvSpPr>
          <p:cNvPr id="7" name="Google Shape;10;p13"/>
          <p:cNvSpPr txBox="1">
            <a:spLocks noGrp="1"/>
          </p:cNvSpPr>
          <p:nvPr>
            <p:ph type="sldNum" idx="13"/>
          </p:nvPr>
        </p:nvSpPr>
        <p:spPr>
          <a:ln/>
        </p:spPr>
        <p:txBody>
          <a:bodyPr/>
          <a:lstStyle>
            <a:lvl1pPr>
              <a:defRPr/>
            </a:lvl1pPr>
          </a:lstStyle>
          <a:p>
            <a:fld id="{5A6CA7DB-FF25-4182-BD27-27AC94989614}" type="slidenum">
              <a:rPr lang="en-US" altLang="en-US"/>
              <a:pPr/>
              <a:t>‹#›</a:t>
            </a:fld>
            <a:endParaRPr lang="en-US" altLang="en-US" dirty="0"/>
          </a:p>
        </p:txBody>
      </p:sp>
    </p:spTree>
    <p:extLst>
      <p:ext uri="{BB962C8B-B14F-4D97-AF65-F5344CB8AC3E}">
        <p14:creationId xmlns:p14="http://schemas.microsoft.com/office/powerpoint/2010/main" val="3761089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0" y="1124712"/>
            <a:ext cx="8915400" cy="914400"/>
          </a:xfrm>
          <a:prstGeom prst="rect">
            <a:avLst/>
          </a:prstGeom>
          <a:solidFill>
            <a:schemeClr val="dk1"/>
          </a:solidFill>
          <a:ln>
            <a:noFill/>
          </a:ln>
        </p:spPr>
        <p:txBody>
          <a:bodyPr spcFirstLastPara="1">
            <a:noAutofit/>
          </a:bodyPr>
          <a:lstStyle>
            <a:lvl1pPr lvl="0" algn="l">
              <a:lnSpc>
                <a:spcPct val="100000"/>
              </a:lnSpc>
              <a:spcBef>
                <a:spcPts val="0"/>
              </a:spcBef>
              <a:spcAft>
                <a:spcPts val="0"/>
              </a:spcAft>
              <a:buClr>
                <a:schemeClr val="lt1"/>
              </a:buClr>
              <a:buSzPts val="3600"/>
              <a:buFont typeface="Century Gothic"/>
              <a:buNone/>
              <a:defRPr sz="3600">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Click to edit Master title style</a:t>
            </a:r>
            <a:endParaRPr/>
          </a:p>
        </p:txBody>
      </p:sp>
      <p:sp>
        <p:nvSpPr>
          <p:cNvPr id="60" name="Google Shape;60;p21"/>
          <p:cNvSpPr>
            <a:spLocks noGrp="1"/>
          </p:cNvSpPr>
          <p:nvPr>
            <p:ph type="pic" idx="2"/>
          </p:nvPr>
        </p:nvSpPr>
        <p:spPr>
          <a:xfrm>
            <a:off x="5487987" y="2048256"/>
            <a:ext cx="3427413" cy="4206240"/>
          </a:xfrm>
          <a:prstGeom prst="rect">
            <a:avLst/>
          </a:prstGeom>
          <a:noFill/>
          <a:ln>
            <a:noFill/>
          </a:ln>
        </p:spPr>
        <p:txBody>
          <a:bodyPr spcFirstLastPara="1">
            <a:noAutofit/>
          </a:bodyPr>
          <a:lstStyle>
            <a:lvl1pPr marR="0" lvl="0" algn="l" rtl="0">
              <a:lnSpc>
                <a:spcPct val="100000"/>
              </a:lnSpc>
              <a:spcBef>
                <a:spcPts val="2000"/>
              </a:spcBef>
              <a:spcAft>
                <a:spcPts val="0"/>
              </a:spcAft>
              <a:buClr>
                <a:srgbClr val="008D64"/>
              </a:buClr>
              <a:buSzPts val="2400"/>
              <a:buFont typeface="Noto Sans Symbols"/>
              <a:buNone/>
              <a:defRPr sz="24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600"/>
              </a:spcBef>
              <a:spcAft>
                <a:spcPts val="0"/>
              </a:spcAft>
              <a:buClr>
                <a:srgbClr val="8A8B89"/>
              </a:buClr>
              <a:buSzPts val="2800"/>
              <a:buFont typeface="Noto Sans Symbols"/>
              <a:buNone/>
              <a:defRPr sz="2800" b="0" i="0" u="none" strike="noStrike" cap="none">
                <a:solidFill>
                  <a:srgbClr val="595959"/>
                </a:solidFill>
                <a:latin typeface="Century Gothic"/>
                <a:ea typeface="Century Gothic"/>
                <a:cs typeface="Century Gothic"/>
                <a:sym typeface="Century Gothic"/>
              </a:defRPr>
            </a:lvl2pPr>
            <a:lvl3pPr marR="0" lvl="2" algn="l" rtl="0">
              <a:lnSpc>
                <a:spcPct val="100000"/>
              </a:lnSpc>
              <a:spcBef>
                <a:spcPts val="600"/>
              </a:spcBef>
              <a:spcAft>
                <a:spcPts val="0"/>
              </a:spcAft>
              <a:buClr>
                <a:srgbClr val="008D64"/>
              </a:buClr>
              <a:buSzPts val="2400"/>
              <a:buFont typeface="Noto Sans Symbols"/>
              <a:buNone/>
              <a:defRPr sz="2400" b="0" i="0" u="none" strike="noStrike" cap="none">
                <a:solidFill>
                  <a:srgbClr val="595959"/>
                </a:solidFill>
                <a:latin typeface="Century Gothic"/>
                <a:ea typeface="Century Gothic"/>
                <a:cs typeface="Century Gothic"/>
                <a:sym typeface="Century Gothic"/>
              </a:defRPr>
            </a:lvl3pPr>
            <a:lvl4pPr marR="0" lvl="3" algn="l" rtl="0">
              <a:lnSpc>
                <a:spcPct val="100000"/>
              </a:lnSpc>
              <a:spcBef>
                <a:spcPts val="600"/>
              </a:spcBef>
              <a:spcAft>
                <a:spcPts val="0"/>
              </a:spcAft>
              <a:buClr>
                <a:srgbClr val="8A8B89"/>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4pPr>
            <a:lvl5pPr marR="0" lvl="4" algn="l" rtl="0">
              <a:lnSpc>
                <a:spcPct val="100000"/>
              </a:lnSpc>
              <a:spcBef>
                <a:spcPts val="600"/>
              </a:spcBef>
              <a:spcAft>
                <a:spcPts val="0"/>
              </a:spcAft>
              <a:buClr>
                <a:srgbClr val="008D64"/>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5pPr>
            <a:lvl6pPr marR="0" lvl="5" algn="l" rtl="0">
              <a:lnSpc>
                <a:spcPct val="100000"/>
              </a:lnSpc>
              <a:spcBef>
                <a:spcPts val="400"/>
              </a:spcBef>
              <a:spcAft>
                <a:spcPts val="0"/>
              </a:spcAft>
              <a:buClr>
                <a:srgbClr val="51640A"/>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accent1"/>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7pPr>
            <a:lvl8pPr marR="0" lvl="7" algn="l" rtl="0">
              <a:lnSpc>
                <a:spcPct val="100000"/>
              </a:lnSpc>
              <a:spcBef>
                <a:spcPts val="400"/>
              </a:spcBef>
              <a:spcAft>
                <a:spcPts val="0"/>
              </a:spcAft>
              <a:buClr>
                <a:srgbClr val="51640A"/>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accent1"/>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9pPr>
          </a:lstStyle>
          <a:p>
            <a:pPr lvl="0"/>
            <a:r>
              <a:rPr lang="en-US" noProof="0" dirty="0" smtClean="0">
                <a:sym typeface="Century Gothic"/>
              </a:rPr>
              <a:t>Click icon to add picture</a:t>
            </a:r>
            <a:endParaRPr noProof="0" dirty="0">
              <a:sym typeface="Century Gothic"/>
            </a:endParaRPr>
          </a:p>
        </p:txBody>
      </p:sp>
      <p:sp>
        <p:nvSpPr>
          <p:cNvPr id="61" name="Google Shape;61;p21"/>
          <p:cNvSpPr txBox="1">
            <a:spLocks noGrp="1"/>
          </p:cNvSpPr>
          <p:nvPr>
            <p:ph type="body" idx="1"/>
          </p:nvPr>
        </p:nvSpPr>
        <p:spPr>
          <a:xfrm>
            <a:off x="914400" y="2039112"/>
            <a:ext cx="4572000" cy="4224528"/>
          </a:xfrm>
          <a:prstGeom prst="rect">
            <a:avLst/>
          </a:prstGeom>
          <a:solidFill>
            <a:srgbClr val="F3B32E"/>
          </a:solidFill>
          <a:ln>
            <a:noFill/>
          </a:ln>
        </p:spPr>
        <p:txBody>
          <a:bodyPr spcFirstLastPara="1" lIns="292600" tIns="274300" rIns="274300" bIns="274300">
            <a:noAutofit/>
          </a:bodyPr>
          <a:lstStyle>
            <a:lvl1pPr marL="457200" lvl="0" indent="-228600" algn="l">
              <a:lnSpc>
                <a:spcPct val="100000"/>
              </a:lnSpc>
              <a:spcBef>
                <a:spcPts val="2000"/>
              </a:spcBef>
              <a:spcAft>
                <a:spcPts val="0"/>
              </a:spcAft>
              <a:buSzPts val="1800"/>
              <a:buNone/>
              <a:defRPr sz="1800">
                <a:solidFill>
                  <a:schemeClr val="dk1"/>
                </a:solidFill>
                <a:latin typeface="Century Gothic"/>
                <a:ea typeface="Century Gothic"/>
                <a:cs typeface="Century Gothic"/>
                <a:sym typeface="Century Gothic"/>
              </a:defRPr>
            </a:lvl1pPr>
            <a:lvl2pPr marL="914400" lvl="1" indent="-228600" algn="l">
              <a:lnSpc>
                <a:spcPct val="100000"/>
              </a:lnSpc>
              <a:spcBef>
                <a:spcPts val="600"/>
              </a:spcBef>
              <a:spcAft>
                <a:spcPts val="0"/>
              </a:spcAft>
              <a:buSzPts val="1200"/>
              <a:buNone/>
              <a:defRPr sz="1200">
                <a:solidFill>
                  <a:schemeClr val="lt1"/>
                </a:solidFill>
                <a:latin typeface="Century Gothic"/>
                <a:ea typeface="Century Gothic"/>
                <a:cs typeface="Century Gothic"/>
                <a:sym typeface="Century Gothic"/>
              </a:defRPr>
            </a:lvl2pPr>
            <a:lvl3pPr marL="1371600" lvl="2" indent="-228600" algn="l">
              <a:lnSpc>
                <a:spcPct val="100000"/>
              </a:lnSpc>
              <a:spcBef>
                <a:spcPts val="600"/>
              </a:spcBef>
              <a:spcAft>
                <a:spcPts val="0"/>
              </a:spcAft>
              <a:buSzPts val="1000"/>
              <a:buNone/>
              <a:defRPr sz="1000">
                <a:solidFill>
                  <a:schemeClr val="lt1"/>
                </a:solidFill>
                <a:latin typeface="Century Gothic"/>
                <a:ea typeface="Century Gothic"/>
                <a:cs typeface="Century Gothic"/>
                <a:sym typeface="Century Gothic"/>
              </a:defRPr>
            </a:lvl3pPr>
            <a:lvl4pPr marL="1828800" lvl="3" indent="-228600" algn="l">
              <a:lnSpc>
                <a:spcPct val="100000"/>
              </a:lnSpc>
              <a:spcBef>
                <a:spcPts val="600"/>
              </a:spcBef>
              <a:spcAft>
                <a:spcPts val="0"/>
              </a:spcAft>
              <a:buSzPts val="900"/>
              <a:buNone/>
              <a:defRPr sz="900">
                <a:solidFill>
                  <a:schemeClr val="lt1"/>
                </a:solidFill>
                <a:latin typeface="Century Gothic"/>
                <a:ea typeface="Century Gothic"/>
                <a:cs typeface="Century Gothic"/>
                <a:sym typeface="Century Gothic"/>
              </a:defRPr>
            </a:lvl4pPr>
            <a:lvl5pPr marL="2286000" lvl="4" indent="-228600" algn="l">
              <a:lnSpc>
                <a:spcPct val="100000"/>
              </a:lnSpc>
              <a:spcBef>
                <a:spcPts val="600"/>
              </a:spcBef>
              <a:spcAft>
                <a:spcPts val="0"/>
              </a:spcAft>
              <a:buSzPts val="900"/>
              <a:buNone/>
              <a:defRPr sz="900">
                <a:solidFill>
                  <a:schemeClr val="lt1"/>
                </a:solidFill>
                <a:latin typeface="Century Gothic"/>
                <a:ea typeface="Century Gothic"/>
                <a:cs typeface="Century Gothic"/>
                <a:sym typeface="Century Gothic"/>
              </a:defRPr>
            </a:lvl5pPr>
            <a:lvl6pPr marL="2743200" lvl="5" indent="-228600" algn="l">
              <a:lnSpc>
                <a:spcPct val="100000"/>
              </a:lnSpc>
              <a:spcBef>
                <a:spcPts val="180"/>
              </a:spcBef>
              <a:spcAft>
                <a:spcPts val="0"/>
              </a:spcAft>
              <a:buSzPts val="900"/>
              <a:buNone/>
              <a:defRPr sz="900">
                <a:solidFill>
                  <a:schemeClr val="lt1"/>
                </a:solidFill>
                <a:latin typeface="Century Gothic"/>
                <a:ea typeface="Century Gothic"/>
                <a:cs typeface="Century Gothic"/>
                <a:sym typeface="Century Gothic"/>
              </a:defRPr>
            </a:lvl6pPr>
            <a:lvl7pPr marL="3200400" lvl="6" indent="-228600" algn="l">
              <a:lnSpc>
                <a:spcPct val="100000"/>
              </a:lnSpc>
              <a:spcBef>
                <a:spcPts val="180"/>
              </a:spcBef>
              <a:spcAft>
                <a:spcPts val="0"/>
              </a:spcAft>
              <a:buSzPts val="900"/>
              <a:buNone/>
              <a:defRPr sz="900">
                <a:solidFill>
                  <a:schemeClr val="lt1"/>
                </a:solidFill>
                <a:latin typeface="Century Gothic"/>
                <a:ea typeface="Century Gothic"/>
                <a:cs typeface="Century Gothic"/>
                <a:sym typeface="Century Gothic"/>
              </a:defRPr>
            </a:lvl7pPr>
            <a:lvl8pPr marL="3657600" lvl="7" indent="-228600" algn="l">
              <a:lnSpc>
                <a:spcPct val="100000"/>
              </a:lnSpc>
              <a:spcBef>
                <a:spcPts val="180"/>
              </a:spcBef>
              <a:spcAft>
                <a:spcPts val="0"/>
              </a:spcAft>
              <a:buSzPts val="900"/>
              <a:buNone/>
              <a:defRPr sz="900">
                <a:solidFill>
                  <a:schemeClr val="lt1"/>
                </a:solidFill>
                <a:latin typeface="Century Gothic"/>
                <a:ea typeface="Century Gothic"/>
                <a:cs typeface="Century Gothic"/>
                <a:sym typeface="Century Gothic"/>
              </a:defRPr>
            </a:lvl8pPr>
            <a:lvl9pPr marL="4114800" lvl="8" indent="-228600" algn="l">
              <a:lnSpc>
                <a:spcPct val="100000"/>
              </a:lnSpc>
              <a:spcBef>
                <a:spcPts val="180"/>
              </a:spcBef>
              <a:spcAft>
                <a:spcPts val="0"/>
              </a:spcAft>
              <a:buSzPts val="900"/>
              <a:buNone/>
              <a:defRPr sz="900">
                <a:solidFill>
                  <a:schemeClr val="lt1"/>
                </a:solidFill>
                <a:latin typeface="Century Gothic"/>
                <a:ea typeface="Century Gothic"/>
                <a:cs typeface="Century Gothic"/>
                <a:sym typeface="Century Gothic"/>
              </a:defRPr>
            </a:lvl9pPr>
          </a:lstStyle>
          <a:p>
            <a:pPr lvl="0"/>
            <a:r>
              <a:rPr lang="en-US" smtClean="0"/>
              <a:t>Click to edit Master text styles</a:t>
            </a:r>
          </a:p>
        </p:txBody>
      </p:sp>
      <p:sp>
        <p:nvSpPr>
          <p:cNvPr id="5" name="Google Shape;8;p13"/>
          <p:cNvSpPr txBox="1">
            <a:spLocks noGrp="1"/>
          </p:cNvSpPr>
          <p:nvPr>
            <p:ph type="dt" idx="11"/>
          </p:nvPr>
        </p:nvSpPr>
        <p:spPr>
          <a:ln/>
        </p:spPr>
        <p:txBody>
          <a:bodyPr/>
          <a:lstStyle>
            <a:lvl1pPr>
              <a:defRPr/>
            </a:lvl1pPr>
          </a:lstStyle>
          <a:p>
            <a:endParaRPr lang="en-US" altLang="en-US" dirty="0"/>
          </a:p>
        </p:txBody>
      </p:sp>
      <p:sp>
        <p:nvSpPr>
          <p:cNvPr id="6" name="Google Shape;9;p13"/>
          <p:cNvSpPr txBox="1">
            <a:spLocks noGrp="1"/>
          </p:cNvSpPr>
          <p:nvPr>
            <p:ph type="ftr" idx="12"/>
          </p:nvPr>
        </p:nvSpPr>
        <p:spPr>
          <a:ln/>
        </p:spPr>
        <p:txBody>
          <a:bodyPr/>
          <a:lstStyle>
            <a:lvl1pPr>
              <a:defRPr/>
            </a:lvl1pPr>
          </a:lstStyle>
          <a:p>
            <a:endParaRPr lang="en-US" altLang="en-US" dirty="0"/>
          </a:p>
        </p:txBody>
      </p:sp>
      <p:sp>
        <p:nvSpPr>
          <p:cNvPr id="7" name="Google Shape;10;p13"/>
          <p:cNvSpPr txBox="1">
            <a:spLocks noGrp="1"/>
          </p:cNvSpPr>
          <p:nvPr>
            <p:ph type="sldNum" idx="13"/>
          </p:nvPr>
        </p:nvSpPr>
        <p:spPr>
          <a:ln/>
        </p:spPr>
        <p:txBody>
          <a:bodyPr/>
          <a:lstStyle>
            <a:lvl1pPr>
              <a:defRPr/>
            </a:lvl1pPr>
          </a:lstStyle>
          <a:p>
            <a:fld id="{AB111277-D42E-45FD-B24A-81027FB8EF36}" type="slidenum">
              <a:rPr lang="en-US" altLang="en-US"/>
              <a:pPr/>
              <a:t>‹#›</a:t>
            </a:fld>
            <a:endParaRPr lang="en-US" altLang="en-US" dirty="0"/>
          </a:p>
        </p:txBody>
      </p:sp>
    </p:spTree>
    <p:extLst>
      <p:ext uri="{BB962C8B-B14F-4D97-AF65-F5344CB8AC3E}">
        <p14:creationId xmlns:p14="http://schemas.microsoft.com/office/powerpoint/2010/main" val="2725646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65"/>
        <p:cNvGrpSpPr/>
        <p:nvPr/>
      </p:nvGrpSpPr>
      <p:grpSpPr>
        <a:xfrm>
          <a:off x="0" y="0"/>
          <a:ext cx="0" cy="0"/>
          <a:chOff x="0" y="0"/>
          <a:chExt cx="0" cy="0"/>
        </a:xfrm>
      </p:grpSpPr>
      <p:sp>
        <p:nvSpPr>
          <p:cNvPr id="66" name="Google Shape;66;p22"/>
          <p:cNvSpPr txBox="1">
            <a:spLocks noGrp="1"/>
          </p:cNvSpPr>
          <p:nvPr>
            <p:ph type="ctrTitle"/>
          </p:nvPr>
        </p:nvSpPr>
        <p:spPr>
          <a:xfrm>
            <a:off x="0" y="4114800"/>
            <a:ext cx="8915400" cy="877824"/>
          </a:xfrm>
          <a:prstGeom prst="rect">
            <a:avLst/>
          </a:prstGeom>
          <a:solidFill>
            <a:srgbClr val="F3B32E"/>
          </a:solidFill>
          <a:ln>
            <a:noFill/>
          </a:ln>
        </p:spPr>
        <p:txBody>
          <a:bodyPr spcFirstLastPara="1" tIns="137150" bIns="137150" anchor="b">
            <a:noAutofit/>
          </a:bodyPr>
          <a:lstStyle>
            <a:lvl1pPr lvl="0" algn="l">
              <a:lnSpc>
                <a:spcPct val="10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Click to edit Master title style</a:t>
            </a:r>
            <a:endParaRPr/>
          </a:p>
        </p:txBody>
      </p:sp>
      <p:sp>
        <p:nvSpPr>
          <p:cNvPr id="67" name="Google Shape;67;p22"/>
          <p:cNvSpPr txBox="1">
            <a:spLocks noGrp="1"/>
          </p:cNvSpPr>
          <p:nvPr>
            <p:ph type="subTitle" idx="1"/>
          </p:nvPr>
        </p:nvSpPr>
        <p:spPr>
          <a:xfrm>
            <a:off x="914400" y="5002305"/>
            <a:ext cx="8001000" cy="1855695"/>
          </a:xfrm>
          <a:prstGeom prst="rect">
            <a:avLst/>
          </a:prstGeom>
          <a:solidFill>
            <a:srgbClr val="CED1D0"/>
          </a:solidFill>
          <a:ln>
            <a:noFill/>
          </a:ln>
        </p:spPr>
        <p:txBody>
          <a:bodyPr spcFirstLastPara="1" lIns="292600" tIns="137150" rIns="274300" bIns="137150">
            <a:noAutofit/>
          </a:bodyPr>
          <a:lstStyle>
            <a:lvl1pPr lvl="0" algn="l">
              <a:lnSpc>
                <a:spcPct val="100000"/>
              </a:lnSpc>
              <a:spcBef>
                <a:spcPts val="300"/>
              </a:spcBef>
              <a:spcAft>
                <a:spcPts val="0"/>
              </a:spcAft>
              <a:buSzPts val="1600"/>
              <a:buNone/>
              <a:defRPr sz="1600">
                <a:solidFill>
                  <a:srgbClr val="595959"/>
                </a:solidFill>
                <a:latin typeface="Century Gothic"/>
                <a:ea typeface="Century Gothic"/>
                <a:cs typeface="Century Gothic"/>
                <a:sym typeface="Century Gothic"/>
              </a:defRPr>
            </a:lvl1pPr>
            <a:lvl2pPr lvl="1"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2pPr>
            <a:lvl3pPr lvl="2"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3pPr>
            <a:lvl4pPr lvl="3"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4pPr>
            <a:lvl5pPr lvl="4"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5pPr>
            <a:lvl6pPr lvl="5"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6pPr>
            <a:lvl7pPr lvl="6"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7pPr>
            <a:lvl8pPr lvl="7"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8pPr>
            <a:lvl9pPr lvl="8"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9pPr>
          </a:lstStyle>
          <a:p>
            <a:r>
              <a:rPr lang="en-US" smtClean="0"/>
              <a:t>Click to edit Master subtitle style</a:t>
            </a:r>
            <a:endParaRPr/>
          </a:p>
        </p:txBody>
      </p:sp>
      <p:sp>
        <p:nvSpPr>
          <p:cNvPr id="70" name="Google Shape;70;p22"/>
          <p:cNvSpPr>
            <a:spLocks noGrp="1"/>
          </p:cNvSpPr>
          <p:nvPr>
            <p:ph type="pic" idx="2"/>
          </p:nvPr>
        </p:nvSpPr>
        <p:spPr>
          <a:xfrm>
            <a:off x="927100" y="1129553"/>
            <a:ext cx="7988300" cy="2980944"/>
          </a:xfrm>
          <a:prstGeom prst="rect">
            <a:avLst/>
          </a:prstGeom>
          <a:noFill/>
          <a:ln>
            <a:noFill/>
          </a:ln>
        </p:spPr>
        <p:txBody>
          <a:bodyPr spcFirstLastPara="1">
            <a:noAutofit/>
          </a:bodyPr>
          <a:lstStyle>
            <a:lvl1pPr marR="0" lvl="0" algn="l" rtl="0">
              <a:lnSpc>
                <a:spcPct val="100000"/>
              </a:lnSpc>
              <a:spcBef>
                <a:spcPts val="2000"/>
              </a:spcBef>
              <a:spcAft>
                <a:spcPts val="0"/>
              </a:spcAft>
              <a:buClr>
                <a:srgbClr val="008D64"/>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R="0" lvl="2"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R="0" lvl="3"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R="0" lvl="4"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R="0" lvl="5"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R="0" lvl="6"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R="0" lvl="7"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R="0" lvl="8"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pPr lvl="0"/>
            <a:r>
              <a:rPr lang="en-US" noProof="0" dirty="0" smtClean="0">
                <a:sym typeface="Century Gothic"/>
              </a:rPr>
              <a:t>Click icon to add picture</a:t>
            </a:r>
            <a:endParaRPr noProof="0" dirty="0">
              <a:sym typeface="Century Gothic"/>
            </a:endParaRPr>
          </a:p>
        </p:txBody>
      </p:sp>
      <p:sp>
        <p:nvSpPr>
          <p:cNvPr id="5" name="Google Shape;68;p22"/>
          <p:cNvSpPr txBox="1">
            <a:spLocks noGrp="1"/>
          </p:cNvSpPr>
          <p:nvPr>
            <p:ph type="dt" idx="10"/>
          </p:nvPr>
        </p:nvSpPr>
        <p:spPr/>
        <p:txBody>
          <a:bodyPr/>
          <a:lstStyle>
            <a:lvl1pPr>
              <a:defRPr/>
            </a:lvl1pPr>
          </a:lstStyle>
          <a:p>
            <a:endParaRPr lang="en-US" altLang="en-US" dirty="0"/>
          </a:p>
        </p:txBody>
      </p:sp>
      <p:sp>
        <p:nvSpPr>
          <p:cNvPr id="6" name="Google Shape;69;p22"/>
          <p:cNvSpPr txBox="1">
            <a:spLocks noGrp="1"/>
          </p:cNvSpPr>
          <p:nvPr>
            <p:ph type="ftr" idx="11"/>
          </p:nvPr>
        </p:nvSpPr>
        <p:spPr/>
        <p:txBody>
          <a:bodyPr/>
          <a:lstStyle>
            <a:lvl1pPr>
              <a:defRPr/>
            </a:lvl1pPr>
          </a:lstStyle>
          <a:p>
            <a:endParaRPr lang="en-US" altLang="en-US" dirty="0"/>
          </a:p>
        </p:txBody>
      </p:sp>
    </p:spTree>
    <p:extLst>
      <p:ext uri="{BB962C8B-B14F-4D97-AF65-F5344CB8AC3E}">
        <p14:creationId xmlns:p14="http://schemas.microsoft.com/office/powerpoint/2010/main" val="3165176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Pictures with Caption">
  <p:cSld name="2 Pictures with Caption">
    <p:spTree>
      <p:nvGrpSpPr>
        <p:cNvPr id="1" name="Shape 71"/>
        <p:cNvGrpSpPr/>
        <p:nvPr/>
      </p:nvGrpSpPr>
      <p:grpSpPr>
        <a:xfrm>
          <a:off x="0" y="0"/>
          <a:ext cx="0" cy="0"/>
          <a:chOff x="0" y="0"/>
          <a:chExt cx="0" cy="0"/>
        </a:xfrm>
      </p:grpSpPr>
      <p:sp>
        <p:nvSpPr>
          <p:cNvPr id="72" name="Google Shape;72;p23"/>
          <p:cNvSpPr txBox="1">
            <a:spLocks noGrp="1"/>
          </p:cNvSpPr>
          <p:nvPr>
            <p:ph type="ctrTitle"/>
          </p:nvPr>
        </p:nvSpPr>
        <p:spPr>
          <a:xfrm>
            <a:off x="0" y="4114800"/>
            <a:ext cx="8915400" cy="877824"/>
          </a:xfrm>
          <a:prstGeom prst="rect">
            <a:avLst/>
          </a:prstGeom>
          <a:solidFill>
            <a:srgbClr val="F3B32E"/>
          </a:solidFill>
          <a:ln>
            <a:noFill/>
          </a:ln>
        </p:spPr>
        <p:txBody>
          <a:bodyPr spcFirstLastPara="1" tIns="137150" bIns="137150" anchor="b">
            <a:noAutofit/>
          </a:bodyPr>
          <a:lstStyle>
            <a:lvl1pPr lvl="0" algn="l">
              <a:lnSpc>
                <a:spcPct val="10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Click to edit Master title style</a:t>
            </a:r>
            <a:endParaRPr/>
          </a:p>
        </p:txBody>
      </p:sp>
      <p:sp>
        <p:nvSpPr>
          <p:cNvPr id="73" name="Google Shape;73;p23"/>
          <p:cNvSpPr txBox="1">
            <a:spLocks noGrp="1"/>
          </p:cNvSpPr>
          <p:nvPr>
            <p:ph type="subTitle" idx="1"/>
          </p:nvPr>
        </p:nvSpPr>
        <p:spPr>
          <a:xfrm>
            <a:off x="914400" y="5002305"/>
            <a:ext cx="8001000" cy="1855695"/>
          </a:xfrm>
          <a:prstGeom prst="rect">
            <a:avLst/>
          </a:prstGeom>
          <a:solidFill>
            <a:srgbClr val="CED1D0"/>
          </a:solidFill>
          <a:ln>
            <a:noFill/>
          </a:ln>
        </p:spPr>
        <p:txBody>
          <a:bodyPr spcFirstLastPara="1" lIns="292600" tIns="137150" rIns="274300" bIns="137150">
            <a:noAutofit/>
          </a:bodyPr>
          <a:lstStyle>
            <a:lvl1pPr lvl="0" algn="l">
              <a:lnSpc>
                <a:spcPct val="100000"/>
              </a:lnSpc>
              <a:spcBef>
                <a:spcPts val="300"/>
              </a:spcBef>
              <a:spcAft>
                <a:spcPts val="0"/>
              </a:spcAft>
              <a:buSzPts val="1600"/>
              <a:buNone/>
              <a:defRPr sz="1600">
                <a:solidFill>
                  <a:srgbClr val="595959"/>
                </a:solidFill>
                <a:latin typeface="Century Gothic"/>
                <a:ea typeface="Century Gothic"/>
                <a:cs typeface="Century Gothic"/>
                <a:sym typeface="Century Gothic"/>
              </a:defRPr>
            </a:lvl1pPr>
            <a:lvl2pPr lvl="1"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2pPr>
            <a:lvl3pPr lvl="2"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3pPr>
            <a:lvl4pPr lvl="3"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4pPr>
            <a:lvl5pPr lvl="4" algn="ctr">
              <a:lnSpc>
                <a:spcPct val="100000"/>
              </a:lnSpc>
              <a:spcBef>
                <a:spcPts val="600"/>
              </a:spcBef>
              <a:spcAft>
                <a:spcPts val="0"/>
              </a:spcAft>
              <a:buSzPts val="1800"/>
              <a:buNone/>
              <a:defRPr>
                <a:solidFill>
                  <a:srgbClr val="888888"/>
                </a:solidFill>
                <a:latin typeface="Century Gothic"/>
                <a:ea typeface="Century Gothic"/>
                <a:cs typeface="Century Gothic"/>
                <a:sym typeface="Century Gothic"/>
              </a:defRPr>
            </a:lvl5pPr>
            <a:lvl6pPr lvl="5"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6pPr>
            <a:lvl7pPr lvl="6"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7pPr>
            <a:lvl8pPr lvl="7"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8pPr>
            <a:lvl9pPr lvl="8" algn="ctr">
              <a:lnSpc>
                <a:spcPct val="100000"/>
              </a:lnSpc>
              <a:spcBef>
                <a:spcPts val="360"/>
              </a:spcBef>
              <a:spcAft>
                <a:spcPts val="0"/>
              </a:spcAft>
              <a:buSzPts val="1800"/>
              <a:buNone/>
              <a:defRPr>
                <a:solidFill>
                  <a:srgbClr val="888888"/>
                </a:solidFill>
                <a:latin typeface="Century Gothic"/>
                <a:ea typeface="Century Gothic"/>
                <a:cs typeface="Century Gothic"/>
                <a:sym typeface="Century Gothic"/>
              </a:defRPr>
            </a:lvl9pPr>
          </a:lstStyle>
          <a:p>
            <a:r>
              <a:rPr lang="en-US" smtClean="0"/>
              <a:t>Click to edit Master subtitle style</a:t>
            </a:r>
            <a:endParaRPr/>
          </a:p>
        </p:txBody>
      </p:sp>
      <p:sp>
        <p:nvSpPr>
          <p:cNvPr id="76" name="Google Shape;76;p23"/>
          <p:cNvSpPr>
            <a:spLocks noGrp="1"/>
          </p:cNvSpPr>
          <p:nvPr>
            <p:ph type="pic" idx="2"/>
          </p:nvPr>
        </p:nvSpPr>
        <p:spPr>
          <a:xfrm>
            <a:off x="927100" y="1129553"/>
            <a:ext cx="3986784" cy="2980944"/>
          </a:xfrm>
          <a:prstGeom prst="rect">
            <a:avLst/>
          </a:prstGeom>
          <a:noFill/>
          <a:ln>
            <a:noFill/>
          </a:ln>
        </p:spPr>
        <p:txBody>
          <a:bodyPr spcFirstLastPara="1">
            <a:noAutofit/>
          </a:bodyPr>
          <a:lstStyle>
            <a:lvl1pPr marR="0" lvl="0" algn="l" rtl="0">
              <a:lnSpc>
                <a:spcPct val="100000"/>
              </a:lnSpc>
              <a:spcBef>
                <a:spcPts val="2000"/>
              </a:spcBef>
              <a:spcAft>
                <a:spcPts val="0"/>
              </a:spcAft>
              <a:buClr>
                <a:srgbClr val="008D64"/>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R="0" lvl="2"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R="0" lvl="3"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R="0" lvl="4"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R="0" lvl="5"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R="0" lvl="6"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R="0" lvl="7"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R="0" lvl="8"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pPr lvl="0"/>
            <a:r>
              <a:rPr lang="en-US" noProof="0" dirty="0" smtClean="0">
                <a:sym typeface="Century Gothic"/>
              </a:rPr>
              <a:t>Click icon to add picture</a:t>
            </a:r>
            <a:endParaRPr noProof="0" dirty="0">
              <a:sym typeface="Century Gothic"/>
            </a:endParaRPr>
          </a:p>
        </p:txBody>
      </p:sp>
      <p:sp>
        <p:nvSpPr>
          <p:cNvPr id="77" name="Google Shape;77;p23"/>
          <p:cNvSpPr>
            <a:spLocks noGrp="1"/>
          </p:cNvSpPr>
          <p:nvPr>
            <p:ph type="pic" idx="3"/>
          </p:nvPr>
        </p:nvSpPr>
        <p:spPr>
          <a:xfrm>
            <a:off x="4928616" y="1129553"/>
            <a:ext cx="3986784" cy="2980944"/>
          </a:xfrm>
          <a:prstGeom prst="rect">
            <a:avLst/>
          </a:prstGeom>
          <a:noFill/>
          <a:ln>
            <a:noFill/>
          </a:ln>
        </p:spPr>
        <p:txBody>
          <a:bodyPr spcFirstLastPara="1">
            <a:noAutofit/>
          </a:bodyPr>
          <a:lstStyle>
            <a:lvl1pPr marR="0" lvl="0" algn="l" rtl="0">
              <a:lnSpc>
                <a:spcPct val="100000"/>
              </a:lnSpc>
              <a:spcBef>
                <a:spcPts val="2000"/>
              </a:spcBef>
              <a:spcAft>
                <a:spcPts val="0"/>
              </a:spcAft>
              <a:buClr>
                <a:srgbClr val="008D64"/>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R="0" lvl="2"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R="0" lvl="3" algn="l" rtl="0">
              <a:lnSpc>
                <a:spcPct val="100000"/>
              </a:lnSpc>
              <a:spcBef>
                <a:spcPts val="600"/>
              </a:spcBef>
              <a:spcAft>
                <a:spcPts val="0"/>
              </a:spcAft>
              <a:buClr>
                <a:srgbClr val="8A8B89"/>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R="0" lvl="4" algn="l" rtl="0">
              <a:lnSpc>
                <a:spcPct val="100000"/>
              </a:lnSpc>
              <a:spcBef>
                <a:spcPts val="600"/>
              </a:spcBef>
              <a:spcAft>
                <a:spcPts val="0"/>
              </a:spcAft>
              <a:buClr>
                <a:srgbClr val="008D64"/>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R="0" lvl="5"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R="0" lvl="6"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R="0" lvl="7" algn="l" rtl="0">
              <a:lnSpc>
                <a:spcPct val="100000"/>
              </a:lnSpc>
              <a:spcBef>
                <a:spcPts val="360"/>
              </a:spcBef>
              <a:spcAft>
                <a:spcPts val="0"/>
              </a:spcAft>
              <a:buClr>
                <a:srgbClr val="51640A"/>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R="0" lvl="8" algn="l" rtl="0">
              <a:lnSpc>
                <a:spcPct val="100000"/>
              </a:lnSpc>
              <a:spcBef>
                <a:spcPts val="360"/>
              </a:spcBef>
              <a:spcAft>
                <a:spcPts val="0"/>
              </a:spcAft>
              <a:buClr>
                <a:schemeClr val="accent1"/>
              </a:buClr>
              <a:buSzPts val="18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pPr lvl="0"/>
            <a:r>
              <a:rPr lang="en-US" noProof="0" dirty="0" smtClean="0">
                <a:sym typeface="Century Gothic"/>
              </a:rPr>
              <a:t>Click icon to add picture</a:t>
            </a:r>
            <a:endParaRPr noProof="0" dirty="0">
              <a:sym typeface="Century Gothic"/>
            </a:endParaRPr>
          </a:p>
        </p:txBody>
      </p:sp>
      <p:sp>
        <p:nvSpPr>
          <p:cNvPr id="6" name="Google Shape;74;p23"/>
          <p:cNvSpPr txBox="1">
            <a:spLocks noGrp="1"/>
          </p:cNvSpPr>
          <p:nvPr>
            <p:ph type="dt" idx="10"/>
          </p:nvPr>
        </p:nvSpPr>
        <p:spPr/>
        <p:txBody>
          <a:bodyPr/>
          <a:lstStyle>
            <a:lvl1pPr>
              <a:defRPr/>
            </a:lvl1pPr>
          </a:lstStyle>
          <a:p>
            <a:endParaRPr lang="en-US" altLang="en-US" dirty="0"/>
          </a:p>
        </p:txBody>
      </p:sp>
      <p:sp>
        <p:nvSpPr>
          <p:cNvPr id="7" name="Google Shape;75;p23"/>
          <p:cNvSpPr txBox="1">
            <a:spLocks noGrp="1"/>
          </p:cNvSpPr>
          <p:nvPr>
            <p:ph type="ftr" idx="11"/>
          </p:nvPr>
        </p:nvSpPr>
        <p:spPr/>
        <p:txBody>
          <a:bodyPr/>
          <a:lstStyle>
            <a:lvl1pPr>
              <a:defRPr/>
            </a:lvl1pPr>
          </a:lstStyle>
          <a:p>
            <a:endParaRPr lang="en-US" altLang="en-US" dirty="0"/>
          </a:p>
        </p:txBody>
      </p:sp>
    </p:spTree>
    <p:extLst>
      <p:ext uri="{BB962C8B-B14F-4D97-AF65-F5344CB8AC3E}">
        <p14:creationId xmlns:p14="http://schemas.microsoft.com/office/powerpoint/2010/main" val="357392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3"/>
          <p:cNvSpPr txBox="1">
            <a:spLocks noGrp="1"/>
          </p:cNvSpPr>
          <p:nvPr>
            <p:ph type="title"/>
          </p:nvPr>
        </p:nvSpPr>
        <p:spPr bwMode="auto">
          <a:xfrm>
            <a:off x="0" y="1123950"/>
            <a:ext cx="8913813" cy="914400"/>
          </a:xfrm>
          <a:prstGeom prst="rect">
            <a:avLst/>
          </a:prstGeom>
          <a:solidFill>
            <a:srgbClr val="F3B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88700" tIns="45700" rIns="274300" bIns="45700"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Google Shape;7;p13"/>
          <p:cNvSpPr txBox="1">
            <a:spLocks noGrp="1"/>
          </p:cNvSpPr>
          <p:nvPr>
            <p:ph type="body" idx="1"/>
          </p:nvPr>
        </p:nvSpPr>
        <p:spPr bwMode="auto">
          <a:xfrm>
            <a:off x="1114425" y="2595563"/>
            <a:ext cx="761047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smtClean="0">
              <a:sym typeface="Arial" panose="020B0604020202020204" pitchFamily="34" charset="0"/>
            </a:endParaRPr>
          </a:p>
        </p:txBody>
      </p:sp>
      <p:sp>
        <p:nvSpPr>
          <p:cNvPr id="1028" name="Google Shape;8;p13"/>
          <p:cNvSpPr txBox="1">
            <a:spLocks noGrp="1"/>
          </p:cNvSpPr>
          <p:nvPr>
            <p:ph type="dt" idx="10"/>
          </p:nvPr>
        </p:nvSpPr>
        <p:spPr bwMode="auto">
          <a:xfrm>
            <a:off x="6580188" y="1889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Clr>
                <a:srgbClr val="000000"/>
              </a:buClr>
              <a:buSzPts val="1400"/>
              <a:buFont typeface="Arial" panose="020B0604020202020204" pitchFamily="34" charset="0"/>
              <a:buNone/>
              <a:defRPr sz="1000">
                <a:solidFill>
                  <a:srgbClr val="595959"/>
                </a:solidFill>
                <a:latin typeface="Century Gothic" panose="020B0502020202020204" pitchFamily="34" charset="0"/>
                <a:sym typeface="Century Gothic" panose="020B0502020202020204" pitchFamily="34" charset="0"/>
              </a:defRPr>
            </a:lvl1pPr>
          </a:lstStyle>
          <a:p>
            <a:endParaRPr lang="en-US" altLang="en-US" dirty="0"/>
          </a:p>
        </p:txBody>
      </p:sp>
      <p:sp>
        <p:nvSpPr>
          <p:cNvPr id="1029" name="Google Shape;9;p13"/>
          <p:cNvSpPr txBox="1">
            <a:spLocks noGrp="1"/>
          </p:cNvSpPr>
          <p:nvPr>
            <p:ph type="ftr" idx="11"/>
          </p:nvPr>
        </p:nvSpPr>
        <p:spPr bwMode="auto">
          <a:xfrm>
            <a:off x="2824163" y="188913"/>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000">
                <a:solidFill>
                  <a:srgbClr val="595959"/>
                </a:solidFill>
                <a:latin typeface="Century Gothic" panose="020B0502020202020204" pitchFamily="34" charset="0"/>
                <a:sym typeface="Century Gothic" panose="020B0502020202020204" pitchFamily="34" charset="0"/>
              </a:defRPr>
            </a:lvl1pPr>
          </a:lstStyle>
          <a:p>
            <a:endParaRPr lang="en-US" altLang="en-US" dirty="0"/>
          </a:p>
        </p:txBody>
      </p:sp>
      <p:sp>
        <p:nvSpPr>
          <p:cNvPr id="1030" name="Google Shape;10;p13"/>
          <p:cNvSpPr txBox="1">
            <a:spLocks noGrp="1"/>
          </p:cNvSpPr>
          <p:nvPr>
            <p:ph type="sldNum" idx="12"/>
          </p:nvPr>
        </p:nvSpPr>
        <p:spPr bwMode="auto">
          <a:xfrm>
            <a:off x="8789988" y="6569075"/>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SzPts val="800"/>
              <a:buFont typeface="Arial" panose="020B0604020202020204" pitchFamily="34" charset="0"/>
              <a:buNone/>
              <a:defRPr sz="800">
                <a:solidFill>
                  <a:srgbClr val="595959"/>
                </a:solidFill>
                <a:latin typeface="Century Gothic" panose="020B0502020202020204" pitchFamily="34" charset="0"/>
                <a:sym typeface="Century Gothic" panose="020B0502020202020204" pitchFamily="34" charset="0"/>
              </a:defRPr>
            </a:lvl1pPr>
          </a:lstStyle>
          <a:p>
            <a:fld id="{A83E8F7E-906D-4E97-8B85-FACE01A4A38D}" type="slidenum">
              <a:rPr lang="en-US" altLang="en-US"/>
              <a:pPr/>
              <a:t>‹#›</a:t>
            </a:fld>
            <a:endParaRPr lang="en-US" altLang="en-US" dirty="0"/>
          </a:p>
        </p:txBody>
      </p:sp>
      <p:sp>
        <p:nvSpPr>
          <p:cNvPr id="1031" name="Google Shape;11;p13"/>
          <p:cNvSpPr>
            <a:spLocks noChangeArrowheads="1"/>
          </p:cNvSpPr>
          <p:nvPr/>
        </p:nvSpPr>
        <p:spPr bwMode="auto">
          <a:xfrm>
            <a:off x="2808288" y="0"/>
            <a:ext cx="6105525" cy="182563"/>
          </a:xfrm>
          <a:prstGeom prst="rect">
            <a:avLst/>
          </a:prstGeom>
          <a:solidFill>
            <a:srgbClr val="CED1D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800"/>
            </a:pPr>
            <a:endParaRPr lang="en-US" altLang="en-US" sz="1800" dirty="0">
              <a:solidFill>
                <a:srgbClr val="FFFFFF"/>
              </a:solidFill>
              <a:latin typeface="Century Gothic" panose="020B0502020202020204" pitchFamily="34" charset="0"/>
              <a:sym typeface="Century Gothic" panose="020B0502020202020204" pitchFamily="34" charset="0"/>
            </a:endParaRPr>
          </a:p>
        </p:txBody>
      </p:sp>
      <p:sp>
        <p:nvSpPr>
          <p:cNvPr id="1032" name="Google Shape;12;p13"/>
          <p:cNvSpPr>
            <a:spLocks noChangeArrowheads="1"/>
          </p:cNvSpPr>
          <p:nvPr/>
        </p:nvSpPr>
        <p:spPr bwMode="auto">
          <a:xfrm>
            <a:off x="914400" y="6675438"/>
            <a:ext cx="7999413" cy="182562"/>
          </a:xfrm>
          <a:prstGeom prst="rect">
            <a:avLst/>
          </a:prstGeom>
          <a:solidFill>
            <a:srgbClr val="CED1D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800"/>
            </a:pPr>
            <a:endParaRPr lang="en-US" altLang="en-US" sz="1800" dirty="0">
              <a:solidFill>
                <a:srgbClr val="FFFFFF"/>
              </a:solidFill>
              <a:latin typeface="Century Gothic" panose="020B0502020202020204" pitchFamily="34" charset="0"/>
              <a:sym typeface="Century Gothic" panose="020B0502020202020204" pitchFamily="34" charset="0"/>
            </a:endParaRPr>
          </a:p>
        </p:txBody>
      </p:sp>
      <p:pic>
        <p:nvPicPr>
          <p:cNvPr id="1033" name="Google Shape;13;p13" descr="Seal-XULA horizontal- color-01.jpg"/>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800" y="144463"/>
            <a:ext cx="241935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71" r:id="rId3"/>
    <p:sldLayoutId id="2147483667" r:id="rId4"/>
    <p:sldLayoutId id="2147483668" r:id="rId5"/>
    <p:sldLayoutId id="2147483669" r:id="rId6"/>
    <p:sldLayoutId id="2147483670"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www.xula.edu/scholarships"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hyperlink" Target="https://www.xula.edu/financialaid" TargetMode="External"/><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hyperlink" Target="mailto:spcnbgrant@xula.edu"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spcnbgrant@xula.edu"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mailto:admissions@xula.edu" TargetMode="External"/><Relationship Id="rId5" Type="http://schemas.openxmlformats.org/officeDocument/2006/relationships/hyperlink" Target="mailto:stuaccts@xula.edu" TargetMode="External"/><Relationship Id="rId4" Type="http://schemas.openxmlformats.org/officeDocument/2006/relationships/hyperlink" Target="mailto:finaid@xula.ed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xula.edu/"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xula.edu/"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Google Shape;90;p1"/>
          <p:cNvSpPr txBox="1">
            <a:spLocks noGrp="1"/>
          </p:cNvSpPr>
          <p:nvPr>
            <p:ph type="title"/>
          </p:nvPr>
        </p:nvSpPr>
        <p:spPr>
          <a:xfrm>
            <a:off x="0" y="876300"/>
            <a:ext cx="9144000" cy="914400"/>
          </a:xfrm>
        </p:spPr>
        <p:txBody>
          <a:bodyPr/>
          <a:lstStyle/>
          <a:p>
            <a:pPr algn="ctr" eaLnBrk="1" hangingPunct="1">
              <a:spcBef>
                <a:spcPct val="0"/>
              </a:spcBef>
              <a:spcAft>
                <a:spcPct val="0"/>
              </a:spcAft>
              <a:buClr>
                <a:srgbClr val="000000"/>
              </a:buClr>
              <a:buFont typeface="Century Gothic" panose="020B0502020202020204" pitchFamily="34" charset="0"/>
              <a:buNone/>
            </a:pPr>
            <a:r>
              <a:rPr lang="en-US" altLang="en-US" sz="4000" b="1" dirty="0" smtClean="0">
                <a:latin typeface="Times New Roman" panose="02020603050405020304" pitchFamily="18" charset="0"/>
                <a:cs typeface="Times New Roman" panose="02020603050405020304" pitchFamily="18" charset="0"/>
                <a:sym typeface="Times New Roman" panose="02020603050405020304" pitchFamily="18" charset="0"/>
              </a:rPr>
              <a:t>Financial Aid Town Hall </a:t>
            </a:r>
          </a:p>
        </p:txBody>
      </p:sp>
      <p:sp>
        <p:nvSpPr>
          <p:cNvPr id="8195" name="Google Shape;91;p1"/>
          <p:cNvSpPr>
            <a:spLocks noChangeArrowheads="1"/>
          </p:cNvSpPr>
          <p:nvPr/>
        </p:nvSpPr>
        <p:spPr bwMode="auto">
          <a:xfrm>
            <a:off x="4454525" y="3275013"/>
            <a:ext cx="23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n-US" altLang="en-US" dirty="0"/>
              <a:t> </a:t>
            </a:r>
          </a:p>
        </p:txBody>
      </p:sp>
      <p:pic>
        <p:nvPicPr>
          <p:cNvPr id="81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90700"/>
            <a:ext cx="91440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97;g6431d4f1a3_0_35"/>
          <p:cNvSpPr txBox="1">
            <a:spLocks noGrp="1"/>
          </p:cNvSpPr>
          <p:nvPr>
            <p:ph type="title"/>
          </p:nvPr>
        </p:nvSpPr>
        <p:spPr>
          <a:xfrm>
            <a:off x="0" y="931926"/>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2800" b="1" dirty="0" smtClean="0">
                <a:latin typeface="Century Gothic" panose="020B0502020202020204" pitchFamily="34" charset="0"/>
                <a:cs typeface="Arial" panose="020B0604020202020204" pitchFamily="34" charset="0"/>
                <a:sym typeface="Century Gothic" panose="020B0502020202020204" pitchFamily="34" charset="0"/>
              </a:rPr>
              <a:t>            Important Terminologies</a:t>
            </a:r>
          </a:p>
        </p:txBody>
      </p:sp>
      <p:sp>
        <p:nvSpPr>
          <p:cNvPr id="3" name="TextBox 2"/>
          <p:cNvSpPr txBox="1"/>
          <p:nvPr/>
        </p:nvSpPr>
        <p:spPr>
          <a:xfrm>
            <a:off x="240598" y="1944902"/>
            <a:ext cx="8589366" cy="4708981"/>
          </a:xfrm>
          <a:prstGeom prst="rect">
            <a:avLst/>
          </a:prstGeom>
          <a:noFill/>
        </p:spPr>
        <p:txBody>
          <a:bodyPr wrap="square" rtlCol="0">
            <a:spAutoFit/>
          </a:bodyPr>
          <a:lstStyle/>
          <a:p>
            <a:pPr lvl="0">
              <a:buFontTx/>
              <a:buChar char="•"/>
            </a:pPr>
            <a:r>
              <a:rPr lang="en-US" altLang="en-US" sz="2000" b="1" u="sng" dirty="0">
                <a:solidFill>
                  <a:schemeClr val="tx1"/>
                </a:solidFill>
                <a:ea typeface="Arial" panose="020B0604020202020204" pitchFamily="34" charset="0"/>
              </a:rPr>
              <a:t>Cost of Attendance (Budget)</a:t>
            </a:r>
            <a:r>
              <a:rPr lang="en-US" altLang="en-US" sz="2000" b="1" dirty="0">
                <a:solidFill>
                  <a:schemeClr val="tx1"/>
                </a:solidFill>
                <a:ea typeface="Arial" panose="020B0604020202020204" pitchFamily="34" charset="0"/>
              </a:rPr>
              <a:t>: An estimated cost for educational related expenses</a:t>
            </a:r>
            <a:r>
              <a:rPr lang="en-US" altLang="en-US" sz="2000" b="1" dirty="0" smtClean="0">
                <a:solidFill>
                  <a:schemeClr val="tx1"/>
                </a:solidFill>
                <a:ea typeface="Arial" panose="020B0604020202020204" pitchFamily="34" charset="0"/>
              </a:rPr>
              <a:t>.  Helps to determine maximum aid eligibility. </a:t>
            </a:r>
          </a:p>
          <a:p>
            <a:pPr lvl="1">
              <a:buFontTx/>
              <a:buChar char="•"/>
            </a:pPr>
            <a:r>
              <a:rPr lang="en-US" altLang="en-US" sz="2000" b="1" u="sng" dirty="0" smtClean="0">
                <a:solidFill>
                  <a:schemeClr val="bg2"/>
                </a:solidFill>
                <a:ea typeface="Arial" panose="020B0604020202020204" pitchFamily="34" charset="0"/>
              </a:rPr>
              <a:t>Direct Costs</a:t>
            </a:r>
            <a:r>
              <a:rPr lang="en-US" altLang="en-US" sz="2000" b="1" dirty="0" smtClean="0">
                <a:solidFill>
                  <a:schemeClr val="bg2"/>
                </a:solidFill>
                <a:ea typeface="Arial" panose="020B0604020202020204" pitchFamily="34" charset="0"/>
              </a:rPr>
              <a:t>: </a:t>
            </a:r>
            <a:r>
              <a:rPr lang="en-US" altLang="en-US" sz="2000" b="1" dirty="0" smtClean="0">
                <a:solidFill>
                  <a:schemeClr val="tx1"/>
                </a:solidFill>
                <a:ea typeface="Arial" panose="020B0604020202020204" pitchFamily="34" charset="0"/>
              </a:rPr>
              <a:t>The </a:t>
            </a:r>
            <a:r>
              <a:rPr lang="en-US" altLang="en-US" sz="2000" b="1" dirty="0">
                <a:solidFill>
                  <a:schemeClr val="tx1"/>
                </a:solidFill>
                <a:ea typeface="Arial" panose="020B0604020202020204" pitchFamily="34" charset="0"/>
              </a:rPr>
              <a:t>amount/expenses paid directly to the University for tuition/fees </a:t>
            </a:r>
            <a:r>
              <a:rPr lang="en-US" altLang="en-US" sz="2000" b="1" dirty="0" smtClean="0">
                <a:solidFill>
                  <a:schemeClr val="tx1"/>
                </a:solidFill>
                <a:ea typeface="Arial" panose="020B0604020202020204" pitchFamily="34" charset="0"/>
              </a:rPr>
              <a:t>and campus </a:t>
            </a:r>
            <a:r>
              <a:rPr lang="en-US" altLang="en-US" sz="2000" b="1" dirty="0">
                <a:solidFill>
                  <a:schemeClr val="tx1"/>
                </a:solidFill>
                <a:ea typeface="Arial" panose="020B0604020202020204" pitchFamily="34" charset="0"/>
              </a:rPr>
              <a:t>housing.</a:t>
            </a:r>
            <a:endParaRPr lang="en-US" altLang="en-US" sz="2000" dirty="0">
              <a:solidFill>
                <a:schemeClr val="tx1"/>
              </a:solidFill>
            </a:endParaRPr>
          </a:p>
          <a:p>
            <a:pPr lvl="1">
              <a:buFontTx/>
              <a:buChar char="•"/>
            </a:pPr>
            <a:r>
              <a:rPr lang="en-US" altLang="en-US" sz="2000" b="1" u="sng" dirty="0">
                <a:solidFill>
                  <a:schemeClr val="tx1"/>
                </a:solidFill>
                <a:ea typeface="Arial" panose="020B0604020202020204" pitchFamily="34" charset="0"/>
              </a:rPr>
              <a:t>Indirect Cost</a:t>
            </a:r>
            <a:r>
              <a:rPr lang="en-US" altLang="en-US" sz="2000" b="1" dirty="0">
                <a:solidFill>
                  <a:schemeClr val="tx1"/>
                </a:solidFill>
                <a:ea typeface="Arial" panose="020B0604020202020204" pitchFamily="34" charset="0"/>
              </a:rPr>
              <a:t>: Other cost/expenses paid to fund the educational </a:t>
            </a:r>
            <a:r>
              <a:rPr lang="en-US" altLang="en-US" sz="2000" b="1" dirty="0" smtClean="0">
                <a:solidFill>
                  <a:schemeClr val="tx1"/>
                </a:solidFill>
                <a:ea typeface="Arial" panose="020B0604020202020204" pitchFamily="34" charset="0"/>
              </a:rPr>
              <a:t>expenses which includes, but not limited to living expenses.</a:t>
            </a:r>
            <a:endParaRPr lang="en-US" altLang="en-US" sz="2000" dirty="0">
              <a:solidFill>
                <a:schemeClr val="tx1"/>
              </a:solidFill>
            </a:endParaRPr>
          </a:p>
          <a:p>
            <a:pPr lvl="0">
              <a:buFontTx/>
              <a:buChar char="•"/>
            </a:pPr>
            <a:r>
              <a:rPr lang="en-US" altLang="en-US" sz="2000" b="1" u="sng" dirty="0" smtClean="0">
                <a:solidFill>
                  <a:schemeClr val="tx1"/>
                </a:solidFill>
                <a:ea typeface="Arial" panose="020B0604020202020204" pitchFamily="34" charset="0"/>
              </a:rPr>
              <a:t>Expected </a:t>
            </a:r>
            <a:r>
              <a:rPr lang="en-US" altLang="en-US" sz="2000" b="1" u="sng" dirty="0">
                <a:solidFill>
                  <a:schemeClr val="tx1"/>
                </a:solidFill>
                <a:ea typeface="Arial" panose="020B0604020202020204" pitchFamily="34" charset="0"/>
              </a:rPr>
              <a:t>Family Contribution (EFC)</a:t>
            </a:r>
            <a:r>
              <a:rPr lang="en-US" altLang="en-US" sz="2000" b="1" dirty="0">
                <a:solidFill>
                  <a:schemeClr val="tx1"/>
                </a:solidFill>
                <a:ea typeface="Arial" panose="020B0604020202020204" pitchFamily="34" charset="0"/>
              </a:rPr>
              <a:t>: </a:t>
            </a:r>
            <a:r>
              <a:rPr lang="en-US" sz="2000" b="1" dirty="0" smtClean="0">
                <a:solidFill>
                  <a:schemeClr val="tx1"/>
                </a:solidFill>
              </a:rPr>
              <a:t>Your </a:t>
            </a:r>
            <a:r>
              <a:rPr lang="en-US" sz="2000" b="1" dirty="0">
                <a:solidFill>
                  <a:schemeClr val="tx1"/>
                </a:solidFill>
              </a:rPr>
              <a:t>Expected Family Contribution (EFC) </a:t>
            </a:r>
            <a:r>
              <a:rPr lang="en-US" sz="2000" b="1" dirty="0" smtClean="0">
                <a:solidFill>
                  <a:schemeClr val="tx1"/>
                </a:solidFill>
              </a:rPr>
              <a:t>is a measure of your family’s financial strength and  is calculated by a formula established by the Department of Education.   It is one of the components used to determine how much financial aid you are eligible to receive.</a:t>
            </a:r>
            <a:endParaRPr lang="en-US" altLang="en-US" sz="2000" b="1" dirty="0">
              <a:solidFill>
                <a:schemeClr val="tx1"/>
              </a:solidFill>
            </a:endParaRPr>
          </a:p>
          <a:p>
            <a:pPr lvl="0">
              <a:buFontTx/>
              <a:buChar char="•"/>
            </a:pPr>
            <a:r>
              <a:rPr lang="en-US" altLang="en-US" sz="2000" b="1" u="sng" dirty="0" smtClean="0">
                <a:solidFill>
                  <a:schemeClr val="tx1"/>
                </a:solidFill>
                <a:ea typeface="Arial" panose="020B0604020202020204" pitchFamily="34" charset="0"/>
              </a:rPr>
              <a:t>Resource(s</a:t>
            </a:r>
            <a:r>
              <a:rPr lang="en-US" altLang="en-US" sz="2000" b="1" u="sng" dirty="0">
                <a:solidFill>
                  <a:schemeClr val="tx1"/>
                </a:solidFill>
                <a:ea typeface="Arial" panose="020B0604020202020204" pitchFamily="34" charset="0"/>
              </a:rPr>
              <a:t>)</a:t>
            </a:r>
            <a:r>
              <a:rPr lang="en-US" altLang="en-US" sz="2000" b="1" dirty="0">
                <a:solidFill>
                  <a:schemeClr val="tx1"/>
                </a:solidFill>
                <a:ea typeface="Arial" panose="020B0604020202020204" pitchFamily="34" charset="0"/>
              </a:rPr>
              <a:t>: Other expected financial aid/assistance the student is scheduled to </a:t>
            </a:r>
            <a:r>
              <a:rPr lang="en-US" altLang="en-US" sz="2000" b="1" dirty="0" smtClean="0">
                <a:solidFill>
                  <a:schemeClr val="tx1"/>
                </a:solidFill>
                <a:ea typeface="Arial" panose="020B0604020202020204" pitchFamily="34" charset="0"/>
              </a:rPr>
              <a:t>receive i.e. veteran benefits, external scholarships and grants.</a:t>
            </a:r>
            <a:endParaRPr lang="en-US" altLang="en-US" sz="2000" dirty="0">
              <a:solidFill>
                <a:schemeClr val="tx1"/>
              </a:solidFill>
            </a:endParaRPr>
          </a:p>
          <a:p>
            <a:endParaRPr lang="en-US" sz="2000" dirty="0"/>
          </a:p>
        </p:txBody>
      </p:sp>
    </p:spTree>
    <p:extLst>
      <p:ext uri="{BB962C8B-B14F-4D97-AF65-F5344CB8AC3E}">
        <p14:creationId xmlns:p14="http://schemas.microsoft.com/office/powerpoint/2010/main" val="2237784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097"/>
            <a:ext cx="6446520" cy="6858000"/>
          </a:xfrm>
          <a:prstGeom prst="rect">
            <a:avLst/>
          </a:prstGeom>
        </p:spPr>
      </p:pic>
      <p:sp>
        <p:nvSpPr>
          <p:cNvPr id="4" name="TextBox 3"/>
          <p:cNvSpPr txBox="1"/>
          <p:nvPr/>
        </p:nvSpPr>
        <p:spPr>
          <a:xfrm>
            <a:off x="6446520" y="2179781"/>
            <a:ext cx="2568171" cy="2862322"/>
          </a:xfrm>
          <a:prstGeom prst="rect">
            <a:avLst/>
          </a:prstGeom>
          <a:noFill/>
        </p:spPr>
        <p:txBody>
          <a:bodyPr wrap="square" rtlCol="0">
            <a:spAutoFit/>
          </a:bodyPr>
          <a:lstStyle/>
          <a:p>
            <a:pPr marL="285750" indent="-285750">
              <a:buFont typeface="Arial" panose="020B0604020202020204" pitchFamily="34" charset="0"/>
              <a:buChar char="•"/>
            </a:pPr>
            <a:r>
              <a:rPr lang="en-US" sz="1800" b="1" dirty="0" smtClean="0"/>
              <a:t>Pell</a:t>
            </a:r>
          </a:p>
          <a:p>
            <a:pPr marL="285750" indent="-285750">
              <a:buFont typeface="Arial" panose="020B0604020202020204" pitchFamily="34" charset="0"/>
              <a:buChar char="•"/>
            </a:pPr>
            <a:r>
              <a:rPr lang="en-US" sz="1800" b="1" dirty="0" smtClean="0"/>
              <a:t>Direct Loans for Students</a:t>
            </a:r>
          </a:p>
          <a:p>
            <a:pPr marL="285750" indent="-285750">
              <a:buFont typeface="Arial" panose="020B0604020202020204" pitchFamily="34" charset="0"/>
              <a:buChar char="•"/>
            </a:pPr>
            <a:r>
              <a:rPr lang="en-US" sz="1800" b="1" dirty="0" smtClean="0"/>
              <a:t>*Scholarship award not included, but can be viewed by Fiscal Services/Student Accounts Office.</a:t>
            </a:r>
            <a:endParaRPr lang="en-US" sz="1800" b="1" dirty="0"/>
          </a:p>
        </p:txBody>
      </p:sp>
      <p:sp>
        <p:nvSpPr>
          <p:cNvPr id="5" name="Rectangle 4"/>
          <p:cNvSpPr/>
          <p:nvPr/>
        </p:nvSpPr>
        <p:spPr>
          <a:xfrm>
            <a:off x="520878" y="1515036"/>
            <a:ext cx="5404763" cy="523220"/>
          </a:xfrm>
          <a:prstGeom prst="rect">
            <a:avLst/>
          </a:prstGeom>
          <a:noFill/>
        </p:spPr>
        <p:txBody>
          <a:bodyPr wrap="square" lIns="91440" tIns="45720" rIns="91440" bIns="45720">
            <a:spAutoFit/>
          </a:bodyPr>
          <a:lstStyle/>
          <a:p>
            <a:pPr algn="ctr"/>
            <a:r>
              <a:rPr lang="en-US" sz="2800" dirty="0" smtClean="0">
                <a:ln w="0"/>
                <a:solidFill>
                  <a:schemeClr val="tx1"/>
                </a:solidFill>
                <a:effectLst>
                  <a:outerShdw blurRad="38100" dist="19050" dir="2700000" algn="tl" rotWithShape="0">
                    <a:schemeClr val="dk1">
                      <a:alpha val="40000"/>
                    </a:schemeClr>
                  </a:outerShdw>
                </a:effectLst>
              </a:rPr>
              <a:t>Estimated Eligibility Notification</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62645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        Estimated Eligibility Notification </a:t>
            </a:r>
            <a:br>
              <a:rPr lang="en-US" sz="2800" dirty="0" smtClean="0"/>
            </a:br>
            <a:r>
              <a:rPr lang="en-US" sz="2800" dirty="0" smtClean="0"/>
              <a:t>     (Awaiting Completion of Verification)</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854" y="2047400"/>
            <a:ext cx="5948966" cy="4380832"/>
          </a:xfrm>
          <a:prstGeom prst="rect">
            <a:avLst/>
          </a:prstGeom>
        </p:spPr>
      </p:pic>
    </p:spTree>
    <p:extLst>
      <p:ext uri="{BB962C8B-B14F-4D97-AF65-F5344CB8AC3E}">
        <p14:creationId xmlns:p14="http://schemas.microsoft.com/office/powerpoint/2010/main" val="3431301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Reasons You Have Not Received an Estimated 			Eligibility Notification</a:t>
            </a:r>
            <a:endParaRPr lang="en-US" sz="2400" dirty="0"/>
          </a:p>
        </p:txBody>
      </p:sp>
      <p:sp>
        <p:nvSpPr>
          <p:cNvPr id="4" name="TextBox 3"/>
          <p:cNvSpPr txBox="1"/>
          <p:nvPr/>
        </p:nvSpPr>
        <p:spPr>
          <a:xfrm>
            <a:off x="960582" y="2493818"/>
            <a:ext cx="7296727"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Not Filed a FAFSA</a:t>
            </a:r>
          </a:p>
          <a:p>
            <a:pPr marL="285750" indent="-285750">
              <a:buFont typeface="Arial" panose="020B0604020202020204" pitchFamily="34" charset="0"/>
              <a:buChar char="•"/>
            </a:pPr>
            <a:r>
              <a:rPr lang="en-US" sz="2800" dirty="0" smtClean="0"/>
              <a:t>Not Fully Admitted</a:t>
            </a:r>
          </a:p>
          <a:p>
            <a:pPr marL="285750" indent="-285750">
              <a:buFont typeface="Arial" panose="020B0604020202020204" pitchFamily="34" charset="0"/>
              <a:buChar char="•"/>
            </a:pPr>
            <a:r>
              <a:rPr lang="en-US" sz="2800" dirty="0" smtClean="0"/>
              <a:t>FAFSA Not Signed (Rejected SAR)</a:t>
            </a:r>
          </a:p>
          <a:p>
            <a:pPr marL="285750" indent="-285750">
              <a:buFont typeface="Arial" panose="020B0604020202020204" pitchFamily="34" charset="0"/>
              <a:buChar char="•"/>
            </a:pPr>
            <a:r>
              <a:rPr lang="en-US" sz="2800" dirty="0" smtClean="0"/>
              <a:t>Didn’t include XULA Code 002032</a:t>
            </a:r>
          </a:p>
          <a:p>
            <a:pPr marL="285750" indent="-285750">
              <a:buFont typeface="Arial" panose="020B0604020202020204" pitchFamily="34" charset="0"/>
              <a:buChar char="•"/>
            </a:pPr>
            <a:r>
              <a:rPr lang="en-US" sz="2800" dirty="0" smtClean="0"/>
              <a:t>Not meeting Satisfactory Academic Progress (SAP)</a:t>
            </a:r>
            <a:endParaRPr lang="en-US" sz="2800" dirty="0"/>
          </a:p>
        </p:txBody>
      </p:sp>
    </p:spTree>
    <p:extLst>
      <p:ext uri="{BB962C8B-B14F-4D97-AF65-F5344CB8AC3E}">
        <p14:creationId xmlns:p14="http://schemas.microsoft.com/office/powerpoint/2010/main" val="3569123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Google Shape;90;p1"/>
          <p:cNvSpPr txBox="1">
            <a:spLocks noGrp="1"/>
          </p:cNvSpPr>
          <p:nvPr>
            <p:ph type="title"/>
          </p:nvPr>
        </p:nvSpPr>
        <p:spPr>
          <a:xfrm>
            <a:off x="0" y="876300"/>
            <a:ext cx="9144000" cy="914400"/>
          </a:xfrm>
        </p:spPr>
        <p:txBody>
          <a:bodyPr/>
          <a:lstStyle/>
          <a:p>
            <a:pPr algn="ctr" eaLnBrk="1" hangingPunct="1">
              <a:spcBef>
                <a:spcPct val="0"/>
              </a:spcBef>
              <a:spcAft>
                <a:spcPct val="0"/>
              </a:spcAft>
              <a:buClr>
                <a:srgbClr val="000000"/>
              </a:buClr>
              <a:buFont typeface="Century Gothic" panose="020B0502020202020204" pitchFamily="34" charset="0"/>
              <a:buNone/>
            </a:pPr>
            <a:r>
              <a:rPr lang="en-US" altLang="en-US" sz="3200" b="1" dirty="0" smtClean="0">
                <a:latin typeface="Times New Roman" panose="02020603050405020304" pitchFamily="18" charset="0"/>
                <a:cs typeface="Times New Roman" panose="02020603050405020304" pitchFamily="18" charset="0"/>
                <a:sym typeface="Times New Roman" panose="02020603050405020304" pitchFamily="18" charset="0"/>
              </a:rPr>
              <a:t>How to Accept/Decline/Adjust Financial Aid Offer</a:t>
            </a:r>
          </a:p>
        </p:txBody>
      </p:sp>
      <p:sp>
        <p:nvSpPr>
          <p:cNvPr id="12291" name="Google Shape;91;p1"/>
          <p:cNvSpPr>
            <a:spLocks noChangeArrowheads="1"/>
          </p:cNvSpPr>
          <p:nvPr/>
        </p:nvSpPr>
        <p:spPr bwMode="auto">
          <a:xfrm>
            <a:off x="4454525" y="3275013"/>
            <a:ext cx="23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n-US" altLang="en-US" dirty="0"/>
              <a:t> </a:t>
            </a:r>
          </a:p>
        </p:txBody>
      </p:sp>
      <p:pic>
        <p:nvPicPr>
          <p:cNvPr id="122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90700"/>
            <a:ext cx="91440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527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97;g6431d4f1a3_0_35"/>
          <p:cNvSpPr txBox="1">
            <a:spLocks noGrp="1"/>
          </p:cNvSpPr>
          <p:nvPr>
            <p:ph type="title"/>
          </p:nvPr>
        </p:nvSpPr>
        <p:spPr>
          <a:xfrm>
            <a:off x="230187" y="918334"/>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2400" b="1" dirty="0" smtClean="0">
                <a:latin typeface="Century Gothic" panose="020B0502020202020204" pitchFamily="34" charset="0"/>
                <a:cs typeface="Arial" panose="020B0604020202020204" pitchFamily="34" charset="0"/>
                <a:sym typeface="Century Gothic" panose="020B0502020202020204" pitchFamily="34" charset="0"/>
              </a:rPr>
              <a:t>How</a:t>
            </a:r>
            <a:r>
              <a:rPr lang="en-US" altLang="en-US" sz="2800" b="1" dirty="0" smtClean="0">
                <a:latin typeface="Century Gothic" panose="020B0502020202020204" pitchFamily="34" charset="0"/>
                <a:cs typeface="Arial" panose="020B0604020202020204" pitchFamily="34" charset="0"/>
                <a:sym typeface="Century Gothic" panose="020B0502020202020204" pitchFamily="34" charset="0"/>
              </a:rPr>
              <a:t> to Accept/Decline Offer?  </a:t>
            </a:r>
          </a:p>
        </p:txBody>
      </p:sp>
      <p:sp>
        <p:nvSpPr>
          <p:cNvPr id="3" name="TextBox 2"/>
          <p:cNvSpPr txBox="1"/>
          <p:nvPr/>
        </p:nvSpPr>
        <p:spPr>
          <a:xfrm>
            <a:off x="401543" y="3941064"/>
            <a:ext cx="8247888" cy="707886"/>
          </a:xfrm>
          <a:prstGeom prst="rect">
            <a:avLst/>
          </a:prstGeom>
          <a:noFill/>
        </p:spPr>
        <p:txBody>
          <a:bodyPr wrap="square" rtlCol="0">
            <a:spAutoFit/>
          </a:bodyPr>
          <a:lstStyle/>
          <a:p>
            <a:pPr lvl="0"/>
            <a:endParaRPr lang="en-US" altLang="en-US" sz="2000" dirty="0">
              <a:solidFill>
                <a:schemeClr val="tx1"/>
              </a:solidFill>
            </a:endParaRPr>
          </a:p>
          <a:p>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7" y="-54864"/>
            <a:ext cx="9077783" cy="6766560"/>
          </a:xfrm>
          <a:prstGeom prst="rect">
            <a:avLst/>
          </a:prstGeom>
        </p:spPr>
      </p:pic>
      <p:sp>
        <p:nvSpPr>
          <p:cNvPr id="2" name="TextBox 1"/>
          <p:cNvSpPr txBox="1"/>
          <p:nvPr/>
        </p:nvSpPr>
        <p:spPr>
          <a:xfrm>
            <a:off x="230187" y="3934590"/>
            <a:ext cx="8776652" cy="675249"/>
          </a:xfrm>
          <a:prstGeom prst="rect">
            <a:avLst/>
          </a:prstGeom>
          <a:noFill/>
        </p:spPr>
        <p:txBody>
          <a:bodyPr wrap="square" rtlCol="0">
            <a:spAutoFit/>
          </a:bodyPr>
          <a:lstStyle/>
          <a:p>
            <a:pPr marL="0" indent="0" algn="ctr">
              <a:lnSpc>
                <a:spcPct val="115000"/>
              </a:lnSpc>
              <a:spcBef>
                <a:spcPts val="0"/>
              </a:spcBef>
              <a:buNone/>
            </a:pPr>
            <a:r>
              <a:rPr lang="en-US" sz="3600" b="1" dirty="0" smtClean="0">
                <a:effectLst>
                  <a:outerShdw blurRad="38100" dist="38100" dir="2700000" algn="tl">
                    <a:srgbClr val="000000">
                      <a:alpha val="43137"/>
                    </a:srgbClr>
                  </a:outerShdw>
                </a:effectLst>
                <a:ea typeface="Arial" panose="020B0604020202020204" pitchFamily="34" charset="0"/>
              </a:rPr>
              <a:t>Banner Web</a:t>
            </a:r>
            <a:endParaRPr lang="en-US" dirty="0"/>
          </a:p>
        </p:txBody>
      </p:sp>
    </p:spTree>
    <p:extLst>
      <p:ext uri="{BB962C8B-B14F-4D97-AF65-F5344CB8AC3E}">
        <p14:creationId xmlns:p14="http://schemas.microsoft.com/office/powerpoint/2010/main" val="3831167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97;g6431d4f1a3_0_35"/>
          <p:cNvSpPr txBox="1">
            <a:spLocks noGrp="1"/>
          </p:cNvSpPr>
          <p:nvPr>
            <p:ph type="title"/>
          </p:nvPr>
        </p:nvSpPr>
        <p:spPr>
          <a:xfrm>
            <a:off x="-1" y="827720"/>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2800" b="1" dirty="0" smtClean="0">
                <a:latin typeface="Century Gothic" panose="020B0502020202020204" pitchFamily="34" charset="0"/>
                <a:cs typeface="Arial" panose="020B0604020202020204" pitchFamily="34" charset="0"/>
                <a:sym typeface="Century Gothic" panose="020B0502020202020204" pitchFamily="34" charset="0"/>
              </a:rPr>
              <a:t>How to Accept/Decline Offer?  </a:t>
            </a:r>
          </a:p>
        </p:txBody>
      </p:sp>
      <p:sp>
        <p:nvSpPr>
          <p:cNvPr id="3" name="TextBox 2"/>
          <p:cNvSpPr txBox="1"/>
          <p:nvPr/>
        </p:nvSpPr>
        <p:spPr>
          <a:xfrm>
            <a:off x="332962" y="2039112"/>
            <a:ext cx="8247888" cy="707886"/>
          </a:xfrm>
          <a:prstGeom prst="rect">
            <a:avLst/>
          </a:prstGeom>
          <a:noFill/>
        </p:spPr>
        <p:txBody>
          <a:bodyPr wrap="square" rtlCol="0">
            <a:spAutoFit/>
          </a:bodyPr>
          <a:lstStyle/>
          <a:p>
            <a:pPr lvl="0"/>
            <a:endParaRPr lang="en-US" altLang="en-US" sz="2000" dirty="0">
              <a:solidFill>
                <a:schemeClr val="tx1"/>
              </a:solidFill>
            </a:endParaRPr>
          </a:p>
          <a:p>
            <a:endParaRPr lang="en-US" sz="2000" dirty="0"/>
          </a:p>
        </p:txBody>
      </p:sp>
      <p:sp>
        <p:nvSpPr>
          <p:cNvPr id="2" name="TextBox 1"/>
          <p:cNvSpPr txBox="1"/>
          <p:nvPr/>
        </p:nvSpPr>
        <p:spPr>
          <a:xfrm>
            <a:off x="137161" y="1938528"/>
            <a:ext cx="8776652" cy="675249"/>
          </a:xfrm>
          <a:prstGeom prst="rect">
            <a:avLst/>
          </a:prstGeom>
          <a:noFill/>
        </p:spPr>
        <p:txBody>
          <a:bodyPr wrap="square" rtlCol="0">
            <a:spAutoFit/>
          </a:bodyPr>
          <a:lstStyle/>
          <a:p>
            <a:pPr marL="0" indent="0" algn="ctr">
              <a:lnSpc>
                <a:spcPct val="115000"/>
              </a:lnSpc>
              <a:spcBef>
                <a:spcPts val="0"/>
              </a:spcBef>
              <a:buNone/>
            </a:pPr>
            <a:r>
              <a:rPr lang="en-US" sz="3600" b="1" dirty="0" smtClean="0">
                <a:effectLst>
                  <a:outerShdw blurRad="38100" dist="38100" dir="2700000" algn="tl">
                    <a:srgbClr val="000000">
                      <a:alpha val="43137"/>
                    </a:srgbClr>
                  </a:outerShdw>
                </a:effectLst>
                <a:ea typeface="Arial" panose="020B0604020202020204" pitchFamily="34" charset="0"/>
              </a:rPr>
              <a:t>Banner Web</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7144"/>
          </a:xfrm>
          <a:prstGeom prst="rect">
            <a:avLst/>
          </a:prstGeom>
        </p:spPr>
      </p:pic>
      <p:sp>
        <p:nvSpPr>
          <p:cNvPr id="5" name="Rectangle 4"/>
          <p:cNvSpPr/>
          <p:nvPr/>
        </p:nvSpPr>
        <p:spPr>
          <a:xfrm>
            <a:off x="2548148" y="5046134"/>
            <a:ext cx="4596451" cy="707886"/>
          </a:xfrm>
          <a:prstGeom prst="rect">
            <a:avLst/>
          </a:prstGeom>
          <a:noFill/>
        </p:spPr>
        <p:txBody>
          <a:bodyPr wrap="none" lIns="91440" tIns="45720" rIns="91440" bIns="45720">
            <a:spAutoFit/>
          </a:bodyPr>
          <a:lstStyle/>
          <a:p>
            <a:pPr algn="ctr"/>
            <a:r>
              <a:rPr lang="en-US" sz="4000" dirty="0" smtClean="0">
                <a:ln w="0"/>
                <a:solidFill>
                  <a:schemeClr val="tx1"/>
                </a:solidFill>
                <a:effectLst>
                  <a:outerShdw blurRad="38100" dist="19050" dir="2700000" algn="tl" rotWithShape="0">
                    <a:schemeClr val="dk1">
                      <a:alpha val="40000"/>
                    </a:schemeClr>
                  </a:outerShdw>
                </a:effectLst>
              </a:rPr>
              <a:t>Banner Web Log In</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27652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08558"/>
          </a:xfrm>
          <a:prstGeom prst="rect">
            <a:avLst/>
          </a:prstGeom>
        </p:spPr>
      </p:pic>
      <p:sp>
        <p:nvSpPr>
          <p:cNvPr id="6" name="Rectangle 5"/>
          <p:cNvSpPr/>
          <p:nvPr/>
        </p:nvSpPr>
        <p:spPr>
          <a:xfrm>
            <a:off x="1306914" y="2128182"/>
            <a:ext cx="758952" cy="1280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Rectangle 1"/>
          <p:cNvSpPr/>
          <p:nvPr/>
        </p:nvSpPr>
        <p:spPr>
          <a:xfrm>
            <a:off x="4766374" y="2430771"/>
            <a:ext cx="3901453" cy="523220"/>
          </a:xfrm>
          <a:prstGeom prst="rect">
            <a:avLst/>
          </a:prstGeom>
        </p:spPr>
        <p:txBody>
          <a:bodyPr wrap="none">
            <a:spAutoFit/>
          </a:bodyPr>
          <a:lstStyle/>
          <a:p>
            <a:pPr lvl="0" algn="ctr"/>
            <a:r>
              <a:rPr lang="en-US" sz="2800" dirty="0" smtClean="0">
                <a:ln w="0"/>
                <a:effectLst>
                  <a:outerShdw blurRad="38100" dist="19050" dir="2700000" algn="tl" rotWithShape="0">
                    <a:srgbClr val="000000">
                      <a:alpha val="40000"/>
                    </a:srgbClr>
                  </a:outerShdw>
                </a:effectLst>
              </a:rPr>
              <a:t>Student &amp; Financial Aid</a:t>
            </a:r>
            <a:endParaRPr lang="en-US" sz="2800" dirty="0">
              <a:ln w="0"/>
              <a:effectLst>
                <a:outerShdw blurRad="38100" dist="19050" dir="2700000" algn="tl" rotWithShape="0">
                  <a:srgbClr val="000000">
                    <a:alpha val="40000"/>
                  </a:srgbClr>
                </a:outerShdw>
              </a:effectLst>
            </a:endParaRPr>
          </a:p>
        </p:txBody>
      </p:sp>
    </p:spTree>
    <p:extLst>
      <p:ext uri="{BB962C8B-B14F-4D97-AF65-F5344CB8AC3E}">
        <p14:creationId xmlns:p14="http://schemas.microsoft.com/office/powerpoint/2010/main" val="1508273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962" y="2039112"/>
            <a:ext cx="8247888" cy="707886"/>
          </a:xfrm>
          <a:prstGeom prst="rect">
            <a:avLst/>
          </a:prstGeom>
          <a:noFill/>
        </p:spPr>
        <p:txBody>
          <a:bodyPr wrap="square" rtlCol="0">
            <a:spAutoFit/>
          </a:bodyPr>
          <a:lstStyle/>
          <a:p>
            <a:pPr lvl="0"/>
            <a:endParaRPr lang="en-US" altLang="en-US" sz="2000" dirty="0">
              <a:solidFill>
                <a:schemeClr val="tx1"/>
              </a:solidFill>
            </a:endParaRPr>
          </a:p>
          <a:p>
            <a:endParaRPr lang="en-US" sz="2000" dirty="0"/>
          </a:p>
        </p:txBody>
      </p:sp>
      <p:sp>
        <p:nvSpPr>
          <p:cNvPr id="2" name="TextBox 1"/>
          <p:cNvSpPr txBox="1"/>
          <p:nvPr/>
        </p:nvSpPr>
        <p:spPr>
          <a:xfrm>
            <a:off x="137161" y="1938528"/>
            <a:ext cx="8776652" cy="1375761"/>
          </a:xfrm>
          <a:prstGeom prst="rect">
            <a:avLst/>
          </a:prstGeom>
          <a:noFill/>
        </p:spPr>
        <p:txBody>
          <a:bodyPr wrap="square" rtlCol="0">
            <a:spAutoFit/>
          </a:bodyPr>
          <a:lstStyle/>
          <a:p>
            <a:pPr marL="0" indent="0" algn="ctr">
              <a:lnSpc>
                <a:spcPct val="115000"/>
              </a:lnSpc>
              <a:spcBef>
                <a:spcPts val="0"/>
              </a:spcBef>
              <a:buNone/>
            </a:pPr>
            <a:r>
              <a:rPr lang="en-US" sz="3600" b="1" dirty="0" smtClean="0">
                <a:effectLst>
                  <a:outerShdw blurRad="38100" dist="38100" dir="2700000" algn="tl">
                    <a:srgbClr val="000000">
                      <a:alpha val="43137"/>
                    </a:srgbClr>
                  </a:outerShdw>
                </a:effectLst>
                <a:ea typeface="Arial" panose="020B0604020202020204" pitchFamily="34" charset="0"/>
              </a:rPr>
              <a:t>Banner Web</a:t>
            </a:r>
          </a:p>
          <a:p>
            <a:endParaRPr lang="en-US" dirty="0" smtClean="0"/>
          </a:p>
          <a:p>
            <a:endParaRPr lang="en-US" dirty="0"/>
          </a:p>
          <a:p>
            <a:endParaRPr lang="en-US" dirty="0"/>
          </a:p>
        </p:txBody>
      </p:sp>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90" y="0"/>
            <a:ext cx="9184450" cy="6858000"/>
          </a:xfrm>
          <a:prstGeom prst="rect">
            <a:avLst/>
          </a:prstGeom>
        </p:spPr>
      </p:pic>
      <p:sp>
        <p:nvSpPr>
          <p:cNvPr id="6" name="Rectangle 5"/>
          <p:cNvSpPr/>
          <p:nvPr/>
        </p:nvSpPr>
        <p:spPr>
          <a:xfrm>
            <a:off x="4279698" y="2746998"/>
            <a:ext cx="3768083" cy="461665"/>
          </a:xfrm>
          <a:prstGeom prst="rect">
            <a:avLst/>
          </a:prstGeom>
        </p:spPr>
        <p:txBody>
          <a:bodyPr wrap="none">
            <a:spAutoFit/>
          </a:bodyPr>
          <a:lstStyle/>
          <a:p>
            <a:pPr lvl="0" algn="ctr"/>
            <a:r>
              <a:rPr lang="en-US" sz="2400" dirty="0" smtClean="0">
                <a:ln w="0"/>
                <a:effectLst>
                  <a:outerShdw blurRad="38100" dist="19050" dir="2700000" algn="tl" rotWithShape="0">
                    <a:srgbClr val="000000">
                      <a:alpha val="40000"/>
                    </a:srgbClr>
                  </a:outerShdw>
                </a:effectLst>
              </a:rPr>
              <a:t>Virtual Financial Aid Office</a:t>
            </a:r>
            <a:endParaRPr lang="en-US" sz="2400" dirty="0">
              <a:ln w="0"/>
              <a:effectLst>
                <a:outerShdw blurRad="38100" dist="19050" dir="2700000" algn="tl" rotWithShape="0">
                  <a:srgbClr val="000000">
                    <a:alpha val="40000"/>
                  </a:srgbClr>
                </a:outerShdw>
              </a:effectLst>
            </a:endParaRPr>
          </a:p>
        </p:txBody>
      </p:sp>
    </p:spTree>
    <p:extLst>
      <p:ext uri="{BB962C8B-B14F-4D97-AF65-F5344CB8AC3E}">
        <p14:creationId xmlns:p14="http://schemas.microsoft.com/office/powerpoint/2010/main" val="28812374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172417" y="3099656"/>
            <a:ext cx="3747437" cy="523220"/>
          </a:xfrm>
          <a:prstGeom prst="rect">
            <a:avLst/>
          </a:prstGeom>
        </p:spPr>
        <p:txBody>
          <a:bodyPr wrap="none">
            <a:spAutoFit/>
          </a:bodyPr>
          <a:lstStyle/>
          <a:p>
            <a:pPr lvl="0" algn="ctr"/>
            <a:r>
              <a:rPr lang="en-US" sz="2800" dirty="0" smtClean="0">
                <a:ln w="0"/>
                <a:effectLst>
                  <a:outerShdw blurRad="38100" dist="19050" dir="2700000" algn="tl" rotWithShape="0">
                    <a:srgbClr val="000000">
                      <a:alpha val="40000"/>
                    </a:srgbClr>
                  </a:outerShdw>
                </a:effectLst>
              </a:rPr>
              <a:t>Electronic Award Offer</a:t>
            </a:r>
            <a:endParaRPr lang="en-US" sz="2800" dirty="0">
              <a:ln w="0"/>
              <a:effectLst>
                <a:outerShdw blurRad="38100" dist="19050" dir="2700000" algn="tl" rotWithShape="0">
                  <a:srgbClr val="000000">
                    <a:alpha val="40000"/>
                  </a:srgbClr>
                </a:outerShdw>
              </a:effectLst>
            </a:endParaRPr>
          </a:p>
        </p:txBody>
      </p:sp>
    </p:spTree>
    <p:extLst>
      <p:ext uri="{BB962C8B-B14F-4D97-AF65-F5344CB8AC3E}">
        <p14:creationId xmlns:p14="http://schemas.microsoft.com/office/powerpoint/2010/main" val="2267645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Google Shape;97;g6431d4f1a3_0_35"/>
          <p:cNvSpPr txBox="1">
            <a:spLocks noGrp="1"/>
          </p:cNvSpPr>
          <p:nvPr>
            <p:ph type="title"/>
          </p:nvPr>
        </p:nvSpPr>
        <p:spPr>
          <a:xfrm>
            <a:off x="0" y="1123950"/>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3600" b="1" dirty="0" smtClean="0">
                <a:latin typeface="Century Gothic" panose="020B0502020202020204" pitchFamily="34" charset="0"/>
                <a:cs typeface="Arial" panose="020B0604020202020204" pitchFamily="34" charset="0"/>
                <a:sym typeface="Century Gothic" panose="020B0502020202020204" pitchFamily="34" charset="0"/>
              </a:rPr>
              <a:t>                  Agenda</a:t>
            </a:r>
          </a:p>
        </p:txBody>
      </p:sp>
      <p:sp>
        <p:nvSpPr>
          <p:cNvPr id="10243" name="Google Shape;98;g6431d4f1a3_0_35"/>
          <p:cNvSpPr txBox="1">
            <a:spLocks noGrp="1"/>
          </p:cNvSpPr>
          <p:nvPr>
            <p:ph type="body" idx="1"/>
          </p:nvPr>
        </p:nvSpPr>
        <p:spPr>
          <a:xfrm>
            <a:off x="720725" y="2038351"/>
            <a:ext cx="7610475" cy="4019550"/>
          </a:xfrm>
        </p:spPr>
        <p:txBody>
          <a:bodyPr/>
          <a:lstStyle/>
          <a:p>
            <a:pPr eaLnBrk="1" hangingPunct="1">
              <a:spcAft>
                <a:spcPct val="0"/>
              </a:spcAft>
              <a:buClr>
                <a:srgbClr val="008D64"/>
              </a:buClr>
              <a:buFont typeface="Wingdings" panose="05000000000000000000" pitchFamily="2" charset="2"/>
              <a:buChar char="v"/>
            </a:pPr>
            <a:r>
              <a:rPr lang="en-US" altLang="en-US" sz="2000" dirty="0" smtClean="0">
                <a:solidFill>
                  <a:srgbClr val="595959"/>
                </a:solidFill>
                <a:latin typeface="Century Gothic" panose="020B0502020202020204" pitchFamily="34" charset="0"/>
                <a:cs typeface="Arial" panose="020B0604020202020204" pitchFamily="34" charset="0"/>
                <a:sym typeface="Century Gothic" panose="020B0502020202020204" pitchFamily="34" charset="0"/>
              </a:rPr>
              <a:t>Welcome and Introduction of Panelists</a:t>
            </a:r>
          </a:p>
          <a:p>
            <a:pPr eaLnBrk="1" hangingPunct="1">
              <a:spcBef>
                <a:spcPct val="0"/>
              </a:spcBef>
              <a:spcAft>
                <a:spcPct val="0"/>
              </a:spcAft>
              <a:buClr>
                <a:srgbClr val="008D64"/>
              </a:buClr>
              <a:buFont typeface="Wingdings" panose="05000000000000000000" pitchFamily="2" charset="2"/>
              <a:buChar char="v"/>
            </a:pPr>
            <a:r>
              <a:rPr lang="en-US" altLang="en-US" sz="2000" dirty="0" smtClean="0">
                <a:solidFill>
                  <a:srgbClr val="595959"/>
                </a:solidFill>
                <a:latin typeface="Century Gothic" panose="020B0502020202020204" pitchFamily="34" charset="0"/>
                <a:cs typeface="Arial" panose="020B0604020202020204" pitchFamily="34" charset="0"/>
                <a:sym typeface="Century Gothic" panose="020B0502020202020204" pitchFamily="34" charset="0"/>
              </a:rPr>
              <a:t>Financial Aid Terminology</a:t>
            </a:r>
          </a:p>
          <a:p>
            <a:pPr eaLnBrk="1" hangingPunct="1">
              <a:spcBef>
                <a:spcPct val="0"/>
              </a:spcBef>
              <a:spcAft>
                <a:spcPct val="0"/>
              </a:spcAft>
              <a:buClr>
                <a:srgbClr val="008D64"/>
              </a:buClr>
              <a:buFont typeface="Wingdings" panose="05000000000000000000" pitchFamily="2" charset="2"/>
              <a:buChar char="v"/>
            </a:pPr>
            <a:r>
              <a:rPr lang="en-US" altLang="en-US" sz="2000" dirty="0" smtClean="0">
                <a:solidFill>
                  <a:srgbClr val="595959"/>
                </a:solidFill>
                <a:latin typeface="Century Gothic" panose="020B0502020202020204" pitchFamily="34" charset="0"/>
                <a:cs typeface="Arial" panose="020B0604020202020204" pitchFamily="34" charset="0"/>
                <a:sym typeface="Century Gothic" panose="020B0502020202020204" pitchFamily="34" charset="0"/>
              </a:rPr>
              <a:t>Financial Aid Offers</a:t>
            </a:r>
          </a:p>
          <a:p>
            <a:pPr eaLnBrk="1" hangingPunct="1">
              <a:spcBef>
                <a:spcPct val="0"/>
              </a:spcBef>
              <a:spcAft>
                <a:spcPct val="0"/>
              </a:spcAft>
              <a:buClr>
                <a:srgbClr val="008D64"/>
              </a:buClr>
              <a:buFont typeface="Wingdings" panose="05000000000000000000" pitchFamily="2" charset="2"/>
              <a:buChar char="v"/>
            </a:pPr>
            <a:r>
              <a:rPr lang="en-US" altLang="en-US" sz="2000" dirty="0" smtClean="0">
                <a:solidFill>
                  <a:srgbClr val="595959"/>
                </a:solidFill>
                <a:latin typeface="Century Gothic" panose="020B0502020202020204" pitchFamily="34" charset="0"/>
                <a:cs typeface="Arial" panose="020B0604020202020204" pitchFamily="34" charset="0"/>
                <a:sym typeface="Century Gothic" panose="020B0502020202020204" pitchFamily="34" charset="0"/>
              </a:rPr>
              <a:t>Merit Scholarships for Continuing Students/TOPS</a:t>
            </a:r>
          </a:p>
          <a:p>
            <a:pPr eaLnBrk="1" hangingPunct="1">
              <a:spcBef>
                <a:spcPct val="0"/>
              </a:spcBef>
              <a:spcAft>
                <a:spcPct val="0"/>
              </a:spcAft>
              <a:buClr>
                <a:srgbClr val="008D64"/>
              </a:buClr>
              <a:buFont typeface="Wingdings" panose="05000000000000000000" pitchFamily="2" charset="2"/>
              <a:buChar char="v"/>
            </a:pPr>
            <a:r>
              <a:rPr lang="en-US" altLang="en-US" sz="2000" dirty="0" smtClean="0">
                <a:solidFill>
                  <a:srgbClr val="595959"/>
                </a:solidFill>
                <a:latin typeface="Century Gothic" panose="020B0502020202020204" pitchFamily="34" charset="0"/>
                <a:cs typeface="Arial" panose="020B0604020202020204" pitchFamily="34" charset="0"/>
                <a:sym typeface="Century Gothic" panose="020B0502020202020204" pitchFamily="34" charset="0"/>
              </a:rPr>
              <a:t>Important Next Steps</a:t>
            </a:r>
          </a:p>
          <a:p>
            <a:pPr lvl="1" eaLnBrk="1" hangingPunct="1">
              <a:spcBef>
                <a:spcPct val="0"/>
              </a:spcBef>
              <a:spcAft>
                <a:spcPct val="0"/>
              </a:spcAft>
              <a:buClr>
                <a:srgbClr val="8A8B89"/>
              </a:buClr>
              <a:buFont typeface="Wingdings" panose="05000000000000000000" pitchFamily="2" charset="2"/>
              <a:buChar char="q"/>
            </a:pPr>
            <a:r>
              <a:rPr lang="en-US" altLang="en-US" sz="1800" dirty="0" smtClean="0">
                <a:solidFill>
                  <a:srgbClr val="595959"/>
                </a:solidFill>
                <a:latin typeface="Century Gothic" panose="020B0502020202020204" pitchFamily="34" charset="0"/>
                <a:cs typeface="Arial" panose="020B0604020202020204" pitchFamily="34" charset="0"/>
                <a:sym typeface="Century Gothic" panose="020B0502020202020204" pitchFamily="34" charset="0"/>
              </a:rPr>
              <a:t>Fiscal Clearance (Understanding your Fee Bill/As</a:t>
            </a:r>
          </a:p>
          <a:p>
            <a:pPr lvl="1" eaLnBrk="1" hangingPunct="1">
              <a:spcBef>
                <a:spcPct val="0"/>
              </a:spcBef>
              <a:spcAft>
                <a:spcPct val="0"/>
              </a:spcAft>
              <a:buClr>
                <a:srgbClr val="8A8B89"/>
              </a:buClr>
              <a:buFont typeface="Wingdings" panose="05000000000000000000" pitchFamily="2" charset="2"/>
              <a:buChar char="q"/>
            </a:pPr>
            <a:r>
              <a:rPr lang="en-US" altLang="en-US" sz="1800" dirty="0" smtClean="0">
                <a:solidFill>
                  <a:srgbClr val="595959"/>
                </a:solidFill>
                <a:latin typeface="Century Gothic" panose="020B0502020202020204" pitchFamily="34" charset="0"/>
                <a:cs typeface="Arial" panose="020B0604020202020204" pitchFamily="34" charset="0"/>
                <a:sym typeface="Century Gothic" panose="020B0502020202020204" pitchFamily="34" charset="0"/>
              </a:rPr>
              <a:t>Payment Plans</a:t>
            </a:r>
          </a:p>
          <a:p>
            <a:pPr eaLnBrk="1" hangingPunct="1">
              <a:spcBef>
                <a:spcPct val="0"/>
              </a:spcBef>
              <a:spcAft>
                <a:spcPct val="0"/>
              </a:spcAft>
              <a:buClr>
                <a:srgbClr val="008D64"/>
              </a:buClr>
              <a:buFont typeface="Wingdings" panose="05000000000000000000" pitchFamily="2" charset="2"/>
              <a:buChar char="v"/>
            </a:pPr>
            <a:r>
              <a:rPr lang="en-US" altLang="en-US" sz="2000" dirty="0" smtClean="0">
                <a:solidFill>
                  <a:srgbClr val="595959"/>
                </a:solidFill>
                <a:latin typeface="Century Gothic" panose="020B0502020202020204" pitchFamily="34" charset="0"/>
                <a:cs typeface="Arial" panose="020B0604020202020204" pitchFamily="34" charset="0"/>
                <a:sym typeface="Century Gothic" panose="020B0502020202020204" pitchFamily="34" charset="0"/>
              </a:rPr>
              <a:t>Q&amp;A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4282726" y="2854123"/>
            <a:ext cx="4439356" cy="461665"/>
          </a:xfrm>
          <a:prstGeom prst="rect">
            <a:avLst/>
          </a:prstGeom>
        </p:spPr>
        <p:txBody>
          <a:bodyPr wrap="none">
            <a:spAutoFit/>
          </a:bodyPr>
          <a:lstStyle/>
          <a:p>
            <a:pPr lvl="0" algn="ctr"/>
            <a:r>
              <a:rPr lang="en-US" sz="2400" dirty="0" smtClean="0">
                <a:ln w="0"/>
                <a:effectLst>
                  <a:outerShdw blurRad="38100" dist="19050" dir="2700000" algn="tl" rotWithShape="0">
                    <a:srgbClr val="000000">
                      <a:alpha val="40000"/>
                    </a:srgbClr>
                  </a:outerShdw>
                </a:effectLst>
              </a:rPr>
              <a:t>Electronic Aid Offer by Aid Year</a:t>
            </a:r>
          </a:p>
        </p:txBody>
      </p:sp>
    </p:spTree>
    <p:extLst>
      <p:ext uri="{BB962C8B-B14F-4D97-AF65-F5344CB8AC3E}">
        <p14:creationId xmlns:p14="http://schemas.microsoft.com/office/powerpoint/2010/main" val="1127810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87184"/>
          </a:xfrm>
          <a:prstGeom prst="rect">
            <a:avLst/>
          </a:prstGeom>
        </p:spPr>
      </p:pic>
      <p:sp>
        <p:nvSpPr>
          <p:cNvPr id="4" name="Rectangle 3"/>
          <p:cNvSpPr/>
          <p:nvPr/>
        </p:nvSpPr>
        <p:spPr>
          <a:xfrm>
            <a:off x="3697884" y="3877333"/>
            <a:ext cx="4840941" cy="1415772"/>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Select Aid Year</a:t>
            </a:r>
          </a:p>
          <a:p>
            <a:pPr algn="ctr"/>
            <a:r>
              <a:rPr lang="en-US" sz="3200" dirty="0" smtClean="0">
                <a:ln w="0"/>
                <a:solidFill>
                  <a:schemeClr val="tx1"/>
                </a:solidFill>
                <a:effectLst>
                  <a:outerShdw blurRad="38100" dist="19050" dir="2700000" algn="tl" rotWithShape="0">
                    <a:schemeClr val="dk1">
                      <a:alpha val="40000"/>
                    </a:schemeClr>
                  </a:outerShdw>
                </a:effectLst>
              </a:rPr>
              <a:t>July 2020- June 2021</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480451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6"/>
            <a:ext cx="9144000" cy="6849712"/>
          </a:xfrm>
          <a:prstGeom prst="rect">
            <a:avLst/>
          </a:prstGeom>
        </p:spPr>
      </p:pic>
      <p:sp>
        <p:nvSpPr>
          <p:cNvPr id="4" name="Rectangle 3"/>
          <p:cNvSpPr/>
          <p:nvPr/>
        </p:nvSpPr>
        <p:spPr>
          <a:xfrm>
            <a:off x="3607602" y="2481589"/>
            <a:ext cx="3266536" cy="523220"/>
          </a:xfrm>
          <a:prstGeom prst="rect">
            <a:avLst/>
          </a:prstGeom>
        </p:spPr>
        <p:txBody>
          <a:bodyPr wrap="none">
            <a:spAutoFit/>
          </a:bodyPr>
          <a:lstStyle/>
          <a:p>
            <a:pPr lvl="0" algn="ctr"/>
            <a:r>
              <a:rPr lang="en-US" sz="2800" dirty="0" smtClean="0">
                <a:ln w="0"/>
                <a:effectLst>
                  <a:outerShdw blurRad="38100" dist="19050" dir="2700000" algn="tl" rotWithShape="0">
                    <a:srgbClr val="000000">
                      <a:alpha val="40000"/>
                    </a:srgbClr>
                  </a:outerShdw>
                </a:effectLst>
              </a:rPr>
              <a:t>Accept Award Offer</a:t>
            </a:r>
            <a:endParaRPr lang="en-US" sz="2800" dirty="0">
              <a:ln w="0"/>
              <a:effectLst>
                <a:outerShdw blurRad="38100" dist="19050" dir="2700000" algn="tl" rotWithShape="0">
                  <a:srgbClr val="000000">
                    <a:alpha val="40000"/>
                  </a:srgbClr>
                </a:outerShdw>
              </a:effectLst>
            </a:endParaRPr>
          </a:p>
        </p:txBody>
      </p:sp>
      <p:sp>
        <p:nvSpPr>
          <p:cNvPr id="5" name="TextBox 4"/>
          <p:cNvSpPr txBox="1"/>
          <p:nvPr/>
        </p:nvSpPr>
        <p:spPr>
          <a:xfrm>
            <a:off x="1542473" y="3583709"/>
            <a:ext cx="7279797" cy="338554"/>
          </a:xfrm>
          <a:prstGeom prst="rect">
            <a:avLst/>
          </a:prstGeom>
          <a:solidFill>
            <a:schemeClr val="accent3">
              <a:lumMod val="60000"/>
              <a:lumOff val="40000"/>
            </a:schemeClr>
          </a:solidFill>
        </p:spPr>
        <p:txBody>
          <a:bodyPr wrap="square" rtlCol="0">
            <a:spAutoFit/>
          </a:bodyPr>
          <a:lstStyle/>
          <a:p>
            <a:pPr algn="ctr"/>
            <a:r>
              <a:rPr lang="en-US" sz="1600" b="1" dirty="0" smtClean="0"/>
              <a:t>**Parent Plus Loans can not be accepted/declined on Banner Web**</a:t>
            </a:r>
            <a:endParaRPr lang="en-US" sz="1600" b="1" dirty="0"/>
          </a:p>
        </p:txBody>
      </p:sp>
    </p:spTree>
    <p:extLst>
      <p:ext uri="{BB962C8B-B14F-4D97-AF65-F5344CB8AC3E}">
        <p14:creationId xmlns:p14="http://schemas.microsoft.com/office/powerpoint/2010/main" val="2450340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Arial Black" panose="020B0A04020102020204" pitchFamily="34" charset="0"/>
              </a:rPr>
              <a:t>Accept/Adjust/Decline Award &amp; Submit  			      Decision</a:t>
            </a:r>
            <a:endParaRPr lang="en-US" sz="2400" dirty="0">
              <a:latin typeface="Arial Black" panose="020B0A04020102020204" pitchFamily="34" charset="0"/>
            </a:endParaRPr>
          </a:p>
        </p:txBody>
      </p:sp>
      <p:sp>
        <p:nvSpPr>
          <p:cNvPr id="7" name="TextBox 6"/>
          <p:cNvSpPr txBox="1"/>
          <p:nvPr/>
        </p:nvSpPr>
        <p:spPr>
          <a:xfrm>
            <a:off x="230909" y="2124364"/>
            <a:ext cx="8525164" cy="4031873"/>
          </a:xfrm>
          <a:prstGeom prst="rect">
            <a:avLst/>
          </a:prstGeom>
          <a:noFill/>
        </p:spPr>
        <p:txBody>
          <a:bodyPr wrap="square" rtlCol="0">
            <a:spAutoFit/>
          </a:bodyPr>
          <a:lstStyle/>
          <a:p>
            <a:pPr marL="285750" indent="-285750">
              <a:buFont typeface="Arial" panose="020B0604020202020204" pitchFamily="34" charset="0"/>
              <a:buChar char="•"/>
            </a:pPr>
            <a:r>
              <a:rPr lang="en-US" sz="2200" b="1" dirty="0"/>
              <a:t>Select </a:t>
            </a:r>
            <a:r>
              <a:rPr lang="en-US" sz="2200" b="1" u="sng" dirty="0"/>
              <a:t>ACCEPT</a:t>
            </a:r>
            <a:r>
              <a:rPr lang="en-US" sz="2200" b="1" dirty="0"/>
              <a:t> or </a:t>
            </a:r>
            <a:r>
              <a:rPr lang="en-US" sz="2200" b="1" u="sng" dirty="0"/>
              <a:t>DECLINE </a:t>
            </a:r>
            <a:r>
              <a:rPr lang="en-US" sz="2200" b="1" dirty="0"/>
              <a:t>from the drop down list for each </a:t>
            </a:r>
            <a:r>
              <a:rPr lang="en-US" sz="2200" b="1" dirty="0" smtClean="0"/>
              <a:t>Fund.</a:t>
            </a:r>
          </a:p>
          <a:p>
            <a:pPr marL="285750" indent="-285750">
              <a:buFont typeface="Arial" panose="020B0604020202020204" pitchFamily="34" charset="0"/>
              <a:buChar char="•"/>
            </a:pPr>
            <a:r>
              <a:rPr lang="en-US" sz="2200" b="1" dirty="0" smtClean="0"/>
              <a:t>To </a:t>
            </a:r>
            <a:r>
              <a:rPr lang="en-US" sz="2200" b="1" u="sng" dirty="0" smtClean="0"/>
              <a:t>ADJUST</a:t>
            </a:r>
            <a:r>
              <a:rPr lang="en-US" sz="2200" b="1" dirty="0" smtClean="0"/>
              <a:t> Aid: You </a:t>
            </a:r>
            <a:r>
              <a:rPr lang="en-US" sz="2200" b="1" dirty="0"/>
              <a:t>may accept a partial amount by selecting </a:t>
            </a:r>
            <a:r>
              <a:rPr lang="en-US" sz="2200" b="1" u="sng" dirty="0"/>
              <a:t>ACCEPT</a:t>
            </a:r>
            <a:r>
              <a:rPr lang="en-US" sz="2200" b="1" dirty="0"/>
              <a:t> and entering the amount in the Accept Partial Amount field.</a:t>
            </a:r>
          </a:p>
          <a:p>
            <a:pPr marL="285750" indent="-285750">
              <a:buFont typeface="Arial" panose="020B0604020202020204" pitchFamily="34" charset="0"/>
              <a:buChar char="•"/>
            </a:pPr>
            <a:r>
              <a:rPr lang="en-US" sz="2200" b="1" dirty="0"/>
              <a:t>Please be aware if you reduce your aid, the reduction amount will be divided evenly between each semester. If you would like the reduction amount to be uneven per semester, please email your financial aid counselor.</a:t>
            </a:r>
          </a:p>
          <a:p>
            <a:pPr marL="285750" indent="-285750">
              <a:buFont typeface="Arial" panose="020B0604020202020204" pitchFamily="34" charset="0"/>
              <a:buChar char="•"/>
            </a:pPr>
            <a:r>
              <a:rPr lang="en-US" sz="2200" b="1" dirty="0"/>
              <a:t>Review your decisions</a:t>
            </a:r>
            <a:r>
              <a:rPr lang="en-US" sz="2200" b="1" dirty="0" smtClean="0"/>
              <a:t>.</a:t>
            </a:r>
          </a:p>
          <a:p>
            <a:pPr marL="285750" indent="-285750">
              <a:buFont typeface="Arial" panose="020B0604020202020204" pitchFamily="34" charset="0"/>
              <a:buChar char="•"/>
            </a:pPr>
            <a:r>
              <a:rPr lang="en-US" sz="2200" b="1" dirty="0" smtClean="0"/>
              <a:t>You select “submit your decision”.</a:t>
            </a:r>
            <a:endParaRPr lang="en-US" sz="2200" b="1" dirty="0"/>
          </a:p>
          <a:p>
            <a:endParaRPr lang="en-US" dirty="0"/>
          </a:p>
        </p:txBody>
      </p:sp>
    </p:spTree>
    <p:extLst>
      <p:ext uri="{BB962C8B-B14F-4D97-AF65-F5344CB8AC3E}">
        <p14:creationId xmlns:p14="http://schemas.microsoft.com/office/powerpoint/2010/main" val="4049745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19"/>
            <a:ext cx="9144000" cy="6852827"/>
          </a:xfrm>
          <a:prstGeom prst="rect">
            <a:avLst/>
          </a:prstGeom>
        </p:spPr>
      </p:pic>
      <p:sp>
        <p:nvSpPr>
          <p:cNvPr id="4" name="TextBox 3"/>
          <p:cNvSpPr txBox="1"/>
          <p:nvPr/>
        </p:nvSpPr>
        <p:spPr>
          <a:xfrm>
            <a:off x="642287" y="60600"/>
            <a:ext cx="8271525" cy="830997"/>
          </a:xfrm>
          <a:prstGeom prst="rect">
            <a:avLst/>
          </a:prstGeom>
          <a:solidFill>
            <a:srgbClr val="FFC000"/>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smtClean="0">
                <a:solidFill>
                  <a:schemeClr val="tx1"/>
                </a:solidFill>
                <a:latin typeface="Arial Black" panose="020B0A04020102020204" pitchFamily="34" charset="0"/>
              </a:rPr>
              <a:t>Parent Plus Loan Can Not Be Accepted on Banner Web</a:t>
            </a:r>
            <a:endParaRPr lang="en-US" sz="24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8341743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400" kern="1200" dirty="0">
                <a:latin typeface="Arial Black" panose="020B0A04020102020204" pitchFamily="34" charset="0"/>
                <a:ea typeface="+mn-ea"/>
                <a:cs typeface="Arial" panose="020B0604020202020204" pitchFamily="34" charset="0"/>
              </a:rPr>
              <a:t>Parent Plus Loan XULA Certification Form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720" y="2038256"/>
            <a:ext cx="6729984" cy="4563712"/>
          </a:xfrm>
          <a:prstGeom prst="rect">
            <a:avLst/>
          </a:prstGeom>
        </p:spPr>
      </p:pic>
    </p:spTree>
    <p:extLst>
      <p:ext uri="{BB962C8B-B14F-4D97-AF65-F5344CB8AC3E}">
        <p14:creationId xmlns:p14="http://schemas.microsoft.com/office/powerpoint/2010/main" val="805656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Google Shape;90;p1"/>
          <p:cNvSpPr txBox="1">
            <a:spLocks noGrp="1"/>
          </p:cNvSpPr>
          <p:nvPr>
            <p:ph type="title"/>
          </p:nvPr>
        </p:nvSpPr>
        <p:spPr>
          <a:xfrm>
            <a:off x="0" y="876300"/>
            <a:ext cx="9144000" cy="914400"/>
          </a:xfrm>
        </p:spPr>
        <p:txBody>
          <a:bodyPr/>
          <a:lstStyle/>
          <a:p>
            <a:pPr algn="ctr" eaLnBrk="1" hangingPunct="1">
              <a:spcBef>
                <a:spcPct val="0"/>
              </a:spcBef>
              <a:spcAft>
                <a:spcPct val="0"/>
              </a:spcAft>
              <a:buClr>
                <a:srgbClr val="000000"/>
              </a:buClr>
              <a:buFont typeface="Century Gothic" panose="020B0502020202020204" pitchFamily="34" charset="0"/>
              <a:buNone/>
            </a:pPr>
            <a:r>
              <a:rPr lang="en-US" altLang="en-US" sz="3200" b="1" dirty="0" smtClean="0">
                <a:latin typeface="Times New Roman" panose="02020603050405020304" pitchFamily="18" charset="0"/>
                <a:cs typeface="Times New Roman" panose="02020603050405020304" pitchFamily="18" charset="0"/>
                <a:sym typeface="Times New Roman" panose="02020603050405020304" pitchFamily="18" charset="0"/>
              </a:rPr>
              <a:t>Scholarships</a:t>
            </a:r>
          </a:p>
        </p:txBody>
      </p:sp>
      <p:sp>
        <p:nvSpPr>
          <p:cNvPr id="12291" name="Google Shape;91;p1"/>
          <p:cNvSpPr>
            <a:spLocks noChangeArrowheads="1"/>
          </p:cNvSpPr>
          <p:nvPr/>
        </p:nvSpPr>
        <p:spPr bwMode="auto">
          <a:xfrm>
            <a:off x="4454525" y="3275013"/>
            <a:ext cx="23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n-US" altLang="en-US" dirty="0"/>
              <a:t> </a:t>
            </a:r>
          </a:p>
        </p:txBody>
      </p:sp>
      <p:pic>
        <p:nvPicPr>
          <p:cNvPr id="122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90700"/>
            <a:ext cx="91440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716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txBox="1">
            <a:spLocks noGrp="1"/>
          </p:cNvSpPr>
          <p:nvPr>
            <p:ph type="title"/>
          </p:nvPr>
        </p:nvSpPr>
        <p:spPr>
          <a:xfrm>
            <a:off x="0" y="1012825"/>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3600" b="1" dirty="0" smtClean="0">
                <a:latin typeface="Century Gothic" panose="020B0502020202020204" pitchFamily="34" charset="0"/>
                <a:cs typeface="Arial" panose="020B0604020202020204" pitchFamily="34" charset="0"/>
                <a:sym typeface="Century Gothic" panose="020B0502020202020204" pitchFamily="34" charset="0"/>
              </a:rPr>
              <a:t>                 Scholarships</a:t>
            </a:r>
          </a:p>
        </p:txBody>
      </p:sp>
      <p:sp>
        <p:nvSpPr>
          <p:cNvPr id="2" name="Content Placeholder 1"/>
          <p:cNvSpPr>
            <a:spLocks noGrp="1"/>
          </p:cNvSpPr>
          <p:nvPr>
            <p:ph type="body" idx="1"/>
          </p:nvPr>
        </p:nvSpPr>
        <p:spPr>
          <a:xfrm>
            <a:off x="443752" y="2121110"/>
            <a:ext cx="7673705" cy="4279690"/>
          </a:xfrm>
        </p:spPr>
        <p:txBody>
          <a:bodyPr/>
          <a:lstStyle/>
          <a:p>
            <a:pPr marL="444500" fontAlgn="auto">
              <a:buClr>
                <a:srgbClr val="008D64"/>
              </a:buClr>
              <a:buFont typeface="Wingdings" panose="05000000000000000000" pitchFamily="2" charset="2"/>
              <a:buChar char="v"/>
              <a:defRPr/>
            </a:pPr>
            <a:r>
              <a:rPr lang="en-US" sz="2400" dirty="0">
                <a:solidFill>
                  <a:schemeClr val="bg2"/>
                </a:solidFill>
                <a:latin typeface="Century Gothic"/>
                <a:ea typeface="Century Gothic"/>
                <a:cs typeface="Century Gothic"/>
                <a:sym typeface="Century Gothic"/>
              </a:rPr>
              <a:t>Continuing Students - Merit Scholarship Update </a:t>
            </a:r>
          </a:p>
          <a:p>
            <a:pPr marL="444500" fontAlgn="auto">
              <a:buClr>
                <a:srgbClr val="008D64"/>
              </a:buClr>
              <a:buFont typeface="Wingdings" panose="05000000000000000000" pitchFamily="2" charset="2"/>
              <a:buChar char="v"/>
              <a:defRPr/>
            </a:pPr>
            <a:r>
              <a:rPr lang="en-US" sz="2400" dirty="0">
                <a:solidFill>
                  <a:schemeClr val="bg2"/>
                </a:solidFill>
                <a:latin typeface="Century Gothic"/>
                <a:ea typeface="Century Gothic"/>
                <a:cs typeface="Century Gothic"/>
                <a:sym typeface="Century Gothic"/>
              </a:rPr>
              <a:t>FAFSA </a:t>
            </a:r>
            <a:r>
              <a:rPr lang="en-US" sz="2400" dirty="0" smtClean="0">
                <a:solidFill>
                  <a:schemeClr val="bg2"/>
                </a:solidFill>
                <a:latin typeface="Century Gothic"/>
                <a:ea typeface="Century Gothic"/>
                <a:cs typeface="Century Gothic"/>
                <a:sym typeface="Century Gothic"/>
              </a:rPr>
              <a:t>Required</a:t>
            </a:r>
          </a:p>
          <a:p>
            <a:pPr marL="444500" fontAlgn="auto">
              <a:buClr>
                <a:srgbClr val="008D64"/>
              </a:buClr>
              <a:buFont typeface="Wingdings" panose="05000000000000000000" pitchFamily="2" charset="2"/>
              <a:buChar char="v"/>
              <a:defRPr/>
            </a:pPr>
            <a:r>
              <a:rPr lang="en-US" sz="2400" dirty="0" smtClean="0">
                <a:solidFill>
                  <a:schemeClr val="bg2"/>
                </a:solidFill>
                <a:latin typeface="Century Gothic"/>
                <a:ea typeface="Century Gothic"/>
                <a:cs typeface="Century Gothic"/>
                <a:sym typeface="Century Gothic"/>
              </a:rPr>
              <a:t>Direct cost adjustments</a:t>
            </a:r>
          </a:p>
          <a:p>
            <a:pPr marL="444500" fontAlgn="auto">
              <a:buClr>
                <a:srgbClr val="008D64"/>
              </a:buClr>
              <a:buFont typeface="Wingdings" panose="05000000000000000000" pitchFamily="2" charset="2"/>
              <a:buChar char="v"/>
              <a:defRPr/>
            </a:pPr>
            <a:r>
              <a:rPr lang="en-US" sz="2400" dirty="0" smtClean="0">
                <a:solidFill>
                  <a:schemeClr val="bg2"/>
                </a:solidFill>
                <a:latin typeface="Century Gothic"/>
                <a:ea typeface="Century Gothic"/>
                <a:cs typeface="Century Gothic"/>
                <a:sym typeface="Century Gothic"/>
              </a:rPr>
              <a:t>Board of Trustees Scholars - Housing</a:t>
            </a:r>
            <a:endParaRPr lang="en-US" sz="2400" dirty="0">
              <a:solidFill>
                <a:schemeClr val="bg2"/>
              </a:solidFill>
              <a:latin typeface="Century Gothic"/>
              <a:ea typeface="Century Gothic"/>
              <a:cs typeface="Century Gothic"/>
              <a:sym typeface="Century Gothic"/>
            </a:endParaRPr>
          </a:p>
          <a:p>
            <a:pPr marL="444500" eaLnBrk="1" fontAlgn="auto" hangingPunct="1">
              <a:buClr>
                <a:srgbClr val="008D64"/>
              </a:buClr>
              <a:buFont typeface="Wingdings" panose="05000000000000000000" pitchFamily="2" charset="2"/>
              <a:buChar char="v"/>
              <a:defRPr/>
            </a:pPr>
            <a:r>
              <a:rPr lang="en-US" sz="2400" dirty="0" smtClean="0">
                <a:solidFill>
                  <a:schemeClr val="bg2"/>
                </a:solidFill>
                <a:latin typeface="Century Gothic"/>
                <a:ea typeface="Century Gothic"/>
                <a:cs typeface="Century Gothic"/>
                <a:sym typeface="Century Gothic"/>
              </a:rPr>
              <a:t>Visit Scholarship Search Database for Outside Scholarship Opportunities </a:t>
            </a:r>
          </a:p>
          <a:p>
            <a:pPr marL="101600" indent="0" eaLnBrk="1" fontAlgn="auto" hangingPunct="1">
              <a:buClr>
                <a:srgbClr val="008D64"/>
              </a:buClr>
              <a:buFont typeface="Noto Sans Symbols"/>
              <a:buNone/>
              <a:defRPr/>
            </a:pPr>
            <a:r>
              <a:rPr lang="en-US" sz="2400" dirty="0" smtClean="0">
                <a:solidFill>
                  <a:schemeClr val="bg2"/>
                </a:solidFill>
                <a:latin typeface="Century Gothic"/>
                <a:ea typeface="Century Gothic"/>
                <a:cs typeface="Century Gothic"/>
                <a:sym typeface="Century Gothic"/>
              </a:rPr>
              <a:t>	</a:t>
            </a:r>
            <a:r>
              <a:rPr lang="en-US" sz="2400" dirty="0">
                <a:solidFill>
                  <a:srgbClr val="595959"/>
                </a:solidFill>
                <a:latin typeface="Century Gothic"/>
                <a:ea typeface="Century Gothic"/>
                <a:cs typeface="Century Gothic"/>
                <a:sym typeface="Century Gothic"/>
                <a:hlinkClick r:id="rId2"/>
              </a:rPr>
              <a:t>https://www.xula.edu/scholarships</a:t>
            </a:r>
            <a:endParaRPr lang="en-US" sz="2400" dirty="0" smtClean="0">
              <a:solidFill>
                <a:schemeClr val="bg2"/>
              </a:solidFill>
              <a:latin typeface="Century Gothic"/>
              <a:ea typeface="Century Gothic"/>
              <a:cs typeface="Century Gothic"/>
              <a:sym typeface="Century Gothic"/>
            </a:endParaRPr>
          </a:p>
          <a:p>
            <a:pPr marL="101600" indent="0" eaLnBrk="1" fontAlgn="auto" hangingPunct="1">
              <a:buClr>
                <a:srgbClr val="008D64"/>
              </a:buClr>
              <a:buFont typeface="Noto Sans Symbols"/>
              <a:buChar char="⬜"/>
              <a:defRPr/>
            </a:pPr>
            <a:endParaRPr lang="en-US" sz="2000" dirty="0">
              <a:solidFill>
                <a:schemeClr val="bg2"/>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Google Shape;90;p1"/>
          <p:cNvSpPr txBox="1">
            <a:spLocks noGrp="1"/>
          </p:cNvSpPr>
          <p:nvPr>
            <p:ph type="title"/>
          </p:nvPr>
        </p:nvSpPr>
        <p:spPr>
          <a:xfrm>
            <a:off x="0" y="876300"/>
            <a:ext cx="9144000" cy="914400"/>
          </a:xfrm>
        </p:spPr>
        <p:txBody>
          <a:bodyPr/>
          <a:lstStyle/>
          <a:p>
            <a:pPr algn="ctr" eaLnBrk="1" hangingPunct="1">
              <a:spcBef>
                <a:spcPct val="0"/>
              </a:spcBef>
              <a:spcAft>
                <a:spcPct val="0"/>
              </a:spcAft>
              <a:buClr>
                <a:srgbClr val="000000"/>
              </a:buClr>
              <a:buFont typeface="Century Gothic" panose="020B0502020202020204" pitchFamily="34" charset="0"/>
              <a:buNone/>
            </a:pPr>
            <a:r>
              <a:rPr lang="en-US" altLang="en-US" sz="4400" b="1" dirty="0" smtClean="0">
                <a:latin typeface="Times New Roman" panose="02020603050405020304" pitchFamily="18" charset="0"/>
                <a:cs typeface="Times New Roman" panose="02020603050405020304" pitchFamily="18" charset="0"/>
                <a:sym typeface="Times New Roman" panose="02020603050405020304" pitchFamily="18" charset="0"/>
              </a:rPr>
              <a:t>Fiscal Clearance </a:t>
            </a:r>
          </a:p>
        </p:txBody>
      </p:sp>
      <p:sp>
        <p:nvSpPr>
          <p:cNvPr id="24579" name="Google Shape;91;p1"/>
          <p:cNvSpPr>
            <a:spLocks noChangeArrowheads="1"/>
          </p:cNvSpPr>
          <p:nvPr/>
        </p:nvSpPr>
        <p:spPr bwMode="auto">
          <a:xfrm>
            <a:off x="4454525" y="3275013"/>
            <a:ext cx="23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n-US" altLang="en-US"/>
              <a:t> </a:t>
            </a:r>
          </a:p>
        </p:txBody>
      </p:sp>
      <p:pic>
        <p:nvPicPr>
          <p:cNvPr id="92" name="Google Shape;92;p1"/>
          <p:cNvPicPr preferRelativeResize="0"/>
          <p:nvPr/>
        </p:nvPicPr>
        <p:blipFill>
          <a:blip r:embed="rId3"/>
          <a:stretch>
            <a:fillRect/>
          </a:stretch>
        </p:blipFill>
        <p:spPr>
          <a:xfrm>
            <a:off x="0" y="1790700"/>
            <a:ext cx="9144000" cy="4929188"/>
          </a:xfrm>
          <a:prstGeom prst="rect">
            <a:avLst/>
          </a:prstGeom>
          <a:noFill/>
          <a:ln>
            <a:noFill/>
          </a:ln>
          <a:effectLst>
            <a:outerShdw blurRad="57150" dist="180975" dir="5400000" algn="bl" rotWithShape="0">
              <a:srgbClr val="000000">
                <a:alpha val="50000"/>
              </a:srgbClr>
            </a:outerShdw>
          </a:effectLst>
        </p:spPr>
      </p:pic>
    </p:spTree>
    <p:extLst>
      <p:ext uri="{BB962C8B-B14F-4D97-AF65-F5344CB8AC3E}">
        <p14:creationId xmlns:p14="http://schemas.microsoft.com/office/powerpoint/2010/main" val="38485131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txBox="1">
            <a:spLocks noGrp="1"/>
          </p:cNvSpPr>
          <p:nvPr>
            <p:ph idx="1"/>
          </p:nvPr>
        </p:nvSpPr>
        <p:spPr>
          <a:xfrm>
            <a:off x="457200" y="1555750"/>
            <a:ext cx="8229600" cy="5124450"/>
          </a:xfrm>
        </p:spPr>
        <p:txBody>
          <a:bodyPr/>
          <a:lstStyle/>
          <a:p>
            <a:pPr marL="457200" indent="-355600" eaLnBrk="1" hangingPunct="1">
              <a:buClr>
                <a:srgbClr val="008D64"/>
              </a:buClr>
              <a:buSzPts val="2000"/>
              <a:buFont typeface="Wingdings" panose="05000000000000000000" pitchFamily="2" charset="2"/>
              <a:buChar char="v"/>
            </a:pPr>
            <a:r>
              <a:rPr lang="en-US" altLang="en-US" sz="1500" b="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rPr>
              <a:t>If you have a zero or credit balance you will automatically be Fiscally Cleared.</a:t>
            </a:r>
          </a:p>
          <a:p>
            <a:pPr marL="457200" indent="-355600" eaLnBrk="1" hangingPunct="1">
              <a:buClr>
                <a:srgbClr val="008D64"/>
              </a:buClr>
              <a:buSzPts val="2000"/>
              <a:buFont typeface="Wingdings" panose="05000000000000000000" pitchFamily="2" charset="2"/>
              <a:buChar char="v"/>
            </a:pPr>
            <a:r>
              <a:rPr lang="en-US" altLang="en-US" sz="1500" b="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rPr>
              <a:t>If your financial aid (including scholarships) does not cover the entire cost of tuition, fees and housing (if applicable) you will have a “minimum payment required”.  </a:t>
            </a:r>
          </a:p>
          <a:p>
            <a:pPr marL="457200" indent="-355600" eaLnBrk="1" hangingPunct="1">
              <a:buClr>
                <a:srgbClr val="008D64"/>
              </a:buClr>
              <a:buSzPts val="2000"/>
              <a:buFont typeface="Wingdings" panose="05000000000000000000" pitchFamily="2" charset="2"/>
              <a:buChar char="v"/>
            </a:pPr>
            <a:r>
              <a:rPr lang="en-US" altLang="en-US" sz="1500" b="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rPr>
              <a:t>Please submit your required minimum payment to be Fiscally Cleared.  Payments can be made online by logging into your Banner Web account or by mail:</a:t>
            </a:r>
          </a:p>
          <a:p>
            <a:pPr marL="457200" indent="-355600" algn="r" eaLnBrk="1" hangingPunct="1">
              <a:spcBef>
                <a:spcPct val="0"/>
              </a:spcBef>
              <a:buClr>
                <a:srgbClr val="008D64"/>
              </a:buClr>
              <a:buSzPts val="2000"/>
              <a:buFont typeface="Arial" panose="020B0604020202020204" pitchFamily="34" charset="0"/>
              <a:buChar char="•"/>
            </a:pPr>
            <a:endParaRPr lang="en-US" altLang="en-US" sz="1500" b="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endParaRPr>
          </a:p>
          <a:p>
            <a:pPr marL="457200" indent="-355600" eaLnBrk="1" hangingPunct="1">
              <a:spcBef>
                <a:spcPct val="0"/>
              </a:spcBef>
              <a:buClr>
                <a:srgbClr val="008D64"/>
              </a:buClr>
              <a:buSzPts val="2000"/>
            </a:pPr>
            <a:r>
              <a:rPr lang="en-US" altLang="en-US" sz="1500" b="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rPr>
              <a:t>		Xavier University of Louisiana</a:t>
            </a:r>
          </a:p>
          <a:p>
            <a:pPr marL="457200" indent="-355600" eaLnBrk="1" hangingPunct="1">
              <a:spcBef>
                <a:spcPct val="0"/>
              </a:spcBef>
              <a:buClr>
                <a:srgbClr val="008D64"/>
              </a:buClr>
              <a:buSzPts val="2000"/>
            </a:pPr>
            <a:r>
              <a:rPr lang="en-US" altLang="en-US" sz="1500" b="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rPr>
              <a:t>		Office of Student Accounts </a:t>
            </a:r>
          </a:p>
          <a:p>
            <a:pPr marL="457200" indent="-355600" eaLnBrk="1" hangingPunct="1">
              <a:spcBef>
                <a:spcPct val="0"/>
              </a:spcBef>
              <a:buClr>
                <a:srgbClr val="008D64"/>
              </a:buClr>
              <a:buSzPts val="2000"/>
            </a:pPr>
            <a:r>
              <a:rPr lang="en-US" altLang="en-US" sz="1500" b="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rPr>
              <a:t>		1 Drexel Drive, Box 121 </a:t>
            </a:r>
          </a:p>
          <a:p>
            <a:pPr marL="457200" indent="-355600" eaLnBrk="1" hangingPunct="1">
              <a:spcBef>
                <a:spcPct val="0"/>
              </a:spcBef>
              <a:buClr>
                <a:srgbClr val="008D64"/>
              </a:buClr>
              <a:buSzPts val="2000"/>
            </a:pPr>
            <a:r>
              <a:rPr lang="en-US" altLang="en-US" sz="1500" b="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rPr>
              <a:t>		New Orleans, LA  70125</a:t>
            </a:r>
          </a:p>
          <a:p>
            <a:pPr marL="457200" indent="-355600" eaLnBrk="1" hangingPunct="1">
              <a:spcBef>
                <a:spcPct val="0"/>
              </a:spcBef>
              <a:buClr>
                <a:srgbClr val="008D64"/>
              </a:buClr>
              <a:buSzPts val="2000"/>
            </a:pPr>
            <a:endParaRPr lang="en-US" altLang="en-US" sz="1500" b="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endParaRPr>
          </a:p>
          <a:p>
            <a:pPr marL="457200" indent="-355600" eaLnBrk="1" hangingPunct="1">
              <a:spcBef>
                <a:spcPct val="0"/>
              </a:spcBef>
              <a:buClr>
                <a:srgbClr val="008D64"/>
              </a:buClr>
              <a:buSzPts val="2000"/>
              <a:buFont typeface="Wingdings" panose="05000000000000000000" pitchFamily="2" charset="2"/>
              <a:buChar char="v"/>
            </a:pPr>
            <a:r>
              <a:rPr lang="en-US" altLang="en-US" sz="1500" b="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rPr>
              <a:t>Required payment (1/2 due to the Office of Student Accounts) by the following dates:</a:t>
            </a:r>
          </a:p>
          <a:p>
            <a:pPr marL="457200" indent="-355600" eaLnBrk="1" hangingPunct="1">
              <a:buClr>
                <a:srgbClr val="008D64"/>
              </a:buClr>
              <a:buSzPts val="2000"/>
            </a:pPr>
            <a:r>
              <a:rPr lang="en-US" altLang="en-US" sz="1500" b="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rPr>
              <a:t>		</a:t>
            </a:r>
            <a:r>
              <a:rPr lang="en-US" altLang="en-US" sz="150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rPr>
              <a:t>July 31, 2020 – Fall 2020</a:t>
            </a:r>
          </a:p>
          <a:p>
            <a:pPr marL="387350" indent="-285750" fontAlgn="auto">
              <a:spcAft>
                <a:spcPts val="0"/>
              </a:spcAft>
              <a:buClr>
                <a:srgbClr val="008D64"/>
              </a:buClr>
              <a:buSzPts val="2000"/>
              <a:buFont typeface="Wingdings" panose="05000000000000000000" pitchFamily="2" charset="2"/>
              <a:buChar char="v"/>
              <a:defRPr/>
            </a:pPr>
            <a:r>
              <a:rPr lang="en-US" sz="1400" dirty="0" smtClean="0">
                <a:solidFill>
                  <a:schemeClr val="tx1"/>
                </a:solidFill>
                <a:latin typeface="Century Gothic"/>
                <a:ea typeface="Century Gothic"/>
                <a:cs typeface="Century Gothic"/>
                <a:sym typeface="Century Gothic"/>
              </a:rPr>
              <a:t>Fall </a:t>
            </a:r>
            <a:r>
              <a:rPr lang="en-US" sz="1400" dirty="0">
                <a:solidFill>
                  <a:schemeClr val="tx1"/>
                </a:solidFill>
                <a:latin typeface="Century Gothic"/>
                <a:ea typeface="Century Gothic"/>
                <a:cs typeface="Century Gothic"/>
                <a:sym typeface="Century Gothic"/>
              </a:rPr>
              <a:t>2020 Registration is August 13 &amp;14, 2020.</a:t>
            </a:r>
          </a:p>
          <a:p>
            <a:pPr marL="387350" indent="-285750" fontAlgn="auto">
              <a:spcAft>
                <a:spcPts val="0"/>
              </a:spcAft>
              <a:buClr>
                <a:srgbClr val="008D64"/>
              </a:buClr>
              <a:buSzPts val="2000"/>
              <a:buFont typeface="Wingdings" panose="05000000000000000000" pitchFamily="2" charset="2"/>
              <a:buChar char="v"/>
              <a:defRPr/>
            </a:pPr>
            <a:r>
              <a:rPr lang="en-US" sz="1400" dirty="0">
                <a:solidFill>
                  <a:schemeClr val="tx1"/>
                </a:solidFill>
                <a:latin typeface="Century Gothic"/>
                <a:ea typeface="Century Gothic"/>
                <a:cs typeface="Century Gothic"/>
                <a:sym typeface="Century Gothic"/>
              </a:rPr>
              <a:t>Fall 2020 Late Registration is August 17 – 19, 2020.</a:t>
            </a:r>
          </a:p>
          <a:p>
            <a:pPr marL="457200" indent="-355600" eaLnBrk="1" hangingPunct="1">
              <a:buClr>
                <a:srgbClr val="008D64"/>
              </a:buClr>
              <a:buSzPts val="2000"/>
            </a:pPr>
            <a:endParaRPr lang="en-US" altLang="en-US" sz="140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endParaRPr>
          </a:p>
          <a:p>
            <a:pPr marL="457200" indent="-355600" eaLnBrk="1" hangingPunct="1">
              <a:buClr>
                <a:srgbClr val="008D64"/>
              </a:buClr>
              <a:buSzPts val="2000"/>
            </a:pPr>
            <a:endParaRPr lang="en-US" altLang="en-US" sz="1400" dirty="0" smtClean="0">
              <a:solidFill>
                <a:schemeClr val="tx1"/>
              </a:solidFill>
              <a:latin typeface="Century Gothic" panose="020B0502020202020204" pitchFamily="34" charset="0"/>
              <a:cs typeface="Arial" panose="020B0604020202020204" pitchFamily="34" charset="0"/>
              <a:sym typeface="Century Gothic" panose="020B0502020202020204" pitchFamily="34" charset="0"/>
            </a:endParaRPr>
          </a:p>
        </p:txBody>
      </p:sp>
      <p:sp>
        <p:nvSpPr>
          <p:cNvPr id="3" name="Title 2"/>
          <p:cNvSpPr>
            <a:spLocks noGrp="1"/>
          </p:cNvSpPr>
          <p:nvPr>
            <p:ph type="title"/>
          </p:nvPr>
        </p:nvSpPr>
        <p:spPr>
          <a:xfrm>
            <a:off x="360363" y="973138"/>
            <a:ext cx="8229600" cy="582612"/>
          </a:xfrm>
        </p:spPr>
        <p:txBody>
          <a:bodyPr spcFirstLastPara="1" anchor="ctr">
            <a:normAutofit fontScale="90000"/>
          </a:bodyPr>
          <a:lstStyle/>
          <a:p>
            <a:pPr algn="ctr" eaLnBrk="1" fontAlgn="auto" hangingPunct="1">
              <a:spcBef>
                <a:spcPts val="0"/>
              </a:spcBef>
              <a:spcAft>
                <a:spcPts val="0"/>
              </a:spcAft>
              <a:buClr>
                <a:schemeClr val="dk1"/>
              </a:buClr>
              <a:buSzPts val="3600"/>
              <a:buFont typeface="Century Gothic"/>
              <a:buNone/>
              <a:defRPr/>
            </a:pPr>
            <a:r>
              <a:rPr lang="en-US" sz="3600" b="1" dirty="0" smtClean="0">
                <a:solidFill>
                  <a:schemeClr val="dk1"/>
                </a:solidFill>
                <a:latin typeface="Century Gothic"/>
                <a:ea typeface="Century Gothic"/>
                <a:cs typeface="Century Gothic"/>
                <a:sym typeface="Century Gothic"/>
              </a:rPr>
              <a:t>Fiscal Clearance Process and Deadlines</a:t>
            </a:r>
            <a:endParaRPr lang="en-US" sz="3600" b="1"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656106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Google Shape;90;p1"/>
          <p:cNvSpPr txBox="1">
            <a:spLocks noGrp="1"/>
          </p:cNvSpPr>
          <p:nvPr>
            <p:ph type="title"/>
          </p:nvPr>
        </p:nvSpPr>
        <p:spPr>
          <a:xfrm>
            <a:off x="0" y="876300"/>
            <a:ext cx="9144000" cy="914400"/>
          </a:xfrm>
        </p:spPr>
        <p:txBody>
          <a:bodyPr/>
          <a:lstStyle/>
          <a:p>
            <a:pPr algn="ctr" eaLnBrk="1" hangingPunct="1">
              <a:spcBef>
                <a:spcPct val="0"/>
              </a:spcBef>
              <a:spcAft>
                <a:spcPct val="0"/>
              </a:spcAft>
              <a:buClr>
                <a:srgbClr val="000000"/>
              </a:buClr>
              <a:buFont typeface="Century Gothic" panose="020B0502020202020204" pitchFamily="34" charset="0"/>
              <a:buNone/>
            </a:pPr>
            <a:r>
              <a:rPr lang="en-US" altLang="en-US" sz="4400" b="1" dirty="0" smtClean="0">
                <a:latin typeface="Times New Roman" panose="02020603050405020304" pitchFamily="18" charset="0"/>
                <a:cs typeface="Times New Roman" panose="02020603050405020304" pitchFamily="18" charset="0"/>
                <a:sym typeface="Times New Roman" panose="02020603050405020304" pitchFamily="18" charset="0"/>
              </a:rPr>
              <a:t>Financial Aid  </a:t>
            </a:r>
          </a:p>
        </p:txBody>
      </p:sp>
      <p:sp>
        <p:nvSpPr>
          <p:cNvPr id="12291" name="Google Shape;91;p1"/>
          <p:cNvSpPr>
            <a:spLocks noChangeArrowheads="1"/>
          </p:cNvSpPr>
          <p:nvPr/>
        </p:nvSpPr>
        <p:spPr bwMode="auto">
          <a:xfrm>
            <a:off x="4454525" y="3275013"/>
            <a:ext cx="23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n-US" altLang="en-US" dirty="0"/>
              <a:t> </a:t>
            </a:r>
          </a:p>
        </p:txBody>
      </p:sp>
      <p:pic>
        <p:nvPicPr>
          <p:cNvPr id="122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90700"/>
            <a:ext cx="91440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0363" y="973138"/>
            <a:ext cx="8229600" cy="582612"/>
          </a:xfrm>
        </p:spPr>
        <p:txBody>
          <a:bodyPr spcFirstLastPara="1" anchor="ctr">
            <a:normAutofit fontScale="90000"/>
          </a:bodyPr>
          <a:lstStyle/>
          <a:p>
            <a:pPr algn="ctr" eaLnBrk="1" fontAlgn="auto" hangingPunct="1">
              <a:spcBef>
                <a:spcPts val="0"/>
              </a:spcBef>
              <a:spcAft>
                <a:spcPts val="0"/>
              </a:spcAft>
              <a:buClr>
                <a:schemeClr val="dk1"/>
              </a:buClr>
              <a:buSzPts val="3600"/>
              <a:buFont typeface="Century Gothic"/>
              <a:buNone/>
              <a:defRPr/>
            </a:pPr>
            <a:r>
              <a:rPr lang="en-US" sz="3600" b="1" dirty="0" smtClean="0">
                <a:solidFill>
                  <a:schemeClr val="dk1"/>
                </a:solidFill>
                <a:latin typeface="Century Gothic"/>
                <a:ea typeface="Century Gothic"/>
                <a:cs typeface="Century Gothic"/>
                <a:sym typeface="Century Gothic"/>
              </a:rPr>
              <a:t>Fiscal Clearance Process and Deadlines</a:t>
            </a:r>
            <a:endParaRPr lang="en-US" sz="3600" b="1" dirty="0">
              <a:solidFill>
                <a:schemeClr val="dk1"/>
              </a:solidFill>
              <a:latin typeface="Century Gothic"/>
              <a:ea typeface="Century Gothic"/>
              <a:cs typeface="Century Gothic"/>
              <a:sym typeface="Century Gothic"/>
            </a:endParaRPr>
          </a:p>
        </p:txBody>
      </p:sp>
      <p:pic>
        <p:nvPicPr>
          <p:cNvPr id="4" name="Content Placeholder 3"/>
          <p:cNvPicPr>
            <a:picLocks noGrp="1"/>
          </p:cNvPicPr>
          <p:nvPr>
            <p:ph idx="1"/>
          </p:nvPr>
        </p:nvPicPr>
        <p:blipFill rotWithShape="1">
          <a:blip r:embed="rId3"/>
          <a:srcRect l="43071" t="4588" r="1325" b="7709"/>
          <a:stretch/>
        </p:blipFill>
        <p:spPr bwMode="auto">
          <a:xfrm>
            <a:off x="457200" y="1510748"/>
            <a:ext cx="8229600" cy="5068956"/>
          </a:xfrm>
          <a:prstGeom prst="rect">
            <a:avLst/>
          </a:prstGeom>
          <a:ln>
            <a:noFill/>
          </a:ln>
          <a:extLst>
            <a:ext uri="{53640926-AAD7-44D8-BBD7-CCE9431645EC}">
              <a14:shadowObscured xmlns:a14="http://schemas.microsoft.com/office/drawing/2010/main"/>
            </a:ext>
          </a:extLst>
        </p:spPr>
      </p:pic>
      <p:sp>
        <p:nvSpPr>
          <p:cNvPr id="2" name="Oval 1"/>
          <p:cNvSpPr/>
          <p:nvPr/>
        </p:nvSpPr>
        <p:spPr>
          <a:xfrm>
            <a:off x="1292087" y="3816626"/>
            <a:ext cx="2107096" cy="4174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948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0363" y="973138"/>
            <a:ext cx="8229600" cy="582612"/>
          </a:xfrm>
        </p:spPr>
        <p:txBody>
          <a:bodyPr spcFirstLastPara="1" anchor="ctr">
            <a:normAutofit fontScale="90000"/>
          </a:bodyPr>
          <a:lstStyle/>
          <a:p>
            <a:pPr algn="ctr" eaLnBrk="1" fontAlgn="auto" hangingPunct="1">
              <a:spcBef>
                <a:spcPts val="0"/>
              </a:spcBef>
              <a:spcAft>
                <a:spcPts val="0"/>
              </a:spcAft>
              <a:buClr>
                <a:schemeClr val="dk1"/>
              </a:buClr>
              <a:buSzPts val="3600"/>
              <a:buFont typeface="Century Gothic"/>
              <a:buNone/>
              <a:defRPr/>
            </a:pPr>
            <a:r>
              <a:rPr lang="en-US" sz="3600" b="1" dirty="0" smtClean="0">
                <a:solidFill>
                  <a:schemeClr val="dk1"/>
                </a:solidFill>
                <a:latin typeface="Century Gothic"/>
                <a:ea typeface="Century Gothic"/>
                <a:cs typeface="Century Gothic"/>
                <a:sym typeface="Century Gothic"/>
              </a:rPr>
              <a:t>Fiscal Clearance Process and Deadlines</a:t>
            </a:r>
            <a:endParaRPr lang="en-US" sz="3600" b="1" dirty="0">
              <a:solidFill>
                <a:schemeClr val="dk1"/>
              </a:solidFill>
              <a:latin typeface="Century Gothic"/>
              <a:ea typeface="Century Gothic"/>
              <a:cs typeface="Century Gothic"/>
              <a:sym typeface="Century Gothic"/>
            </a:endParaRPr>
          </a:p>
        </p:txBody>
      </p:sp>
      <p:sp>
        <p:nvSpPr>
          <p:cNvPr id="2" name="Oval 1"/>
          <p:cNvSpPr/>
          <p:nvPr/>
        </p:nvSpPr>
        <p:spPr>
          <a:xfrm>
            <a:off x="1292087" y="3816626"/>
            <a:ext cx="2107096" cy="4174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p:cNvPicPr>
          <p:nvPr>
            <p:ph idx="1"/>
          </p:nvPr>
        </p:nvPicPr>
        <p:blipFill rotWithShape="1">
          <a:blip r:embed="rId3"/>
          <a:srcRect l="43071" t="4787" r="1325" b="8616"/>
          <a:stretch/>
        </p:blipFill>
        <p:spPr bwMode="auto">
          <a:xfrm>
            <a:off x="337931" y="1442734"/>
            <a:ext cx="8229600" cy="4747784"/>
          </a:xfrm>
          <a:prstGeom prst="rect">
            <a:avLst/>
          </a:prstGeom>
          <a:ln>
            <a:noFill/>
          </a:ln>
          <a:extLst>
            <a:ext uri="{53640926-AAD7-44D8-BBD7-CCE9431645EC}">
              <a14:shadowObscured xmlns:a14="http://schemas.microsoft.com/office/drawing/2010/main"/>
            </a:ext>
          </a:extLst>
        </p:spPr>
      </p:pic>
      <p:sp>
        <p:nvSpPr>
          <p:cNvPr id="7" name="Oval 6"/>
          <p:cNvSpPr/>
          <p:nvPr/>
        </p:nvSpPr>
        <p:spPr>
          <a:xfrm>
            <a:off x="1292087" y="3538330"/>
            <a:ext cx="1053548" cy="27829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339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0363" y="973138"/>
            <a:ext cx="8229600" cy="582612"/>
          </a:xfrm>
        </p:spPr>
        <p:txBody>
          <a:bodyPr spcFirstLastPara="1" anchor="ctr">
            <a:normAutofit fontScale="90000"/>
          </a:bodyPr>
          <a:lstStyle/>
          <a:p>
            <a:pPr algn="ctr" eaLnBrk="1" fontAlgn="auto" hangingPunct="1">
              <a:spcBef>
                <a:spcPts val="0"/>
              </a:spcBef>
              <a:spcAft>
                <a:spcPts val="0"/>
              </a:spcAft>
              <a:buClr>
                <a:schemeClr val="dk1"/>
              </a:buClr>
              <a:buSzPts val="3600"/>
              <a:buFont typeface="Century Gothic"/>
              <a:buNone/>
              <a:defRPr/>
            </a:pPr>
            <a:r>
              <a:rPr lang="en-US" sz="3600" b="1" dirty="0" smtClean="0">
                <a:solidFill>
                  <a:schemeClr val="dk1"/>
                </a:solidFill>
                <a:latin typeface="Century Gothic"/>
                <a:ea typeface="Century Gothic"/>
                <a:cs typeface="Century Gothic"/>
                <a:sym typeface="Century Gothic"/>
              </a:rPr>
              <a:t>Fiscal Clearance Process and Deadlines</a:t>
            </a:r>
            <a:endParaRPr lang="en-US" sz="3600" b="1" dirty="0">
              <a:solidFill>
                <a:schemeClr val="dk1"/>
              </a:solidFill>
              <a:latin typeface="Century Gothic"/>
              <a:ea typeface="Century Gothic"/>
              <a:cs typeface="Century Gothic"/>
              <a:sym typeface="Century Gothic"/>
            </a:endParaRPr>
          </a:p>
        </p:txBody>
      </p:sp>
      <p:sp>
        <p:nvSpPr>
          <p:cNvPr id="2" name="Oval 1"/>
          <p:cNvSpPr/>
          <p:nvPr/>
        </p:nvSpPr>
        <p:spPr>
          <a:xfrm>
            <a:off x="1292087" y="3816626"/>
            <a:ext cx="2107096" cy="4174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lstStyle/>
          <a:p>
            <a:endParaRPr lang="en-US"/>
          </a:p>
        </p:txBody>
      </p:sp>
      <p:pic>
        <p:nvPicPr>
          <p:cNvPr id="6" name="Picture 5"/>
          <p:cNvPicPr/>
          <p:nvPr/>
        </p:nvPicPr>
        <p:blipFill rotWithShape="1">
          <a:blip r:embed="rId3"/>
          <a:srcRect l="43071" t="4397" r="1325" b="9007"/>
          <a:stretch/>
        </p:blipFill>
        <p:spPr bwMode="auto">
          <a:xfrm>
            <a:off x="139148" y="1630015"/>
            <a:ext cx="9004852" cy="5049079"/>
          </a:xfrm>
          <a:prstGeom prst="rect">
            <a:avLst/>
          </a:prstGeom>
          <a:ln>
            <a:noFill/>
          </a:ln>
          <a:extLst>
            <a:ext uri="{53640926-AAD7-44D8-BBD7-CCE9431645EC}">
              <a14:shadowObscured xmlns:a14="http://schemas.microsoft.com/office/drawing/2010/main"/>
            </a:ext>
          </a:extLst>
        </p:spPr>
      </p:pic>
      <p:sp>
        <p:nvSpPr>
          <p:cNvPr id="7" name="Oval 6"/>
          <p:cNvSpPr/>
          <p:nvPr/>
        </p:nvSpPr>
        <p:spPr>
          <a:xfrm>
            <a:off x="556591" y="4969565"/>
            <a:ext cx="2206487" cy="3975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03943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0363" y="973138"/>
            <a:ext cx="8229600" cy="582612"/>
          </a:xfrm>
        </p:spPr>
        <p:txBody>
          <a:bodyPr spcFirstLastPara="1" anchor="ctr">
            <a:normAutofit fontScale="90000"/>
          </a:bodyPr>
          <a:lstStyle/>
          <a:p>
            <a:pPr algn="ctr" eaLnBrk="1" fontAlgn="auto" hangingPunct="1">
              <a:spcBef>
                <a:spcPts val="0"/>
              </a:spcBef>
              <a:spcAft>
                <a:spcPts val="0"/>
              </a:spcAft>
              <a:buClr>
                <a:schemeClr val="dk1"/>
              </a:buClr>
              <a:buSzPts val="3600"/>
              <a:buFont typeface="Century Gothic"/>
              <a:buNone/>
              <a:defRPr/>
            </a:pPr>
            <a:r>
              <a:rPr lang="en-US" sz="3600" b="1" dirty="0" smtClean="0">
                <a:solidFill>
                  <a:schemeClr val="dk1"/>
                </a:solidFill>
                <a:latin typeface="Century Gothic"/>
                <a:ea typeface="Century Gothic"/>
                <a:cs typeface="Century Gothic"/>
                <a:sym typeface="Century Gothic"/>
              </a:rPr>
              <a:t>Fiscal Clearance Process and Deadlines</a:t>
            </a:r>
            <a:endParaRPr lang="en-US" sz="3600" b="1" dirty="0">
              <a:solidFill>
                <a:schemeClr val="dk1"/>
              </a:solidFill>
              <a:latin typeface="Century Gothic"/>
              <a:ea typeface="Century Gothic"/>
              <a:cs typeface="Century Gothic"/>
              <a:sym typeface="Century Gothic"/>
            </a:endParaRPr>
          </a:p>
        </p:txBody>
      </p:sp>
      <p:sp>
        <p:nvSpPr>
          <p:cNvPr id="2" name="Oval 1"/>
          <p:cNvSpPr/>
          <p:nvPr/>
        </p:nvSpPr>
        <p:spPr>
          <a:xfrm>
            <a:off x="1292087" y="3816626"/>
            <a:ext cx="2107096" cy="4174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p:cNvPicPr>
          <p:nvPr>
            <p:ph idx="1"/>
          </p:nvPr>
        </p:nvPicPr>
        <p:blipFill rotWithShape="1">
          <a:blip r:embed="rId3"/>
          <a:srcRect l="43071" t="4395" r="1325" b="9005"/>
          <a:stretch/>
        </p:blipFill>
        <p:spPr bwMode="auto">
          <a:xfrm>
            <a:off x="457199" y="1712580"/>
            <a:ext cx="8448261" cy="4708098"/>
          </a:xfrm>
          <a:prstGeom prst="rect">
            <a:avLst/>
          </a:prstGeom>
          <a:ln>
            <a:noFill/>
          </a:ln>
          <a:extLst>
            <a:ext uri="{53640926-AAD7-44D8-BBD7-CCE9431645EC}">
              <a14:shadowObscured xmlns:a14="http://schemas.microsoft.com/office/drawing/2010/main"/>
            </a:ext>
          </a:extLst>
        </p:spPr>
      </p:pic>
      <p:sp>
        <p:nvSpPr>
          <p:cNvPr id="8" name="Oval 7"/>
          <p:cNvSpPr/>
          <p:nvPr/>
        </p:nvSpPr>
        <p:spPr>
          <a:xfrm>
            <a:off x="914400" y="4532244"/>
            <a:ext cx="795130" cy="1789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311965" y="4025348"/>
            <a:ext cx="2425148" cy="50689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267200" y="3816626"/>
            <a:ext cx="1413164" cy="127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296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0363" y="973138"/>
            <a:ext cx="8229600" cy="582612"/>
          </a:xfrm>
        </p:spPr>
        <p:txBody>
          <a:bodyPr spcFirstLastPara="1" anchor="ctr">
            <a:normAutofit fontScale="90000"/>
          </a:bodyPr>
          <a:lstStyle/>
          <a:p>
            <a:pPr algn="ctr" eaLnBrk="1" fontAlgn="auto" hangingPunct="1">
              <a:spcBef>
                <a:spcPts val="0"/>
              </a:spcBef>
              <a:spcAft>
                <a:spcPts val="0"/>
              </a:spcAft>
              <a:buClr>
                <a:schemeClr val="dk1"/>
              </a:buClr>
              <a:buSzPts val="3600"/>
              <a:buFont typeface="Century Gothic"/>
              <a:buNone/>
              <a:defRPr/>
            </a:pPr>
            <a:r>
              <a:rPr lang="en-US" sz="3600" b="1" dirty="0" smtClean="0">
                <a:solidFill>
                  <a:schemeClr val="dk1"/>
                </a:solidFill>
                <a:latin typeface="Century Gothic"/>
                <a:ea typeface="Century Gothic"/>
                <a:cs typeface="Century Gothic"/>
                <a:sym typeface="Century Gothic"/>
              </a:rPr>
              <a:t>Fiscal Clearance Process and Deadlines</a:t>
            </a:r>
            <a:endParaRPr lang="en-US" sz="3600" b="1" dirty="0">
              <a:solidFill>
                <a:schemeClr val="dk1"/>
              </a:solidFill>
              <a:latin typeface="Century Gothic"/>
              <a:ea typeface="Century Gothic"/>
              <a:cs typeface="Century Gothic"/>
              <a:sym typeface="Century Gothic"/>
            </a:endParaRPr>
          </a:p>
        </p:txBody>
      </p:sp>
      <p:sp>
        <p:nvSpPr>
          <p:cNvPr id="2" name="Oval 1"/>
          <p:cNvSpPr/>
          <p:nvPr/>
        </p:nvSpPr>
        <p:spPr>
          <a:xfrm>
            <a:off x="1292087" y="3816626"/>
            <a:ext cx="2107096" cy="4174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14400" y="4532244"/>
            <a:ext cx="795130" cy="1789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311965" y="4025348"/>
            <a:ext cx="2425148" cy="50689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p:cNvPicPr>
            <a:picLocks noGrp="1"/>
          </p:cNvPicPr>
          <p:nvPr>
            <p:ph idx="1"/>
          </p:nvPr>
        </p:nvPicPr>
        <p:blipFill rotWithShape="1">
          <a:blip r:embed="rId3"/>
          <a:srcRect l="43071" t="13971" r="1325" b="8905"/>
          <a:stretch/>
        </p:blipFill>
        <p:spPr bwMode="auto">
          <a:xfrm>
            <a:off x="437322" y="2052323"/>
            <a:ext cx="8229600" cy="4363493"/>
          </a:xfrm>
          <a:prstGeom prst="rect">
            <a:avLst/>
          </a:prstGeom>
          <a:ln>
            <a:noFill/>
          </a:ln>
          <a:extLst>
            <a:ext uri="{53640926-AAD7-44D8-BBD7-CCE9431645EC}">
              <a14:shadowObscured xmlns:a14="http://schemas.microsoft.com/office/drawing/2010/main"/>
            </a:ext>
          </a:extLst>
        </p:spPr>
      </p:pic>
      <p:sp>
        <p:nvSpPr>
          <p:cNvPr id="7" name="Oval 6"/>
          <p:cNvSpPr/>
          <p:nvPr/>
        </p:nvSpPr>
        <p:spPr>
          <a:xfrm>
            <a:off x="775252" y="4750905"/>
            <a:ext cx="2961861" cy="4671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0719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0363" y="973138"/>
            <a:ext cx="8229600" cy="582612"/>
          </a:xfrm>
        </p:spPr>
        <p:txBody>
          <a:bodyPr spcFirstLastPara="1" anchor="ctr">
            <a:normAutofit fontScale="90000"/>
          </a:bodyPr>
          <a:lstStyle/>
          <a:p>
            <a:pPr algn="ctr" eaLnBrk="1" fontAlgn="auto" hangingPunct="1">
              <a:spcBef>
                <a:spcPts val="0"/>
              </a:spcBef>
              <a:spcAft>
                <a:spcPts val="0"/>
              </a:spcAft>
              <a:buClr>
                <a:schemeClr val="dk1"/>
              </a:buClr>
              <a:buSzPts val="3600"/>
              <a:buFont typeface="Century Gothic"/>
              <a:buNone/>
              <a:defRPr/>
            </a:pPr>
            <a:r>
              <a:rPr lang="en-US" sz="3600" b="1" dirty="0" smtClean="0">
                <a:solidFill>
                  <a:schemeClr val="dk1"/>
                </a:solidFill>
                <a:latin typeface="Century Gothic"/>
                <a:ea typeface="Century Gothic"/>
                <a:cs typeface="Century Gothic"/>
                <a:sym typeface="Century Gothic"/>
              </a:rPr>
              <a:t>Fiscal Clearance Process and Deadlines</a:t>
            </a:r>
            <a:endParaRPr lang="en-US" sz="3600" b="1" dirty="0">
              <a:solidFill>
                <a:schemeClr val="dk1"/>
              </a:solidFill>
              <a:latin typeface="Century Gothic"/>
              <a:ea typeface="Century Gothic"/>
              <a:cs typeface="Century Gothic"/>
              <a:sym typeface="Century Gothic"/>
            </a:endParaRPr>
          </a:p>
        </p:txBody>
      </p:sp>
      <p:sp>
        <p:nvSpPr>
          <p:cNvPr id="2" name="Oval 1"/>
          <p:cNvSpPr/>
          <p:nvPr/>
        </p:nvSpPr>
        <p:spPr>
          <a:xfrm>
            <a:off x="1292087" y="3816626"/>
            <a:ext cx="2107096" cy="4174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14400" y="4532244"/>
            <a:ext cx="795130" cy="1789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311965" y="4025348"/>
            <a:ext cx="2425148" cy="50689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75252" y="4750905"/>
            <a:ext cx="2961861" cy="4671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7999"/>
          </a:xfrm>
        </p:spPr>
      </p:pic>
      <p:sp>
        <p:nvSpPr>
          <p:cNvPr id="6" name="Rectangle 5"/>
          <p:cNvSpPr/>
          <p:nvPr/>
        </p:nvSpPr>
        <p:spPr>
          <a:xfrm>
            <a:off x="556591" y="954157"/>
            <a:ext cx="2305879" cy="556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619461" y="954157"/>
            <a:ext cx="2047461" cy="556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3600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962525"/>
          </a:xfrm>
        </p:spPr>
        <p:txBody>
          <a:bodyPr spcFirstLastPara="1">
            <a:noAutofit/>
          </a:bodyPr>
          <a:lstStyle/>
          <a:p>
            <a:pPr marL="101600" fontAlgn="auto">
              <a:spcAft>
                <a:spcPts val="0"/>
              </a:spcAft>
              <a:buClr>
                <a:srgbClr val="008D64"/>
              </a:buClr>
              <a:buSzPts val="2000"/>
              <a:defRPr/>
            </a:pPr>
            <a:r>
              <a:rPr lang="en-US" sz="1600" u="sng" dirty="0" smtClean="0">
                <a:solidFill>
                  <a:schemeClr val="tx1"/>
                </a:solidFill>
                <a:latin typeface="Century Gothic"/>
                <a:ea typeface="Century Gothic"/>
                <a:cs typeface="Century Gothic"/>
                <a:sym typeface="Century Gothic"/>
              </a:rPr>
              <a:t>Fall </a:t>
            </a:r>
            <a:r>
              <a:rPr lang="en-US" sz="1600" u="sng" dirty="0">
                <a:solidFill>
                  <a:schemeClr val="tx1"/>
                </a:solidFill>
                <a:latin typeface="Century Gothic"/>
                <a:ea typeface="Century Gothic"/>
                <a:cs typeface="Century Gothic"/>
                <a:sym typeface="Century Gothic"/>
              </a:rPr>
              <a:t>2020 Student Installment Loan Payment Plan </a:t>
            </a:r>
            <a:r>
              <a:rPr lang="en-US" sz="1600" u="sng" dirty="0" smtClean="0">
                <a:solidFill>
                  <a:schemeClr val="tx1"/>
                </a:solidFill>
                <a:latin typeface="Century Gothic"/>
                <a:ea typeface="Century Gothic"/>
                <a:cs typeface="Century Gothic"/>
                <a:sym typeface="Century Gothic"/>
              </a:rPr>
              <a:t>(known as the Payment </a:t>
            </a:r>
            <a:r>
              <a:rPr lang="en-US" sz="1600" u="sng" dirty="0">
                <a:solidFill>
                  <a:schemeClr val="tx1"/>
                </a:solidFill>
                <a:latin typeface="Century Gothic"/>
                <a:ea typeface="Century Gothic"/>
                <a:cs typeface="Century Gothic"/>
                <a:sym typeface="Century Gothic"/>
              </a:rPr>
              <a:t>Plan</a:t>
            </a:r>
            <a:r>
              <a:rPr lang="en-US" sz="1600" u="sng" dirty="0" smtClean="0">
                <a:solidFill>
                  <a:schemeClr val="tx1"/>
                </a:solidFill>
                <a:latin typeface="Century Gothic"/>
                <a:ea typeface="Century Gothic"/>
                <a:cs typeface="Century Gothic"/>
                <a:sym typeface="Century Gothic"/>
              </a:rPr>
              <a:t>)</a:t>
            </a:r>
          </a:p>
          <a:p>
            <a:pPr marL="387350" indent="-285750" fontAlgn="auto">
              <a:spcAft>
                <a:spcPts val="0"/>
              </a:spcAft>
              <a:buClr>
                <a:srgbClr val="008D64"/>
              </a:buClr>
              <a:buSzPts val="2000"/>
              <a:buFont typeface="Wingdings" panose="05000000000000000000" pitchFamily="2" charset="2"/>
              <a:buChar char="v"/>
              <a:defRPr/>
            </a:pPr>
            <a:r>
              <a:rPr lang="en-US" sz="1600" b="0" dirty="0">
                <a:solidFill>
                  <a:schemeClr val="tx1"/>
                </a:solidFill>
                <a:latin typeface="Century Gothic"/>
                <a:ea typeface="Century Gothic"/>
                <a:cs typeface="Century Gothic"/>
                <a:sym typeface="Century Gothic"/>
              </a:rPr>
              <a:t>Students who have a remaining student account balance after applying their financial aid and scholarship award can either pay their entire remaining balance or enroll in the Xavier Student Installment Loan Payment Plan that is processed through </a:t>
            </a:r>
            <a:r>
              <a:rPr lang="en-US" sz="1600" b="0" dirty="0" err="1">
                <a:solidFill>
                  <a:schemeClr val="tx1"/>
                </a:solidFill>
                <a:latin typeface="Century Gothic"/>
                <a:ea typeface="Century Gothic"/>
                <a:cs typeface="Century Gothic"/>
                <a:sym typeface="Century Gothic"/>
              </a:rPr>
              <a:t>CASHNet</a:t>
            </a:r>
            <a:r>
              <a:rPr lang="en-US" sz="1600" b="0" dirty="0">
                <a:solidFill>
                  <a:schemeClr val="tx1"/>
                </a:solidFill>
                <a:latin typeface="Century Gothic"/>
                <a:ea typeface="Century Gothic"/>
                <a:cs typeface="Century Gothic"/>
                <a:sym typeface="Century Gothic"/>
              </a:rPr>
              <a:t>. </a:t>
            </a:r>
            <a:endParaRPr lang="en-US" sz="1600" b="0" dirty="0" smtClean="0">
              <a:solidFill>
                <a:schemeClr val="tx1"/>
              </a:solidFill>
              <a:latin typeface="Century Gothic"/>
              <a:ea typeface="Century Gothic"/>
              <a:cs typeface="Century Gothic"/>
              <a:sym typeface="Century Gothic"/>
            </a:endParaRPr>
          </a:p>
          <a:p>
            <a:pPr marL="387350" indent="-285750" fontAlgn="auto">
              <a:spcAft>
                <a:spcPts val="0"/>
              </a:spcAft>
              <a:buClr>
                <a:srgbClr val="008D64"/>
              </a:buClr>
              <a:buSzPts val="2000"/>
              <a:buFont typeface="Wingdings" panose="05000000000000000000" pitchFamily="2" charset="2"/>
              <a:buChar char="v"/>
              <a:defRPr/>
            </a:pPr>
            <a:r>
              <a:rPr lang="en-US" sz="1600" b="0" dirty="0" smtClean="0">
                <a:solidFill>
                  <a:schemeClr val="tx1"/>
                </a:solidFill>
                <a:latin typeface="Century Gothic"/>
                <a:ea typeface="Century Gothic"/>
                <a:cs typeface="Century Gothic"/>
                <a:sym typeface="Century Gothic"/>
              </a:rPr>
              <a:t>Access to </a:t>
            </a:r>
            <a:r>
              <a:rPr lang="en-US" sz="1600" b="0" dirty="0" err="1" smtClean="0">
                <a:solidFill>
                  <a:schemeClr val="tx1"/>
                </a:solidFill>
                <a:latin typeface="Century Gothic"/>
                <a:ea typeface="Century Gothic"/>
                <a:cs typeface="Century Gothic"/>
                <a:sym typeface="Century Gothic"/>
              </a:rPr>
              <a:t>CASHNet</a:t>
            </a:r>
            <a:r>
              <a:rPr lang="en-US" sz="1600" b="0" dirty="0" smtClean="0">
                <a:solidFill>
                  <a:schemeClr val="tx1"/>
                </a:solidFill>
                <a:latin typeface="Century Gothic"/>
                <a:ea typeface="Century Gothic"/>
                <a:cs typeface="Century Gothic"/>
                <a:sym typeface="Century Gothic"/>
              </a:rPr>
              <a:t> is provided by clicking “Tuition and Fees Online Payments” in Banner Web.</a:t>
            </a:r>
          </a:p>
          <a:p>
            <a:pPr marL="101600" fontAlgn="auto">
              <a:spcAft>
                <a:spcPts val="0"/>
              </a:spcAft>
              <a:buClr>
                <a:srgbClr val="008D64"/>
              </a:buClr>
              <a:buSzPts val="2000"/>
              <a:defRPr/>
            </a:pPr>
            <a:endParaRPr lang="en-US" sz="1600" dirty="0">
              <a:solidFill>
                <a:schemeClr val="tx1"/>
              </a:solidFill>
              <a:latin typeface="Century Gothic"/>
              <a:ea typeface="Century Gothic"/>
              <a:cs typeface="Century Gothic"/>
              <a:sym typeface="Century Gothic"/>
            </a:endParaRPr>
          </a:p>
        </p:txBody>
      </p:sp>
      <p:sp>
        <p:nvSpPr>
          <p:cNvPr id="28675" name="Title 2"/>
          <p:cNvSpPr txBox="1">
            <a:spLocks noGrp="1"/>
          </p:cNvSpPr>
          <p:nvPr>
            <p:ph type="title"/>
          </p:nvPr>
        </p:nvSpPr>
        <p:spPr>
          <a:xfrm>
            <a:off x="457200" y="876300"/>
            <a:ext cx="8229600" cy="582613"/>
          </a:xfrm>
        </p:spPr>
        <p:txBody>
          <a:bodyPr anchor="ctr"/>
          <a:lstStyle/>
          <a:p>
            <a:pPr eaLnBrk="1" hangingPunct="1">
              <a:buSzPts val="3600"/>
              <a:buFont typeface="Century Gothic" panose="020B0502020202020204" pitchFamily="34" charset="0"/>
              <a:buNone/>
            </a:pPr>
            <a:r>
              <a:rPr lang="en-US" altLang="en-US" sz="3600" b="1" dirty="0" smtClean="0">
                <a:latin typeface="Century Gothic" panose="020B0502020202020204" pitchFamily="34" charset="0"/>
                <a:cs typeface="Arial" panose="020B0604020202020204" pitchFamily="34" charset="0"/>
                <a:sym typeface="Century Gothic" panose="020B0502020202020204" pitchFamily="34" charset="0"/>
              </a:rPr>
              <a:t>            Payment Plan Process</a:t>
            </a:r>
          </a:p>
        </p:txBody>
      </p:sp>
      <p:graphicFrame>
        <p:nvGraphicFramePr>
          <p:cNvPr id="3" name="Table 2"/>
          <p:cNvGraphicFramePr>
            <a:graphicFrameLocks noGrp="1"/>
          </p:cNvGraphicFramePr>
          <p:nvPr>
            <p:extLst/>
          </p:nvPr>
        </p:nvGraphicFramePr>
        <p:xfrm>
          <a:off x="877331" y="4123133"/>
          <a:ext cx="7339913" cy="2240596"/>
        </p:xfrm>
        <a:graphic>
          <a:graphicData uri="http://schemas.openxmlformats.org/drawingml/2006/table">
            <a:tbl>
              <a:tblPr firstRow="1" firstCol="1" bandRow="1">
                <a:tableStyleId>{5C22544A-7EE6-4342-B048-85BDC9FD1C3A}</a:tableStyleId>
              </a:tblPr>
              <a:tblGrid>
                <a:gridCol w="1315480"/>
                <a:gridCol w="1455098"/>
                <a:gridCol w="1536692"/>
                <a:gridCol w="1525246"/>
                <a:gridCol w="1507397"/>
              </a:tblGrid>
              <a:tr h="896238">
                <a:tc>
                  <a:txBody>
                    <a:bodyPr/>
                    <a:lstStyle/>
                    <a:p>
                      <a:pPr marL="0" marR="0" algn="ctr">
                        <a:spcBef>
                          <a:spcPts val="0"/>
                        </a:spcBef>
                        <a:spcAft>
                          <a:spcPts val="0"/>
                        </a:spcAft>
                      </a:pPr>
                      <a:r>
                        <a:rPr lang="en-US" sz="1200" dirty="0">
                          <a:effectLst/>
                        </a:rPr>
                        <a:t>	</a:t>
                      </a:r>
                      <a:endParaRPr lang="en-US" sz="1100" dirty="0">
                        <a:effectLst/>
                      </a:endParaRPr>
                    </a:p>
                    <a:p>
                      <a:pPr marL="0" marR="0" algn="ctr">
                        <a:spcBef>
                          <a:spcPts val="0"/>
                        </a:spcBef>
                        <a:spcAft>
                          <a:spcPts val="0"/>
                        </a:spcAft>
                      </a:pPr>
                      <a:r>
                        <a:rPr lang="en-US" sz="1200" dirty="0">
                          <a:effectLst/>
                        </a:rPr>
                        <a:t>DESCRIPTION</a:t>
                      </a:r>
                      <a:endParaRPr lang="en-US" sz="11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EARLY REGISTRATION  DUE DATE</a:t>
                      </a:r>
                      <a:endParaRPr lang="en-US" sz="11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ON-SITE REGISTRATION (50%) PAYMENT DUE DATE</a:t>
                      </a:r>
                      <a:endParaRPr lang="en-US" sz="11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2</a:t>
                      </a:r>
                      <a:r>
                        <a:rPr lang="en-US" sz="1200" baseline="30000" dirty="0">
                          <a:effectLst/>
                        </a:rPr>
                        <a:t>nd</a:t>
                      </a:r>
                      <a:r>
                        <a:rPr lang="en-US" sz="1200" dirty="0">
                          <a:effectLst/>
                        </a:rPr>
                        <a:t> PAYMENT</a:t>
                      </a:r>
                      <a:endParaRPr lang="en-US" sz="1100" dirty="0">
                        <a:effectLst/>
                      </a:endParaRPr>
                    </a:p>
                    <a:p>
                      <a:pPr marL="0" marR="0" algn="ctr">
                        <a:spcBef>
                          <a:spcPts val="0"/>
                        </a:spcBef>
                        <a:spcAft>
                          <a:spcPts val="0"/>
                        </a:spcAft>
                      </a:pPr>
                      <a:r>
                        <a:rPr lang="en-US" sz="1200" dirty="0">
                          <a:effectLst/>
                        </a:rPr>
                        <a:t>DUE DATE</a:t>
                      </a:r>
                      <a:endParaRPr lang="en-US" sz="11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200">
                          <a:effectLst/>
                        </a:rPr>
                        <a:t>FINAL PAYMENT</a:t>
                      </a:r>
                      <a:endParaRPr lang="en-US" sz="1100">
                        <a:effectLst/>
                      </a:endParaRPr>
                    </a:p>
                    <a:p>
                      <a:pPr marL="0" marR="0" algn="ctr">
                        <a:spcBef>
                          <a:spcPts val="0"/>
                        </a:spcBef>
                        <a:spcAft>
                          <a:spcPts val="0"/>
                        </a:spcAft>
                      </a:pPr>
                      <a:r>
                        <a:rPr lang="en-US" sz="1200">
                          <a:effectLst/>
                        </a:rPr>
                        <a:t>DUE DATE</a:t>
                      </a:r>
                      <a:endParaRPr lang="en-US" sz="1100">
                        <a:effectLst/>
                        <a:latin typeface="Calibri"/>
                        <a:ea typeface="Calibri"/>
                        <a:cs typeface="Times New Roman"/>
                      </a:endParaRPr>
                    </a:p>
                  </a:txBody>
                  <a:tcPr marL="68580" marR="68580" marT="0" marB="0" anchor="ctr"/>
                </a:tc>
              </a:tr>
              <a:tr h="672179">
                <a:tc>
                  <a:txBody>
                    <a:bodyPr/>
                    <a:lstStyle/>
                    <a:p>
                      <a:pPr marL="0" marR="0" algn="ctr">
                        <a:spcBef>
                          <a:spcPts val="0"/>
                        </a:spcBef>
                        <a:spcAft>
                          <a:spcPts val="0"/>
                        </a:spcAft>
                      </a:pPr>
                      <a:r>
                        <a:rPr lang="en-US" sz="1200">
                          <a:effectLst/>
                        </a:rPr>
                        <a:t>FALL 2020</a:t>
                      </a:r>
                      <a:endParaRPr lang="en-US" sz="110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200">
                          <a:effectLst/>
                        </a:rPr>
                        <a:t>Due on or before July 31, 2020</a:t>
                      </a:r>
                      <a:endParaRPr lang="en-US" sz="110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200">
                          <a:effectLst/>
                        </a:rPr>
                        <a:t>Due on or before August 14, 2020</a:t>
                      </a:r>
                      <a:endParaRPr lang="en-US" sz="110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200" dirty="0">
                          <a:effectLst/>
                        </a:rPr>
                        <a:t>½ due on or before September 30, 2020</a:t>
                      </a:r>
                      <a:endParaRPr lang="en-US" sz="11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200">
                          <a:effectLst/>
                        </a:rPr>
                        <a:t>Due on or before October 30, 2020</a:t>
                      </a:r>
                      <a:endParaRPr lang="en-US" sz="1100">
                        <a:effectLst/>
                        <a:latin typeface="Calibri"/>
                        <a:ea typeface="Calibri"/>
                        <a:cs typeface="Times New Roman"/>
                      </a:endParaRPr>
                    </a:p>
                  </a:txBody>
                  <a:tcPr marL="68580" marR="68580" marT="0" marB="0" anchor="ctr"/>
                </a:tc>
              </a:tr>
              <a:tr h="672179">
                <a:tc>
                  <a:txBody>
                    <a:bodyPr/>
                    <a:lstStyle/>
                    <a:p>
                      <a:pPr marL="0" marR="0" algn="ctr">
                        <a:spcBef>
                          <a:spcPts val="0"/>
                        </a:spcBef>
                        <a:spcAft>
                          <a:spcPts val="0"/>
                        </a:spcAft>
                      </a:pPr>
                      <a:r>
                        <a:rPr lang="en-US" sz="1200">
                          <a:effectLst/>
                        </a:rPr>
                        <a:t>SPRING 2021</a:t>
                      </a:r>
                      <a:endParaRPr lang="en-US" sz="110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200" dirty="0">
                          <a:effectLst/>
                        </a:rPr>
                        <a:t>Due on or before December 18, 2020</a:t>
                      </a:r>
                      <a:endParaRPr lang="en-US" sz="11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a:effectLst/>
                        </a:rPr>
                        <a:t>Due on or before January  8, 2021</a:t>
                      </a:r>
                      <a:endParaRPr lang="en-US" sz="11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a:effectLst/>
                        </a:rPr>
                        <a:t>½ due on or before February 26, 2021</a:t>
                      </a:r>
                      <a:endParaRPr lang="en-US" sz="11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Due on or before  March 31, 2021</a:t>
                      </a:r>
                      <a:endParaRPr lang="en-US"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3289219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p:cNvSpPr txBox="1">
            <a:spLocks noGrp="1"/>
          </p:cNvSpPr>
          <p:nvPr>
            <p:ph type="title"/>
          </p:nvPr>
        </p:nvSpPr>
        <p:spPr>
          <a:xfrm>
            <a:off x="457200" y="876300"/>
            <a:ext cx="8229600" cy="582613"/>
          </a:xfrm>
        </p:spPr>
        <p:txBody>
          <a:bodyPr anchor="ctr"/>
          <a:lstStyle/>
          <a:p>
            <a:pPr eaLnBrk="1" hangingPunct="1">
              <a:buSzPts val="3600"/>
              <a:buFont typeface="Century Gothic" panose="020B0502020202020204" pitchFamily="34" charset="0"/>
              <a:buNone/>
            </a:pPr>
            <a:r>
              <a:rPr lang="en-US" altLang="en-US" sz="3600" b="1" dirty="0" smtClean="0">
                <a:latin typeface="Century Gothic" panose="020B0502020202020204" pitchFamily="34" charset="0"/>
                <a:cs typeface="Arial" panose="020B0604020202020204" pitchFamily="34" charset="0"/>
                <a:sym typeface="Century Gothic" panose="020B0502020202020204" pitchFamily="34" charset="0"/>
              </a:rPr>
              <a:t>            Payment Plan Process</a:t>
            </a:r>
          </a:p>
        </p:txBody>
      </p:sp>
      <p:pic>
        <p:nvPicPr>
          <p:cNvPr id="5" name="Content Placeholder 4"/>
          <p:cNvPicPr>
            <a:picLocks noGrp="1"/>
          </p:cNvPicPr>
          <p:nvPr>
            <p:ph idx="1"/>
          </p:nvPr>
        </p:nvPicPr>
        <p:blipFill rotWithShape="1">
          <a:blip r:embed="rId3"/>
          <a:srcRect l="1" t="9832" r="58307" b="4518"/>
          <a:stretch/>
        </p:blipFill>
        <p:spPr bwMode="auto">
          <a:xfrm>
            <a:off x="694055" y="1580322"/>
            <a:ext cx="7517349" cy="4962525"/>
          </a:xfrm>
          <a:prstGeom prst="rect">
            <a:avLst/>
          </a:prstGeom>
          <a:ln>
            <a:noFill/>
          </a:ln>
          <a:extLst>
            <a:ext uri="{53640926-AAD7-44D8-BBD7-CCE9431645EC}">
              <a14:shadowObscured xmlns:a14="http://schemas.microsoft.com/office/drawing/2010/main"/>
            </a:ext>
          </a:extLst>
        </p:spPr>
      </p:pic>
      <p:sp>
        <p:nvSpPr>
          <p:cNvPr id="4" name="Oval 3"/>
          <p:cNvSpPr/>
          <p:nvPr/>
        </p:nvSpPr>
        <p:spPr>
          <a:xfrm>
            <a:off x="1013792" y="4969565"/>
            <a:ext cx="3796748"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16160022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0363" y="973138"/>
            <a:ext cx="8229600" cy="582612"/>
          </a:xfrm>
        </p:spPr>
        <p:txBody>
          <a:bodyPr spcFirstLastPara="1" anchor="ctr">
            <a:normAutofit fontScale="90000"/>
          </a:bodyPr>
          <a:lstStyle/>
          <a:p>
            <a:pPr algn="ctr" eaLnBrk="1" fontAlgn="auto" hangingPunct="1">
              <a:spcBef>
                <a:spcPts val="0"/>
              </a:spcBef>
              <a:spcAft>
                <a:spcPts val="0"/>
              </a:spcAft>
              <a:buClr>
                <a:schemeClr val="dk1"/>
              </a:buClr>
              <a:buSzPts val="3600"/>
              <a:buFont typeface="Century Gothic"/>
              <a:buNone/>
              <a:defRPr/>
            </a:pPr>
            <a:r>
              <a:rPr lang="en-US" sz="3600" b="1" dirty="0" smtClean="0">
                <a:solidFill>
                  <a:schemeClr val="dk1"/>
                </a:solidFill>
                <a:latin typeface="Century Gothic"/>
                <a:ea typeface="Century Gothic"/>
                <a:cs typeface="Century Gothic"/>
                <a:sym typeface="Century Gothic"/>
              </a:rPr>
              <a:t>Fiscal Clearance Process and Deadlines</a:t>
            </a:r>
            <a:endParaRPr lang="en-US" sz="3600" b="1" dirty="0">
              <a:solidFill>
                <a:schemeClr val="dk1"/>
              </a:solidFill>
              <a:latin typeface="Century Gothic"/>
              <a:ea typeface="Century Gothic"/>
              <a:cs typeface="Century Gothic"/>
              <a:sym typeface="Century Gothic"/>
            </a:endParaRPr>
          </a:p>
        </p:txBody>
      </p:sp>
      <p:sp>
        <p:nvSpPr>
          <p:cNvPr id="2" name="Oval 1"/>
          <p:cNvSpPr/>
          <p:nvPr/>
        </p:nvSpPr>
        <p:spPr>
          <a:xfrm>
            <a:off x="1292087" y="3816626"/>
            <a:ext cx="2107096" cy="4174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14400" y="4532244"/>
            <a:ext cx="795130" cy="1789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311965" y="4025348"/>
            <a:ext cx="2425148" cy="50689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75252" y="4750905"/>
            <a:ext cx="2961861" cy="4671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7999"/>
          </a:xfrm>
        </p:spPr>
      </p:pic>
      <p:sp>
        <p:nvSpPr>
          <p:cNvPr id="6" name="Rectangle 5"/>
          <p:cNvSpPr/>
          <p:nvPr/>
        </p:nvSpPr>
        <p:spPr>
          <a:xfrm>
            <a:off x="556591" y="954157"/>
            <a:ext cx="2305879" cy="556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619461" y="954157"/>
            <a:ext cx="2047461" cy="556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619375" y="3581400"/>
            <a:ext cx="5705475" cy="304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0993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p:cNvSpPr txBox="1">
            <a:spLocks noGrp="1"/>
          </p:cNvSpPr>
          <p:nvPr>
            <p:ph type="title"/>
          </p:nvPr>
        </p:nvSpPr>
        <p:spPr>
          <a:xfrm>
            <a:off x="457200" y="876300"/>
            <a:ext cx="8229600" cy="582613"/>
          </a:xfrm>
        </p:spPr>
        <p:txBody>
          <a:bodyPr anchor="ctr"/>
          <a:lstStyle/>
          <a:p>
            <a:pPr eaLnBrk="1" hangingPunct="1">
              <a:buSzPts val="3600"/>
              <a:buFont typeface="Century Gothic" panose="020B0502020202020204" pitchFamily="34" charset="0"/>
              <a:buNone/>
            </a:pPr>
            <a:r>
              <a:rPr lang="en-US" altLang="en-US" sz="3600" b="1" dirty="0" smtClean="0">
                <a:latin typeface="Century Gothic" panose="020B0502020202020204" pitchFamily="34" charset="0"/>
                <a:cs typeface="Arial" panose="020B0604020202020204" pitchFamily="34" charset="0"/>
                <a:sym typeface="Century Gothic" panose="020B0502020202020204" pitchFamily="34" charset="0"/>
              </a:rPr>
              <a:t>            Payment Plan Process</a:t>
            </a:r>
          </a:p>
        </p:txBody>
      </p:sp>
      <p:sp>
        <p:nvSpPr>
          <p:cNvPr id="4" name="Oval 3"/>
          <p:cNvSpPr/>
          <p:nvPr/>
        </p:nvSpPr>
        <p:spPr>
          <a:xfrm>
            <a:off x="1013792" y="4969565"/>
            <a:ext cx="3796748"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Content Placeholder 5"/>
          <p:cNvPicPr>
            <a:picLocks noGrp="1"/>
          </p:cNvPicPr>
          <p:nvPr>
            <p:ph idx="1"/>
          </p:nvPr>
        </p:nvPicPr>
        <p:blipFill rotWithShape="1">
          <a:blip r:embed="rId3"/>
          <a:srcRect l="43074" t="13328" r="1338" b="19794"/>
          <a:stretch/>
        </p:blipFill>
        <p:spPr bwMode="auto">
          <a:xfrm>
            <a:off x="357809" y="1351719"/>
            <a:ext cx="8229600" cy="5088835"/>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606287" y="2246242"/>
            <a:ext cx="795130" cy="2385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76262" y="5903843"/>
            <a:ext cx="2941981" cy="95415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57200" y="3260030"/>
            <a:ext cx="1093304" cy="35780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1928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97;g6431d4f1a3_0_35"/>
          <p:cNvSpPr txBox="1">
            <a:spLocks noGrp="1"/>
          </p:cNvSpPr>
          <p:nvPr>
            <p:ph type="title"/>
          </p:nvPr>
        </p:nvSpPr>
        <p:spPr>
          <a:xfrm>
            <a:off x="0" y="1123950"/>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2800" b="1" dirty="0" smtClean="0">
                <a:latin typeface="Century Gothic" panose="020B0502020202020204" pitchFamily="34" charset="0"/>
                <a:cs typeface="Arial" panose="020B0604020202020204" pitchFamily="34" charset="0"/>
                <a:sym typeface="Century Gothic" panose="020B0502020202020204" pitchFamily="34" charset="0"/>
              </a:rPr>
              <a:t>Two Types of Financial Aid Notifications</a:t>
            </a:r>
          </a:p>
        </p:txBody>
      </p:sp>
      <p:sp>
        <p:nvSpPr>
          <p:cNvPr id="98" name="Google Shape;98;g6431d4f1a3_0_35"/>
          <p:cNvSpPr txBox="1">
            <a:spLocks noGrp="1"/>
          </p:cNvSpPr>
          <p:nvPr>
            <p:ph type="body" idx="1"/>
          </p:nvPr>
        </p:nvSpPr>
        <p:spPr>
          <a:xfrm>
            <a:off x="222250" y="2373313"/>
            <a:ext cx="8469313" cy="3889375"/>
          </a:xfrm>
        </p:spPr>
        <p:txBody>
          <a:bodyPr/>
          <a:lstStyle/>
          <a:p>
            <a:pPr eaLnBrk="1" fontAlgn="auto" hangingPunct="1">
              <a:spcBef>
                <a:spcPts val="0"/>
              </a:spcBef>
              <a:buClr>
                <a:srgbClr val="008D64"/>
              </a:buClr>
              <a:buFont typeface="Wingdings" panose="05000000000000000000" pitchFamily="2" charset="2"/>
              <a:buChar char="v"/>
              <a:defRPr/>
            </a:pPr>
            <a:r>
              <a:rPr lang="en-US" sz="3600" b="1" dirty="0" smtClean="0">
                <a:solidFill>
                  <a:srgbClr val="595959"/>
                </a:solidFill>
                <a:latin typeface="Century Gothic"/>
                <a:ea typeface="Century Gothic"/>
                <a:cs typeface="Century Gothic"/>
                <a:sym typeface="Century Gothic"/>
              </a:rPr>
              <a:t>Official Financial Aid Offer as a result of your valid FAFSA</a:t>
            </a:r>
          </a:p>
          <a:p>
            <a:pPr marL="114300" indent="0" eaLnBrk="1" fontAlgn="auto" hangingPunct="1">
              <a:spcBef>
                <a:spcPts val="0"/>
              </a:spcBef>
              <a:buClr>
                <a:srgbClr val="008D64"/>
              </a:buClr>
              <a:buNone/>
              <a:defRPr/>
            </a:pPr>
            <a:endParaRPr lang="en-US" sz="3600" b="1" dirty="0" smtClean="0">
              <a:solidFill>
                <a:srgbClr val="595959"/>
              </a:solidFill>
              <a:latin typeface="Century Gothic"/>
              <a:ea typeface="Century Gothic"/>
              <a:cs typeface="Century Gothic"/>
              <a:sym typeface="Century Gothic"/>
            </a:endParaRPr>
          </a:p>
          <a:p>
            <a:pPr eaLnBrk="1" fontAlgn="auto" hangingPunct="1">
              <a:spcBef>
                <a:spcPts val="0"/>
              </a:spcBef>
              <a:buClr>
                <a:srgbClr val="008D64"/>
              </a:buClr>
              <a:buFont typeface="Wingdings" panose="05000000000000000000" pitchFamily="2" charset="2"/>
              <a:buChar char="v"/>
              <a:defRPr/>
            </a:pPr>
            <a:r>
              <a:rPr lang="en-US" sz="3600" b="1" dirty="0" smtClean="0">
                <a:solidFill>
                  <a:srgbClr val="595959"/>
                </a:solidFill>
                <a:latin typeface="Century Gothic"/>
                <a:ea typeface="Century Gothic"/>
                <a:cs typeface="Century Gothic"/>
                <a:sym typeface="Century Gothic"/>
              </a:rPr>
              <a:t>Estimated Eligibility Notification awaiting completion of Verification</a:t>
            </a:r>
          </a:p>
          <a:p>
            <a:pPr marL="114300" indent="0" eaLnBrk="1" fontAlgn="auto" hangingPunct="1">
              <a:spcBef>
                <a:spcPts val="0"/>
              </a:spcBef>
              <a:buClr>
                <a:srgbClr val="008D64"/>
              </a:buClr>
              <a:buNone/>
              <a:defRPr/>
            </a:pPr>
            <a:endParaRPr lang="en-US" sz="2400" b="1" dirty="0" smtClean="0">
              <a:solidFill>
                <a:srgbClr val="595959"/>
              </a:solidFill>
              <a:latin typeface="Century Gothic"/>
              <a:ea typeface="Century Gothic"/>
              <a:cs typeface="Century Gothic"/>
              <a:sym typeface="Century Gothic"/>
            </a:endParaRPr>
          </a:p>
          <a:p>
            <a:pPr marL="114300" indent="0" eaLnBrk="1" fontAlgn="auto" hangingPunct="1">
              <a:spcBef>
                <a:spcPts val="0"/>
              </a:spcBef>
              <a:buClr>
                <a:srgbClr val="008D64"/>
              </a:buClr>
              <a:buFont typeface="Noto Sans Symbols"/>
              <a:buNone/>
              <a:defRPr/>
            </a:pPr>
            <a:endParaRPr lang="en-US" sz="2000" b="1" dirty="0" smtClean="0">
              <a:solidFill>
                <a:srgbClr val="595959"/>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p:cNvSpPr txBox="1">
            <a:spLocks noGrp="1"/>
          </p:cNvSpPr>
          <p:nvPr>
            <p:ph type="title"/>
          </p:nvPr>
        </p:nvSpPr>
        <p:spPr>
          <a:xfrm>
            <a:off x="457200" y="876300"/>
            <a:ext cx="8229600" cy="582613"/>
          </a:xfrm>
        </p:spPr>
        <p:txBody>
          <a:bodyPr anchor="ctr"/>
          <a:lstStyle/>
          <a:p>
            <a:pPr eaLnBrk="1" hangingPunct="1">
              <a:buSzPts val="3600"/>
              <a:buFont typeface="Century Gothic" panose="020B0502020202020204" pitchFamily="34" charset="0"/>
              <a:buNone/>
            </a:pPr>
            <a:r>
              <a:rPr lang="en-US" altLang="en-US" sz="3600" b="1" dirty="0" smtClean="0">
                <a:latin typeface="Century Gothic" panose="020B0502020202020204" pitchFamily="34" charset="0"/>
                <a:cs typeface="Arial" panose="020B0604020202020204" pitchFamily="34" charset="0"/>
                <a:sym typeface="Century Gothic" panose="020B0502020202020204" pitchFamily="34" charset="0"/>
              </a:rPr>
              <a:t>            Payment Plan Process</a:t>
            </a:r>
          </a:p>
        </p:txBody>
      </p:sp>
      <p:sp>
        <p:nvSpPr>
          <p:cNvPr id="4" name="Oval 3"/>
          <p:cNvSpPr/>
          <p:nvPr/>
        </p:nvSpPr>
        <p:spPr>
          <a:xfrm>
            <a:off x="1013792" y="4969565"/>
            <a:ext cx="3796748"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Content Placeholder 1"/>
          <p:cNvSpPr>
            <a:spLocks noGrp="1"/>
          </p:cNvSpPr>
          <p:nvPr>
            <p:ph idx="1"/>
          </p:nvPr>
        </p:nvSpPr>
        <p:spPr/>
        <p:txBody>
          <a:bodyPr/>
          <a:lstStyle/>
          <a:p>
            <a:endParaRPr lang="en-US"/>
          </a:p>
        </p:txBody>
      </p:sp>
      <p:pic>
        <p:nvPicPr>
          <p:cNvPr id="6" name="Picture 5"/>
          <p:cNvPicPr/>
          <p:nvPr/>
        </p:nvPicPr>
        <p:blipFill rotWithShape="1">
          <a:blip r:embed="rId3"/>
          <a:srcRect l="43073" t="11195" r="-190" b="2104"/>
          <a:stretch/>
        </p:blipFill>
        <p:spPr bwMode="auto">
          <a:xfrm>
            <a:off x="457200" y="1490871"/>
            <a:ext cx="8408504" cy="4611756"/>
          </a:xfrm>
          <a:prstGeom prst="rect">
            <a:avLst/>
          </a:prstGeom>
          <a:ln>
            <a:noFill/>
          </a:ln>
          <a:extLst>
            <a:ext uri="{53640926-AAD7-44D8-BBD7-CCE9431645EC}">
              <a14:shadowObscured xmlns:a14="http://schemas.microsoft.com/office/drawing/2010/main"/>
            </a:ext>
          </a:extLst>
        </p:spPr>
      </p:pic>
      <p:sp>
        <p:nvSpPr>
          <p:cNvPr id="3" name="Oval 2"/>
          <p:cNvSpPr/>
          <p:nvPr/>
        </p:nvSpPr>
        <p:spPr>
          <a:xfrm>
            <a:off x="5412685" y="2131529"/>
            <a:ext cx="3035990" cy="109330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163421" y="5541066"/>
            <a:ext cx="1702283" cy="685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9950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p:cNvSpPr txBox="1">
            <a:spLocks noGrp="1"/>
          </p:cNvSpPr>
          <p:nvPr>
            <p:ph type="title"/>
          </p:nvPr>
        </p:nvSpPr>
        <p:spPr>
          <a:xfrm>
            <a:off x="457200" y="876300"/>
            <a:ext cx="8229600" cy="582613"/>
          </a:xfrm>
        </p:spPr>
        <p:txBody>
          <a:bodyPr anchor="ctr"/>
          <a:lstStyle/>
          <a:p>
            <a:pPr eaLnBrk="1" hangingPunct="1">
              <a:buSzPts val="3600"/>
              <a:buFont typeface="Century Gothic" panose="020B0502020202020204" pitchFamily="34" charset="0"/>
              <a:buNone/>
            </a:pPr>
            <a:r>
              <a:rPr lang="en-US" altLang="en-US" sz="3600" b="1" dirty="0" smtClean="0">
                <a:latin typeface="Century Gothic" panose="020B0502020202020204" pitchFamily="34" charset="0"/>
                <a:cs typeface="Arial" panose="020B0604020202020204" pitchFamily="34" charset="0"/>
                <a:sym typeface="Century Gothic" panose="020B0502020202020204" pitchFamily="34" charset="0"/>
              </a:rPr>
              <a:t>            Payment Plan Process</a:t>
            </a:r>
          </a:p>
        </p:txBody>
      </p:sp>
      <p:sp>
        <p:nvSpPr>
          <p:cNvPr id="4" name="Oval 3"/>
          <p:cNvSpPr/>
          <p:nvPr/>
        </p:nvSpPr>
        <p:spPr>
          <a:xfrm>
            <a:off x="1013792" y="4969565"/>
            <a:ext cx="3796748"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Content Placeholder 1"/>
          <p:cNvSpPr>
            <a:spLocks noGrp="1"/>
          </p:cNvSpPr>
          <p:nvPr>
            <p:ph idx="1"/>
          </p:nvPr>
        </p:nvSpPr>
        <p:spPr/>
        <p:txBody>
          <a:bodyPr/>
          <a:lstStyle/>
          <a:p>
            <a:endParaRPr lang="en-US"/>
          </a:p>
        </p:txBody>
      </p:sp>
      <p:sp>
        <p:nvSpPr>
          <p:cNvPr id="3" name="Oval 2"/>
          <p:cNvSpPr/>
          <p:nvPr/>
        </p:nvSpPr>
        <p:spPr>
          <a:xfrm>
            <a:off x="5546035" y="2007704"/>
            <a:ext cx="3035990" cy="109330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879742" y="5198166"/>
            <a:ext cx="1702283" cy="685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p:nvPr/>
        </p:nvPicPr>
        <p:blipFill rotWithShape="1">
          <a:blip r:embed="rId3"/>
          <a:srcRect l="43044" t="8334" r="-179" b="-628"/>
          <a:stretch/>
        </p:blipFill>
        <p:spPr bwMode="auto">
          <a:xfrm>
            <a:off x="338455" y="731520"/>
            <a:ext cx="8467090" cy="5394960"/>
          </a:xfrm>
          <a:prstGeom prst="rect">
            <a:avLst/>
          </a:prstGeom>
          <a:ln>
            <a:noFill/>
          </a:ln>
          <a:extLst>
            <a:ext uri="{53640926-AAD7-44D8-BBD7-CCE9431645EC}">
              <a14:shadowObscured xmlns:a14="http://schemas.microsoft.com/office/drawing/2010/main"/>
            </a:ext>
          </a:extLst>
        </p:spPr>
      </p:pic>
      <p:sp>
        <p:nvSpPr>
          <p:cNvPr id="5" name="Oval 4"/>
          <p:cNvSpPr/>
          <p:nvPr/>
        </p:nvSpPr>
        <p:spPr>
          <a:xfrm>
            <a:off x="338455" y="5198166"/>
            <a:ext cx="2265597" cy="685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064030" y="5541066"/>
            <a:ext cx="1741515" cy="74046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718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p:cNvSpPr txBox="1">
            <a:spLocks noGrp="1"/>
          </p:cNvSpPr>
          <p:nvPr>
            <p:ph type="title"/>
          </p:nvPr>
        </p:nvSpPr>
        <p:spPr>
          <a:xfrm>
            <a:off x="457200" y="876300"/>
            <a:ext cx="8229600" cy="582613"/>
          </a:xfrm>
        </p:spPr>
        <p:txBody>
          <a:bodyPr anchor="ctr"/>
          <a:lstStyle/>
          <a:p>
            <a:pPr eaLnBrk="1" hangingPunct="1">
              <a:buSzPts val="3600"/>
              <a:buFont typeface="Century Gothic" panose="020B0502020202020204" pitchFamily="34" charset="0"/>
              <a:buNone/>
            </a:pPr>
            <a:r>
              <a:rPr lang="en-US" altLang="en-US" sz="3600" b="1" dirty="0" smtClean="0">
                <a:latin typeface="Century Gothic" panose="020B0502020202020204" pitchFamily="34" charset="0"/>
                <a:cs typeface="Arial" panose="020B0604020202020204" pitchFamily="34" charset="0"/>
                <a:sym typeface="Century Gothic" panose="020B0502020202020204" pitchFamily="34" charset="0"/>
              </a:rPr>
              <a:t>            Payment Plan Process</a:t>
            </a:r>
          </a:p>
        </p:txBody>
      </p:sp>
      <p:sp>
        <p:nvSpPr>
          <p:cNvPr id="4" name="Oval 3"/>
          <p:cNvSpPr/>
          <p:nvPr/>
        </p:nvSpPr>
        <p:spPr>
          <a:xfrm>
            <a:off x="1013792" y="4969565"/>
            <a:ext cx="3796748"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3" name="Oval 2"/>
          <p:cNvSpPr/>
          <p:nvPr/>
        </p:nvSpPr>
        <p:spPr>
          <a:xfrm>
            <a:off x="5546035" y="2007704"/>
            <a:ext cx="3035990" cy="109330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879742" y="5198166"/>
            <a:ext cx="1702283" cy="685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p:cNvPicPr>
          <p:nvPr>
            <p:ph idx="1"/>
          </p:nvPr>
        </p:nvPicPr>
        <p:blipFill rotWithShape="1">
          <a:blip r:embed="rId3"/>
          <a:srcRect l="43073" t="8222" r="-190" b="-684"/>
          <a:stretch/>
        </p:blipFill>
        <p:spPr bwMode="auto">
          <a:xfrm>
            <a:off x="457200" y="1631426"/>
            <a:ext cx="8229600" cy="4709739"/>
          </a:xfrm>
          <a:prstGeom prst="rect">
            <a:avLst/>
          </a:prstGeom>
          <a:ln>
            <a:noFill/>
          </a:ln>
          <a:extLst>
            <a:ext uri="{53640926-AAD7-44D8-BBD7-CCE9431645EC}">
              <a14:shadowObscured xmlns:a14="http://schemas.microsoft.com/office/drawing/2010/main"/>
            </a:ext>
          </a:extLst>
        </p:spPr>
      </p:pic>
      <p:sp>
        <p:nvSpPr>
          <p:cNvPr id="5" name="Oval 4"/>
          <p:cNvSpPr/>
          <p:nvPr/>
        </p:nvSpPr>
        <p:spPr>
          <a:xfrm>
            <a:off x="7295322" y="5640456"/>
            <a:ext cx="1848678" cy="88458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6279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pPr marL="285750" indent="-285750">
              <a:buFont typeface="Wingdings" panose="05000000000000000000" pitchFamily="2" charset="2"/>
              <a:buChar char="v"/>
            </a:pPr>
            <a:r>
              <a:rPr lang="en-US" sz="2000" dirty="0" smtClean="0">
                <a:solidFill>
                  <a:schemeClr val="tx1"/>
                </a:solidFill>
                <a:latin typeface="Century Gothic" panose="020B0502020202020204" pitchFamily="34" charset="0"/>
              </a:rPr>
              <a:t>Email:  paymentplan@xula.edu</a:t>
            </a:r>
          </a:p>
          <a:p>
            <a:pPr marL="285750" indent="-285750">
              <a:buFont typeface="Wingdings" panose="05000000000000000000" pitchFamily="2" charset="2"/>
              <a:buChar char="v"/>
            </a:pPr>
            <a:endParaRPr lang="en-US" sz="2000" dirty="0">
              <a:solidFill>
                <a:schemeClr val="tx1"/>
              </a:solidFill>
              <a:latin typeface="Century Gothic" panose="020B0502020202020204" pitchFamily="34" charset="0"/>
            </a:endParaRPr>
          </a:p>
          <a:p>
            <a:pPr marL="285750" indent="-285750">
              <a:buFont typeface="Wingdings" panose="05000000000000000000" pitchFamily="2" charset="2"/>
              <a:buChar char="v"/>
            </a:pPr>
            <a:r>
              <a:rPr lang="en-US" sz="2000" dirty="0" smtClean="0">
                <a:solidFill>
                  <a:schemeClr val="tx1"/>
                </a:solidFill>
                <a:latin typeface="Century Gothic" panose="020B0502020202020204" pitchFamily="34" charset="0"/>
              </a:rPr>
              <a:t>Voicemail:  (504) 520-5710</a:t>
            </a:r>
            <a:endParaRPr lang="en-US" sz="2000" dirty="0">
              <a:solidFill>
                <a:schemeClr val="tx1"/>
              </a:solidFill>
              <a:latin typeface="Century Gothic" panose="020B0502020202020204" pitchFamily="34" charset="0"/>
            </a:endParaRPr>
          </a:p>
        </p:txBody>
      </p:sp>
      <p:sp>
        <p:nvSpPr>
          <p:cNvPr id="3" name="Title 2"/>
          <p:cNvSpPr>
            <a:spLocks noGrp="1"/>
          </p:cNvSpPr>
          <p:nvPr>
            <p:ph type="title"/>
          </p:nvPr>
        </p:nvSpPr>
        <p:spPr/>
        <p:txBody>
          <a:bodyPr>
            <a:normAutofit/>
          </a:bodyPr>
          <a:lstStyle/>
          <a:p>
            <a:pPr algn="ctr"/>
            <a:r>
              <a:rPr lang="en-US" sz="3600" b="1" dirty="0" smtClean="0">
                <a:latin typeface="Century Gothic" panose="020B0502020202020204" pitchFamily="34" charset="0"/>
              </a:rPr>
              <a:t>Payment Plan-Questions</a:t>
            </a:r>
            <a:endParaRPr lang="en-US" sz="3600" b="1" dirty="0">
              <a:latin typeface="Century Gothic" panose="020B0502020202020204" pitchFamily="34" charset="0"/>
            </a:endParaRPr>
          </a:p>
        </p:txBody>
      </p:sp>
    </p:spTree>
    <p:extLst>
      <p:ext uri="{BB962C8B-B14F-4D97-AF65-F5344CB8AC3E}">
        <p14:creationId xmlns:p14="http://schemas.microsoft.com/office/powerpoint/2010/main" val="12114070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smtClean="0">
                <a:latin typeface="Arial Black" panose="020B0A04020102020204" pitchFamily="34" charset="0"/>
              </a:rPr>
              <a:t>Estimated Cost </a:t>
            </a:r>
            <a:br>
              <a:rPr lang="en-US" sz="1600" dirty="0" smtClean="0">
                <a:latin typeface="Arial Black" panose="020B0A04020102020204" pitchFamily="34" charset="0"/>
              </a:rPr>
            </a:br>
            <a:r>
              <a:rPr lang="en-US" sz="1600" dirty="0">
                <a:latin typeface="Arial Black" panose="020B0A04020102020204" pitchFamily="34" charset="0"/>
              </a:rPr>
              <a:t> </a:t>
            </a:r>
            <a:r>
              <a:rPr lang="en-US" sz="1600" dirty="0" smtClean="0">
                <a:latin typeface="Arial Black" panose="020B0A04020102020204" pitchFamily="34" charset="0"/>
              </a:rPr>
              <a:t> Calculator</a:t>
            </a:r>
            <a:endParaRPr lang="en-US" sz="1600" dirty="0">
              <a:latin typeface="Arial Black" panose="020B0A040201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7754" y="0"/>
            <a:ext cx="5296246" cy="6858000"/>
          </a:xfrm>
          <a:prstGeom prst="rect">
            <a:avLst/>
          </a:prstGeom>
        </p:spPr>
      </p:pic>
      <p:sp>
        <p:nvSpPr>
          <p:cNvPr id="5" name="TextBox 4"/>
          <p:cNvSpPr txBox="1"/>
          <p:nvPr/>
        </p:nvSpPr>
        <p:spPr>
          <a:xfrm>
            <a:off x="320040" y="2423160"/>
            <a:ext cx="3447288" cy="738664"/>
          </a:xfrm>
          <a:prstGeom prst="rect">
            <a:avLst/>
          </a:prstGeom>
          <a:noFill/>
        </p:spPr>
        <p:txBody>
          <a:bodyPr wrap="square" rtlCol="0">
            <a:spAutoFit/>
          </a:bodyPr>
          <a:lstStyle/>
          <a:p>
            <a:r>
              <a:rPr lang="en-US" dirty="0">
                <a:hlinkClick r:id="rId3"/>
              </a:rPr>
              <a:t>https://</a:t>
            </a:r>
            <a:r>
              <a:rPr lang="en-US" dirty="0" smtClean="0">
                <a:hlinkClick r:id="rId3"/>
              </a:rPr>
              <a:t>www.xula.edu/financialaid</a:t>
            </a:r>
            <a:endParaRPr lang="en-US" dirty="0" smtClean="0"/>
          </a:p>
          <a:p>
            <a:r>
              <a:rPr lang="en-US" dirty="0" smtClean="0"/>
              <a:t>Under Calculators</a:t>
            </a:r>
            <a:endParaRPr lang="en-US" dirty="0"/>
          </a:p>
          <a:p>
            <a:r>
              <a:rPr lang="en-US" dirty="0" smtClean="0"/>
              <a:t>Select Estimated Semester Cost</a:t>
            </a:r>
            <a:endParaRPr lang="en-US" dirty="0"/>
          </a:p>
        </p:txBody>
      </p:sp>
    </p:spTree>
    <p:extLst>
      <p:ext uri="{BB962C8B-B14F-4D97-AF65-F5344CB8AC3E}">
        <p14:creationId xmlns:p14="http://schemas.microsoft.com/office/powerpoint/2010/main" val="1892745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Google Shape;90;p1"/>
          <p:cNvSpPr txBox="1">
            <a:spLocks noGrp="1"/>
          </p:cNvSpPr>
          <p:nvPr>
            <p:ph type="title"/>
          </p:nvPr>
        </p:nvSpPr>
        <p:spPr>
          <a:xfrm>
            <a:off x="0" y="876300"/>
            <a:ext cx="9144000" cy="914400"/>
          </a:xfrm>
        </p:spPr>
        <p:txBody>
          <a:bodyPr/>
          <a:lstStyle/>
          <a:p>
            <a:pPr algn="ctr" eaLnBrk="1" hangingPunct="1">
              <a:spcBef>
                <a:spcPct val="0"/>
              </a:spcBef>
              <a:spcAft>
                <a:spcPct val="0"/>
              </a:spcAft>
              <a:buClr>
                <a:srgbClr val="000000"/>
              </a:buClr>
              <a:buFont typeface="Century Gothic" panose="020B0502020202020204" pitchFamily="34" charset="0"/>
              <a:buNone/>
            </a:pPr>
            <a:r>
              <a:rPr lang="en-US" altLang="en-US" sz="3400" b="1" dirty="0" smtClean="0">
                <a:latin typeface="Times New Roman" panose="02020603050405020304" pitchFamily="18" charset="0"/>
                <a:cs typeface="Times New Roman" panose="02020603050405020304" pitchFamily="18" charset="0"/>
                <a:sym typeface="Times New Roman" panose="02020603050405020304" pitchFamily="18" charset="0"/>
              </a:rPr>
              <a:t>Special Circumstances                        Need-Based Award</a:t>
            </a:r>
          </a:p>
        </p:txBody>
      </p:sp>
      <p:sp>
        <p:nvSpPr>
          <p:cNvPr id="18435" name="Google Shape;91;p1"/>
          <p:cNvSpPr>
            <a:spLocks noChangeArrowheads="1"/>
          </p:cNvSpPr>
          <p:nvPr/>
        </p:nvSpPr>
        <p:spPr bwMode="auto">
          <a:xfrm>
            <a:off x="4454525" y="3275013"/>
            <a:ext cx="23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n-US" altLang="en-US" dirty="0"/>
              <a:t> </a:t>
            </a:r>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90700"/>
            <a:ext cx="91440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txBox="1">
            <a:spLocks noGrp="1"/>
          </p:cNvSpPr>
          <p:nvPr>
            <p:ph type="title"/>
          </p:nvPr>
        </p:nvSpPr>
        <p:spPr>
          <a:xfrm>
            <a:off x="0" y="1123950"/>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3400" b="1" dirty="0" smtClean="0">
                <a:latin typeface="Century Gothic" panose="020B0502020202020204" pitchFamily="34" charset="0"/>
                <a:cs typeface="Arial" panose="020B0604020202020204" pitchFamily="34" charset="0"/>
                <a:sym typeface="Century Gothic" panose="020B0502020202020204" pitchFamily="34" charset="0"/>
              </a:rPr>
              <a:t>       Special Circumstances</a:t>
            </a:r>
            <a:br>
              <a:rPr lang="en-US" altLang="en-US" sz="3400" b="1" dirty="0" smtClean="0">
                <a:latin typeface="Century Gothic" panose="020B0502020202020204" pitchFamily="34" charset="0"/>
                <a:cs typeface="Arial" panose="020B0604020202020204" pitchFamily="34" charset="0"/>
                <a:sym typeface="Century Gothic" panose="020B0502020202020204" pitchFamily="34" charset="0"/>
              </a:rPr>
            </a:br>
            <a:r>
              <a:rPr lang="en-US" altLang="en-US" sz="3400" b="1" dirty="0" smtClean="0">
                <a:latin typeface="Century Gothic" panose="020B0502020202020204" pitchFamily="34" charset="0"/>
                <a:cs typeface="Arial" panose="020B0604020202020204" pitchFamily="34" charset="0"/>
                <a:sym typeface="Century Gothic" panose="020B0502020202020204" pitchFamily="34" charset="0"/>
              </a:rPr>
              <a:t>          Need-Based Award</a:t>
            </a:r>
            <a:endParaRPr lang="en-US" altLang="en-US" sz="3400" dirty="0" smtClean="0">
              <a:latin typeface="Century Gothic" panose="020B0502020202020204" pitchFamily="34" charset="0"/>
              <a:cs typeface="Arial" panose="020B0604020202020204" pitchFamily="34" charset="0"/>
              <a:sym typeface="Century Gothic" panose="020B0502020202020204" pitchFamily="34" charset="0"/>
            </a:endParaRPr>
          </a:p>
        </p:txBody>
      </p:sp>
      <p:sp>
        <p:nvSpPr>
          <p:cNvPr id="3" name="Text Placeholder 2"/>
          <p:cNvSpPr>
            <a:spLocks noGrp="1"/>
          </p:cNvSpPr>
          <p:nvPr>
            <p:ph type="body" idx="1"/>
          </p:nvPr>
        </p:nvSpPr>
        <p:spPr>
          <a:xfrm>
            <a:off x="609600" y="2368296"/>
            <a:ext cx="3565525" cy="3229229"/>
          </a:xfrm>
        </p:spPr>
        <p:txBody>
          <a:bodyPr/>
          <a:lstStyle/>
          <a:p>
            <a:pPr marL="114300" indent="0" eaLnBrk="1" fontAlgn="auto" hangingPunct="1">
              <a:buClr>
                <a:srgbClr val="008D64"/>
              </a:buClr>
              <a:buFont typeface="Noto Sans Symbols"/>
              <a:buNone/>
              <a:defRPr/>
            </a:pPr>
            <a:r>
              <a:rPr lang="en-US" dirty="0" smtClean="0">
                <a:solidFill>
                  <a:srgbClr val="595959"/>
                </a:solidFill>
                <a:latin typeface="Century Gothic"/>
                <a:ea typeface="Century Gothic"/>
                <a:cs typeface="Century Gothic"/>
                <a:sym typeface="Century Gothic"/>
              </a:rPr>
              <a:t>To qualify, students must:</a:t>
            </a:r>
          </a:p>
          <a:p>
            <a:pPr eaLnBrk="1" fontAlgn="auto" hangingPunct="1">
              <a:buClr>
                <a:srgbClr val="008D64"/>
              </a:buClr>
              <a:buFont typeface="Wingdings" panose="05000000000000000000" pitchFamily="2" charset="2"/>
              <a:buChar char="v"/>
              <a:defRPr/>
            </a:pPr>
            <a:r>
              <a:rPr lang="en-US" dirty="0" smtClean="0">
                <a:solidFill>
                  <a:srgbClr val="595959"/>
                </a:solidFill>
                <a:latin typeface="Century Gothic"/>
                <a:ea typeface="Century Gothic"/>
                <a:cs typeface="Century Gothic"/>
                <a:sym typeface="Century Gothic"/>
              </a:rPr>
              <a:t>Have a valid 2020-2021 FAFSA on file</a:t>
            </a:r>
          </a:p>
          <a:p>
            <a:pPr eaLnBrk="1" fontAlgn="auto" hangingPunct="1">
              <a:buClr>
                <a:srgbClr val="008D64"/>
              </a:buClr>
              <a:buFont typeface="Wingdings" panose="05000000000000000000" pitchFamily="2" charset="2"/>
              <a:buChar char="v"/>
              <a:defRPr/>
            </a:pPr>
            <a:r>
              <a:rPr lang="en-US" dirty="0" smtClean="0">
                <a:solidFill>
                  <a:srgbClr val="595959"/>
                </a:solidFill>
                <a:latin typeface="Century Gothic"/>
                <a:ea typeface="Century Gothic"/>
                <a:cs typeface="Century Gothic"/>
                <a:sym typeface="Century Gothic"/>
              </a:rPr>
              <a:t>Complete an application</a:t>
            </a:r>
          </a:p>
          <a:p>
            <a:pPr eaLnBrk="1" fontAlgn="auto" hangingPunct="1">
              <a:buClr>
                <a:srgbClr val="008D64"/>
              </a:buClr>
              <a:buFont typeface="Wingdings" panose="05000000000000000000" pitchFamily="2" charset="2"/>
              <a:buChar char="v"/>
              <a:defRPr/>
            </a:pPr>
            <a:r>
              <a:rPr lang="en-US" dirty="0" smtClean="0">
                <a:solidFill>
                  <a:srgbClr val="595959"/>
                </a:solidFill>
                <a:latin typeface="Century Gothic"/>
                <a:ea typeface="Century Gothic"/>
                <a:cs typeface="Century Gothic"/>
                <a:sym typeface="Century Gothic"/>
              </a:rPr>
              <a:t>Have recently incurred a qualifying expense</a:t>
            </a:r>
            <a:endParaRPr lang="en-US" dirty="0">
              <a:solidFill>
                <a:srgbClr val="595959"/>
              </a:solidFill>
              <a:latin typeface="Century Gothic"/>
              <a:ea typeface="Century Gothic"/>
              <a:cs typeface="Century Gothic"/>
              <a:sym typeface="Century Gothic"/>
            </a:endParaRPr>
          </a:p>
        </p:txBody>
      </p:sp>
      <p:sp>
        <p:nvSpPr>
          <p:cNvPr id="4" name="Text Placeholder 3"/>
          <p:cNvSpPr>
            <a:spLocks noGrp="1"/>
          </p:cNvSpPr>
          <p:nvPr>
            <p:ph type="body" idx="2"/>
          </p:nvPr>
        </p:nvSpPr>
        <p:spPr>
          <a:xfrm>
            <a:off x="4981575" y="2368296"/>
            <a:ext cx="3565525" cy="3453067"/>
          </a:xfrm>
        </p:spPr>
        <p:txBody>
          <a:bodyPr/>
          <a:lstStyle/>
          <a:p>
            <a:pPr marL="114300" indent="0" eaLnBrk="1" fontAlgn="auto" hangingPunct="1">
              <a:buClr>
                <a:srgbClr val="008D64"/>
              </a:buClr>
              <a:buFont typeface="Noto Sans Symbols"/>
              <a:buNone/>
              <a:defRPr/>
            </a:pPr>
            <a:r>
              <a:rPr lang="en-US" dirty="0" smtClean="0">
                <a:solidFill>
                  <a:srgbClr val="595959"/>
                </a:solidFill>
                <a:latin typeface="Century Gothic"/>
                <a:ea typeface="Century Gothic"/>
                <a:cs typeface="Century Gothic"/>
                <a:sym typeface="Century Gothic"/>
              </a:rPr>
              <a:t>Qualifying expenses include:</a:t>
            </a:r>
          </a:p>
          <a:p>
            <a:pPr eaLnBrk="1" fontAlgn="auto" hangingPunct="1">
              <a:buClr>
                <a:srgbClr val="008D64"/>
              </a:buClr>
              <a:buFont typeface="Wingdings" panose="05000000000000000000" pitchFamily="2" charset="2"/>
              <a:buChar char="v"/>
              <a:defRPr/>
            </a:pPr>
            <a:r>
              <a:rPr lang="en-US" dirty="0" smtClean="0">
                <a:solidFill>
                  <a:srgbClr val="595959"/>
                </a:solidFill>
                <a:latin typeface="Century Gothic"/>
                <a:ea typeface="Century Gothic"/>
                <a:cs typeface="Century Gothic"/>
                <a:sym typeface="Century Gothic"/>
              </a:rPr>
              <a:t>Child/Elderly care</a:t>
            </a:r>
          </a:p>
          <a:p>
            <a:pPr eaLnBrk="1" fontAlgn="auto" hangingPunct="1">
              <a:buClr>
                <a:srgbClr val="008D64"/>
              </a:buClr>
              <a:buFont typeface="Wingdings" panose="05000000000000000000" pitchFamily="2" charset="2"/>
              <a:buChar char="v"/>
              <a:defRPr/>
            </a:pPr>
            <a:r>
              <a:rPr lang="en-US" dirty="0" smtClean="0">
                <a:solidFill>
                  <a:srgbClr val="595959"/>
                </a:solidFill>
                <a:latin typeface="Century Gothic"/>
                <a:ea typeface="Century Gothic"/>
                <a:cs typeface="Century Gothic"/>
                <a:sym typeface="Century Gothic"/>
              </a:rPr>
              <a:t>Medical/Dental expenses</a:t>
            </a:r>
          </a:p>
          <a:p>
            <a:pPr eaLnBrk="1" fontAlgn="auto" hangingPunct="1">
              <a:buClr>
                <a:srgbClr val="008D64"/>
              </a:buClr>
              <a:buFont typeface="Wingdings" panose="05000000000000000000" pitchFamily="2" charset="2"/>
              <a:buChar char="v"/>
              <a:defRPr/>
            </a:pPr>
            <a:r>
              <a:rPr lang="en-US" dirty="0" smtClean="0">
                <a:solidFill>
                  <a:srgbClr val="595959"/>
                </a:solidFill>
                <a:latin typeface="Century Gothic"/>
                <a:ea typeface="Century Gothic"/>
                <a:cs typeface="Century Gothic"/>
                <a:sym typeface="Century Gothic"/>
              </a:rPr>
              <a:t>Educational expenses for other dependents</a:t>
            </a:r>
          </a:p>
          <a:p>
            <a:pPr eaLnBrk="1" fontAlgn="auto" hangingPunct="1">
              <a:buClr>
                <a:srgbClr val="008D64"/>
              </a:buClr>
              <a:buFont typeface="Wingdings" panose="05000000000000000000" pitchFamily="2" charset="2"/>
              <a:buChar char="v"/>
              <a:defRPr/>
            </a:pPr>
            <a:r>
              <a:rPr lang="en-US" dirty="0" smtClean="0">
                <a:solidFill>
                  <a:srgbClr val="595959"/>
                </a:solidFill>
                <a:latin typeface="Century Gothic"/>
                <a:ea typeface="Century Gothic"/>
                <a:cs typeface="Century Gothic"/>
                <a:sym typeface="Century Gothic"/>
              </a:rPr>
              <a:t>Loss of employment or income</a:t>
            </a:r>
            <a:endParaRPr lang="en-US" dirty="0">
              <a:solidFill>
                <a:srgbClr val="595959"/>
              </a:solidFill>
              <a:latin typeface="Century Gothic"/>
              <a:ea typeface="Century Gothic"/>
              <a:cs typeface="Century Gothic"/>
              <a:sym typeface="Century Gothic"/>
            </a:endParaRPr>
          </a:p>
        </p:txBody>
      </p:sp>
      <p:sp>
        <p:nvSpPr>
          <p:cNvPr id="5" name="TextBox 4"/>
          <p:cNvSpPr txBox="1"/>
          <p:nvPr/>
        </p:nvSpPr>
        <p:spPr>
          <a:xfrm>
            <a:off x="460375" y="5597525"/>
            <a:ext cx="8519033" cy="830997"/>
          </a:xfrm>
          <a:prstGeom prst="rect">
            <a:avLst/>
          </a:prstGeom>
          <a:noFill/>
        </p:spPr>
        <p:txBody>
          <a:bodyPr wrap="square">
            <a:spAutoFit/>
          </a:bodyPr>
          <a:lstStyle/>
          <a:p>
            <a:pPr eaLnBrk="1" fontAlgn="auto" hangingPunct="1">
              <a:spcBef>
                <a:spcPts val="0"/>
              </a:spcBef>
              <a:spcAft>
                <a:spcPts val="0"/>
              </a:spcAft>
              <a:buClr>
                <a:srgbClr val="000000"/>
              </a:buClr>
              <a:buFont typeface="Arial"/>
              <a:buNone/>
              <a:defRPr/>
            </a:pPr>
            <a:r>
              <a:rPr lang="en-US" sz="1600" b="1" kern="0" dirty="0">
                <a:solidFill>
                  <a:schemeClr val="tx1">
                    <a:lumMod val="50000"/>
                    <a:lumOff val="50000"/>
                  </a:schemeClr>
                </a:solidFill>
                <a:latin typeface="Century Gothic" panose="020B0502020202020204" pitchFamily="34" charset="0"/>
                <a:ea typeface="Arial"/>
                <a:cs typeface="Arial"/>
                <a:sym typeface="Arial"/>
              </a:rPr>
              <a:t>Students must submit supporting documentation for each expense in order to be considered for the grant.  Application and inquiries should be sent to </a:t>
            </a:r>
            <a:r>
              <a:rPr lang="en-US" sz="1600" b="1" u="sng" kern="0" dirty="0">
                <a:solidFill>
                  <a:srgbClr val="00B050"/>
                </a:solidFill>
                <a:latin typeface="Century Gothic" panose="020B0502020202020204" pitchFamily="34" charset="0"/>
                <a:ea typeface="Arial"/>
                <a:cs typeface="Arial"/>
                <a:sym typeface="Arial"/>
                <a:hlinkClick r:id="rId2"/>
              </a:rPr>
              <a:t>spcnbgrant@xula.edu</a:t>
            </a:r>
            <a:endParaRPr lang="en-US" sz="1600" b="1" kern="0" dirty="0">
              <a:solidFill>
                <a:srgbClr val="00B050"/>
              </a:solidFill>
              <a:latin typeface="Century Gothic" panose="020B0502020202020204" pitchFamily="34" charset="0"/>
              <a:ea typeface="Arial"/>
              <a:cs typeface="Arial"/>
              <a:sym typeface="Arial"/>
            </a:endParaRPr>
          </a:p>
        </p:txBody>
      </p:sp>
      <p:sp>
        <p:nvSpPr>
          <p:cNvPr id="6" name="TextBox 5"/>
          <p:cNvSpPr txBox="1"/>
          <p:nvPr/>
        </p:nvSpPr>
        <p:spPr>
          <a:xfrm>
            <a:off x="334963" y="2174875"/>
            <a:ext cx="8453437" cy="430213"/>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2200" kern="0" dirty="0">
                <a:solidFill>
                  <a:schemeClr val="tx1">
                    <a:lumMod val="50000"/>
                    <a:lumOff val="50000"/>
                  </a:schemeClr>
                </a:solidFill>
                <a:latin typeface="Century Gothic" panose="020B0502020202020204" pitchFamily="34" charset="0"/>
                <a:ea typeface="Arial"/>
                <a:cs typeface="Arial"/>
                <a:sym typeface="Arial"/>
              </a:rPr>
              <a:t>To assist students who have special financial circumstances.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Google Shape;103;g597ece1fc5_0_6"/>
          <p:cNvSpPr txBox="1">
            <a:spLocks noGrp="1"/>
          </p:cNvSpPr>
          <p:nvPr>
            <p:ph type="title"/>
          </p:nvPr>
        </p:nvSpPr>
        <p:spPr>
          <a:xfrm>
            <a:off x="0" y="1123950"/>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3600" b="1" dirty="0" smtClean="0">
                <a:latin typeface="Century Gothic" panose="020B0502020202020204" pitchFamily="34" charset="0"/>
                <a:cs typeface="Arial" panose="020B0604020202020204" pitchFamily="34" charset="0"/>
                <a:sym typeface="Century Gothic" panose="020B0502020202020204" pitchFamily="34" charset="0"/>
              </a:rPr>
              <a:t>Important Contact Information</a:t>
            </a:r>
          </a:p>
        </p:txBody>
      </p:sp>
      <p:sp>
        <p:nvSpPr>
          <p:cNvPr id="3" name="Text Placeholder 2"/>
          <p:cNvSpPr>
            <a:spLocks noGrp="1"/>
          </p:cNvSpPr>
          <p:nvPr>
            <p:ph type="body" idx="1"/>
          </p:nvPr>
        </p:nvSpPr>
        <p:spPr>
          <a:xfrm>
            <a:off x="1114425" y="1810512"/>
            <a:ext cx="7610475" cy="4937759"/>
          </a:xfrm>
        </p:spPr>
        <p:txBody>
          <a:bodyPr/>
          <a:lstStyle/>
          <a:p>
            <a:pPr eaLnBrk="1" fontAlgn="auto" hangingPunct="1">
              <a:buClr>
                <a:srgbClr val="008D64"/>
              </a:buClr>
              <a:buFont typeface="Noto Sans Symbols"/>
              <a:buChar char="⬜"/>
              <a:defRPr/>
            </a:pPr>
            <a:r>
              <a:rPr lang="en-US" sz="2000" dirty="0" smtClean="0">
                <a:solidFill>
                  <a:schemeClr val="tx1"/>
                </a:solidFill>
                <a:latin typeface="Century Gothic"/>
                <a:ea typeface="Century Gothic"/>
                <a:cs typeface="Century Gothic"/>
                <a:sym typeface="Century Gothic"/>
              </a:rPr>
              <a:t>Special Circumstances Need-Based Grant – </a:t>
            </a:r>
            <a:r>
              <a:rPr lang="en-US" sz="2000" dirty="0" smtClean="0">
                <a:solidFill>
                  <a:schemeClr val="tx1"/>
                </a:solidFill>
                <a:latin typeface="Century Gothic"/>
                <a:ea typeface="Century Gothic"/>
                <a:cs typeface="Century Gothic"/>
                <a:sym typeface="Century Gothic"/>
                <a:hlinkClick r:id="rId3"/>
              </a:rPr>
              <a:t>spcnbgrant@xula.edu</a:t>
            </a:r>
            <a:endParaRPr lang="en-US" sz="2000" dirty="0" smtClean="0">
              <a:solidFill>
                <a:schemeClr val="tx1"/>
              </a:solidFill>
              <a:latin typeface="Century Gothic"/>
              <a:ea typeface="Century Gothic"/>
              <a:cs typeface="Century Gothic"/>
              <a:sym typeface="Century Gothic"/>
            </a:endParaRPr>
          </a:p>
          <a:p>
            <a:pPr eaLnBrk="1" fontAlgn="auto" hangingPunct="1">
              <a:buClr>
                <a:srgbClr val="008D64"/>
              </a:buClr>
              <a:buFont typeface="Noto Sans Symbols"/>
              <a:buChar char="⬜"/>
              <a:defRPr/>
            </a:pPr>
            <a:r>
              <a:rPr lang="en-US" sz="2000" dirty="0" smtClean="0">
                <a:solidFill>
                  <a:schemeClr val="tx1"/>
                </a:solidFill>
                <a:latin typeface="Century Gothic"/>
                <a:ea typeface="Century Gothic"/>
                <a:cs typeface="Century Gothic"/>
                <a:sym typeface="Century Gothic"/>
              </a:rPr>
              <a:t>Satisfactory Academic Progress (SAP) Appeal </a:t>
            </a:r>
            <a:r>
              <a:rPr lang="en-US" sz="2000" u="sng" dirty="0" smtClean="0">
                <a:solidFill>
                  <a:schemeClr val="accent6"/>
                </a:solidFill>
                <a:latin typeface="Century Gothic"/>
                <a:ea typeface="Century Gothic"/>
                <a:cs typeface="Century Gothic"/>
                <a:sym typeface="Century Gothic"/>
              </a:rPr>
              <a:t>sapapp@xula.edu</a:t>
            </a:r>
          </a:p>
          <a:p>
            <a:pPr eaLnBrk="1" fontAlgn="auto" hangingPunct="1">
              <a:buClr>
                <a:srgbClr val="008D64"/>
              </a:buClr>
              <a:buFont typeface="Noto Sans Symbols"/>
              <a:buChar char="⬜"/>
              <a:defRPr/>
            </a:pPr>
            <a:r>
              <a:rPr lang="en-US" sz="2000" dirty="0" smtClean="0">
                <a:solidFill>
                  <a:srgbClr val="595959"/>
                </a:solidFill>
                <a:latin typeface="Century Gothic"/>
                <a:ea typeface="Century Gothic"/>
                <a:cs typeface="Century Gothic"/>
                <a:sym typeface="Century Gothic"/>
              </a:rPr>
              <a:t>Financial Aid – </a:t>
            </a:r>
            <a:r>
              <a:rPr lang="en-US" sz="2000" dirty="0" smtClean="0">
                <a:solidFill>
                  <a:srgbClr val="595959"/>
                </a:solidFill>
                <a:latin typeface="Century Gothic"/>
                <a:ea typeface="Century Gothic"/>
                <a:cs typeface="Century Gothic"/>
                <a:sym typeface="Century Gothic"/>
                <a:hlinkClick r:id="rId4"/>
              </a:rPr>
              <a:t>finaid@xula.edu</a:t>
            </a:r>
            <a:endParaRPr lang="en-US" sz="2000" dirty="0" smtClean="0">
              <a:solidFill>
                <a:srgbClr val="595959"/>
              </a:solidFill>
              <a:latin typeface="Century Gothic"/>
              <a:ea typeface="Century Gothic"/>
              <a:cs typeface="Century Gothic"/>
              <a:sym typeface="Century Gothic"/>
            </a:endParaRPr>
          </a:p>
          <a:p>
            <a:pPr eaLnBrk="1" fontAlgn="auto" hangingPunct="1">
              <a:buClr>
                <a:srgbClr val="008D64"/>
              </a:buClr>
              <a:buFont typeface="Noto Sans Symbols"/>
              <a:buChar char="⬜"/>
              <a:defRPr/>
            </a:pPr>
            <a:r>
              <a:rPr lang="en-US" sz="2000" b="1" dirty="0" smtClean="0">
                <a:solidFill>
                  <a:srgbClr val="595959"/>
                </a:solidFill>
                <a:latin typeface="Century Gothic"/>
                <a:ea typeface="Century Gothic"/>
                <a:cs typeface="Century Gothic"/>
                <a:sym typeface="Century Gothic"/>
              </a:rPr>
              <a:t>Financial Aid Website-www.xula.edu/financialaid</a:t>
            </a:r>
          </a:p>
          <a:p>
            <a:pPr eaLnBrk="1" fontAlgn="auto" hangingPunct="1">
              <a:buClr>
                <a:srgbClr val="008D64"/>
              </a:buClr>
              <a:buFont typeface="Noto Sans Symbols"/>
              <a:buChar char="⬜"/>
              <a:defRPr/>
            </a:pPr>
            <a:r>
              <a:rPr lang="en-US" sz="2000" dirty="0" smtClean="0">
                <a:solidFill>
                  <a:srgbClr val="595959"/>
                </a:solidFill>
                <a:latin typeface="Century Gothic"/>
                <a:ea typeface="Century Gothic"/>
                <a:cs typeface="Century Gothic"/>
                <a:sym typeface="Century Gothic"/>
              </a:rPr>
              <a:t>Student Accounts – </a:t>
            </a:r>
            <a:r>
              <a:rPr lang="en-US" sz="2000" dirty="0" smtClean="0">
                <a:solidFill>
                  <a:srgbClr val="595959"/>
                </a:solidFill>
                <a:latin typeface="Century Gothic"/>
                <a:ea typeface="Century Gothic"/>
                <a:cs typeface="Century Gothic"/>
                <a:sym typeface="Century Gothic"/>
                <a:hlinkClick r:id="rId5"/>
              </a:rPr>
              <a:t>stuaccts@xula.edu</a:t>
            </a:r>
            <a:r>
              <a:rPr lang="en-US" sz="2000" dirty="0" smtClean="0">
                <a:solidFill>
                  <a:srgbClr val="595959"/>
                </a:solidFill>
                <a:latin typeface="Century Gothic"/>
                <a:ea typeface="Century Gothic"/>
                <a:cs typeface="Century Gothic"/>
                <a:sym typeface="Century Gothic"/>
              </a:rPr>
              <a:t> </a:t>
            </a:r>
          </a:p>
          <a:p>
            <a:pPr lvl="0" fontAlgn="auto">
              <a:buClr>
                <a:srgbClr val="008D64"/>
              </a:buClr>
              <a:buFont typeface="Noto Sans Symbols"/>
              <a:buChar char="⬜"/>
              <a:defRPr/>
            </a:pPr>
            <a:r>
              <a:rPr lang="en-US" sz="2000" dirty="0" smtClean="0">
                <a:solidFill>
                  <a:srgbClr val="595959"/>
                </a:solidFill>
                <a:latin typeface="Century Gothic"/>
                <a:ea typeface="Century Gothic"/>
                <a:cs typeface="Century Gothic"/>
                <a:sym typeface="Century Gothic"/>
              </a:rPr>
              <a:t>Admissions – </a:t>
            </a:r>
            <a:r>
              <a:rPr lang="en-US" sz="2000" dirty="0" smtClean="0">
                <a:solidFill>
                  <a:schemeClr val="accent1">
                    <a:lumMod val="75000"/>
                  </a:schemeClr>
                </a:solidFill>
                <a:latin typeface="Century Gothic"/>
                <a:ea typeface="Century Gothic"/>
                <a:cs typeface="Century Gothic"/>
                <a:sym typeface="Century Gothic"/>
                <a:hlinkClick r:id="rId6"/>
              </a:rPr>
              <a:t>admissions@xula.edu</a:t>
            </a:r>
            <a:endParaRPr lang="en-US" sz="2000" dirty="0" smtClean="0">
              <a:solidFill>
                <a:schemeClr val="accent1">
                  <a:lumMod val="75000"/>
                </a:schemeClr>
              </a:solidFill>
              <a:latin typeface="Century Gothic"/>
              <a:ea typeface="Century Gothic"/>
              <a:cs typeface="Century Gothic"/>
              <a:sym typeface="Century Gothic"/>
            </a:endParaRPr>
          </a:p>
          <a:p>
            <a:pPr eaLnBrk="1" fontAlgn="auto" hangingPunct="1">
              <a:buClr>
                <a:srgbClr val="008D64"/>
              </a:buClr>
              <a:buFont typeface="Noto Sans Symbols"/>
              <a:buChar char="⬜"/>
              <a:defRPr/>
            </a:pPr>
            <a:r>
              <a:rPr lang="en-US" sz="2000" dirty="0" smtClean="0">
                <a:solidFill>
                  <a:schemeClr val="tx1"/>
                </a:solidFill>
                <a:latin typeface="Century Gothic"/>
                <a:ea typeface="Century Gothic"/>
                <a:cs typeface="Century Gothic"/>
                <a:sym typeface="Century Gothic"/>
              </a:rPr>
              <a:t>Financial Aid’s Twitter account </a:t>
            </a:r>
            <a:r>
              <a:rPr lang="en-US" sz="2000" dirty="0">
                <a:solidFill>
                  <a:schemeClr val="tx1"/>
                </a:solidFill>
                <a:latin typeface="Century Gothic"/>
                <a:ea typeface="Century Gothic"/>
                <a:cs typeface="Century Gothic"/>
                <a:sym typeface="Century Gothic"/>
              </a:rPr>
              <a:t>–</a:t>
            </a:r>
            <a:r>
              <a:rPr lang="en-US" sz="2000" dirty="0" smtClean="0">
                <a:solidFill>
                  <a:schemeClr val="tx1"/>
                </a:solidFill>
                <a:latin typeface="Century Gothic"/>
                <a:ea typeface="Century Gothic"/>
                <a:cs typeface="Century Gothic"/>
                <a:sym typeface="Century Gothic"/>
              </a:rPr>
              <a:t> </a:t>
            </a:r>
            <a:r>
              <a:rPr lang="en-US" sz="2000" dirty="0" smtClean="0">
                <a:solidFill>
                  <a:schemeClr val="accent6"/>
                </a:solidFill>
                <a:latin typeface="Century Gothic"/>
                <a:ea typeface="Century Gothic"/>
                <a:cs typeface="Century Gothic"/>
                <a:sym typeface="Century Gothic"/>
              </a:rPr>
              <a:t>@XUFinancialAid</a:t>
            </a:r>
          </a:p>
          <a:p>
            <a:pPr marL="114300" indent="0" eaLnBrk="1" fontAlgn="auto" hangingPunct="1">
              <a:buClr>
                <a:srgbClr val="008D64"/>
              </a:buClr>
              <a:buFont typeface="Noto Sans Symbols"/>
              <a:buNone/>
              <a:defRPr/>
            </a:pPr>
            <a:endParaRPr lang="en-US" sz="2000" dirty="0" smtClean="0">
              <a:solidFill>
                <a:srgbClr val="595959"/>
              </a:solidFill>
              <a:latin typeface="Century Gothic"/>
              <a:ea typeface="Century Gothic"/>
              <a:cs typeface="Century Gothic"/>
              <a:sym typeface="Century Gothic"/>
            </a:endParaRPr>
          </a:p>
          <a:p>
            <a:pPr marL="114300" indent="0" eaLnBrk="1" fontAlgn="auto" hangingPunct="1">
              <a:buClr>
                <a:srgbClr val="008D64"/>
              </a:buClr>
              <a:buFont typeface="Noto Sans Symbols"/>
              <a:buNone/>
              <a:defRPr/>
            </a:pPr>
            <a:endParaRPr lang="en-US" sz="2000" dirty="0">
              <a:solidFill>
                <a:srgbClr val="595959"/>
              </a:solidFill>
              <a:latin typeface="Century Gothic"/>
              <a:ea typeface="Century Gothic"/>
              <a:cs typeface="Century Gothic"/>
              <a:sym typeface="Century Gothic"/>
            </a:endParaRPr>
          </a:p>
          <a:p>
            <a:pPr marL="114300" indent="0" eaLnBrk="1" fontAlgn="auto" hangingPunct="1">
              <a:buClr>
                <a:srgbClr val="008D64"/>
              </a:buClr>
              <a:buFont typeface="Noto Sans Symbols"/>
              <a:buNone/>
              <a:defRPr/>
            </a:pPr>
            <a:endParaRPr lang="en-US" sz="2000" dirty="0">
              <a:solidFill>
                <a:srgbClr val="595959"/>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Google Shape;159;p2"/>
          <p:cNvSpPr txBox="1">
            <a:spLocks noGrp="1"/>
          </p:cNvSpPr>
          <p:nvPr>
            <p:ph type="title"/>
          </p:nvPr>
        </p:nvSpPr>
        <p:spPr>
          <a:xfrm>
            <a:off x="0" y="1123950"/>
            <a:ext cx="8913813" cy="914400"/>
          </a:xfrm>
        </p:spPr>
        <p:txBody>
          <a:bodyPr/>
          <a:lstStyle/>
          <a:p>
            <a:pPr algn="ctr" eaLnBrk="1" hangingPunct="1">
              <a:spcBef>
                <a:spcPct val="0"/>
              </a:spcBef>
              <a:spcAft>
                <a:spcPct val="0"/>
              </a:spcAft>
              <a:buClr>
                <a:srgbClr val="000000"/>
              </a:buClr>
              <a:buFont typeface="Century Gothic" panose="020B0502020202020204" pitchFamily="34" charset="0"/>
              <a:buNone/>
            </a:pPr>
            <a:r>
              <a:rPr lang="en-US" altLang="en-US" sz="4400" b="1" dirty="0" smtClean="0">
                <a:latin typeface="Century Gothic" panose="020B0502020202020204" pitchFamily="34" charset="0"/>
                <a:cs typeface="Arial" panose="020B0604020202020204" pitchFamily="34" charset="0"/>
                <a:sym typeface="Century Gothic" panose="020B0502020202020204" pitchFamily="34" charset="0"/>
              </a:rPr>
              <a:t>Questions?</a:t>
            </a:r>
          </a:p>
        </p:txBody>
      </p:sp>
      <p:pic>
        <p:nvPicPr>
          <p:cNvPr id="160" name="Google Shape;160;p2"/>
          <p:cNvPicPr preferRelativeResize="0"/>
          <p:nvPr/>
        </p:nvPicPr>
        <p:blipFill rotWithShape="1">
          <a:blip r:embed="rId3"/>
          <a:srcRect/>
          <a:stretch/>
        </p:blipFill>
        <p:spPr>
          <a:xfrm>
            <a:off x="1984375" y="2162175"/>
            <a:ext cx="5302250" cy="4298950"/>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97;g6431d4f1a3_0_35"/>
          <p:cNvSpPr txBox="1">
            <a:spLocks noGrp="1"/>
          </p:cNvSpPr>
          <p:nvPr>
            <p:ph type="title"/>
          </p:nvPr>
        </p:nvSpPr>
        <p:spPr>
          <a:xfrm>
            <a:off x="0" y="1123950"/>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3500" b="1" dirty="0" smtClean="0">
                <a:latin typeface="Century Gothic" panose="020B0502020202020204" pitchFamily="34" charset="0"/>
                <a:cs typeface="Arial" panose="020B0604020202020204" pitchFamily="34" charset="0"/>
                <a:sym typeface="Century Gothic" panose="020B0502020202020204" pitchFamily="34" charset="0"/>
              </a:rPr>
              <a:t>     Official Financial Aid Offer</a:t>
            </a:r>
          </a:p>
        </p:txBody>
      </p:sp>
      <p:sp>
        <p:nvSpPr>
          <p:cNvPr id="98" name="Google Shape;98;g6431d4f1a3_0_35"/>
          <p:cNvSpPr txBox="1">
            <a:spLocks noGrp="1"/>
          </p:cNvSpPr>
          <p:nvPr>
            <p:ph type="body" idx="1"/>
          </p:nvPr>
        </p:nvSpPr>
        <p:spPr>
          <a:xfrm>
            <a:off x="222250" y="2373313"/>
            <a:ext cx="8469313" cy="3889375"/>
          </a:xfrm>
        </p:spPr>
        <p:txBody>
          <a:bodyPr/>
          <a:lstStyle/>
          <a:p>
            <a:pPr eaLnBrk="1" fontAlgn="auto" hangingPunct="1">
              <a:spcBef>
                <a:spcPts val="0"/>
              </a:spcBef>
              <a:buClr>
                <a:srgbClr val="008D64"/>
              </a:buClr>
              <a:buFont typeface="Wingdings" panose="05000000000000000000" pitchFamily="2" charset="2"/>
              <a:buChar char="v"/>
              <a:defRPr/>
            </a:pPr>
            <a:r>
              <a:rPr lang="en-US" sz="3600" b="1" dirty="0" smtClean="0">
                <a:solidFill>
                  <a:srgbClr val="595959"/>
                </a:solidFill>
                <a:latin typeface="Century Gothic"/>
                <a:ea typeface="Century Gothic"/>
                <a:cs typeface="Century Gothic"/>
                <a:sym typeface="Century Gothic"/>
              </a:rPr>
              <a:t>Official Financial Aid Offer Notifications are generated twice a week</a:t>
            </a:r>
          </a:p>
          <a:p>
            <a:pPr marL="114300" indent="0" eaLnBrk="1" fontAlgn="auto" hangingPunct="1">
              <a:spcBef>
                <a:spcPts val="0"/>
              </a:spcBef>
              <a:buClr>
                <a:srgbClr val="008D64"/>
              </a:buClr>
              <a:buNone/>
              <a:defRPr/>
            </a:pPr>
            <a:endParaRPr lang="en-US" sz="3600" b="1" dirty="0" smtClean="0">
              <a:solidFill>
                <a:srgbClr val="595959"/>
              </a:solidFill>
              <a:latin typeface="Century Gothic"/>
              <a:ea typeface="Century Gothic"/>
              <a:cs typeface="Century Gothic"/>
              <a:sym typeface="Century Gothic"/>
            </a:endParaRPr>
          </a:p>
          <a:p>
            <a:pPr eaLnBrk="1" fontAlgn="auto" hangingPunct="1">
              <a:spcBef>
                <a:spcPts val="0"/>
              </a:spcBef>
              <a:buClr>
                <a:srgbClr val="008D64"/>
              </a:buClr>
              <a:buFont typeface="Wingdings" panose="05000000000000000000" pitchFamily="2" charset="2"/>
              <a:buChar char="v"/>
              <a:defRPr/>
            </a:pPr>
            <a:r>
              <a:rPr lang="en-US" sz="3600" b="1" dirty="0" smtClean="0">
                <a:solidFill>
                  <a:srgbClr val="595959"/>
                </a:solidFill>
                <a:latin typeface="Century Gothic"/>
                <a:ea typeface="Century Gothic"/>
                <a:cs typeface="Century Gothic"/>
                <a:sym typeface="Century Gothic"/>
              </a:rPr>
              <a:t>Sent to your XULA email</a:t>
            </a:r>
          </a:p>
          <a:p>
            <a:pPr marL="114300" indent="0" eaLnBrk="1" fontAlgn="auto" hangingPunct="1">
              <a:spcBef>
                <a:spcPts val="0"/>
              </a:spcBef>
              <a:buClr>
                <a:srgbClr val="008D64"/>
              </a:buClr>
              <a:buNone/>
              <a:defRPr/>
            </a:pPr>
            <a:endParaRPr lang="en-US" sz="2400" b="1" dirty="0" smtClean="0">
              <a:solidFill>
                <a:srgbClr val="595959"/>
              </a:solidFill>
              <a:latin typeface="Century Gothic"/>
              <a:ea typeface="Century Gothic"/>
              <a:cs typeface="Century Gothic"/>
              <a:sym typeface="Century Gothic"/>
            </a:endParaRPr>
          </a:p>
          <a:p>
            <a:pPr marL="114300" indent="0" eaLnBrk="1" fontAlgn="auto" hangingPunct="1">
              <a:spcBef>
                <a:spcPts val="0"/>
              </a:spcBef>
              <a:buClr>
                <a:srgbClr val="008D64"/>
              </a:buClr>
              <a:buFont typeface="Noto Sans Symbols"/>
              <a:buNone/>
              <a:defRPr/>
            </a:pPr>
            <a:endParaRPr lang="en-US" sz="2000" b="1" dirty="0" smtClean="0">
              <a:solidFill>
                <a:srgbClr val="59595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43986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97;g6431d4f1a3_0_35"/>
          <p:cNvSpPr txBox="1">
            <a:spLocks noGrp="1"/>
          </p:cNvSpPr>
          <p:nvPr>
            <p:ph type="title"/>
          </p:nvPr>
        </p:nvSpPr>
        <p:spPr>
          <a:xfrm>
            <a:off x="0" y="1123950"/>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3500" b="1" dirty="0">
                <a:latin typeface="Century Gothic" panose="020B0502020202020204" pitchFamily="34" charset="0"/>
                <a:cs typeface="Arial" panose="020B0604020202020204" pitchFamily="34" charset="0"/>
                <a:sym typeface="Century Gothic" panose="020B0502020202020204" pitchFamily="34" charset="0"/>
              </a:rPr>
              <a:t> </a:t>
            </a:r>
            <a:r>
              <a:rPr lang="en-US" altLang="en-US" sz="3500" b="1" dirty="0" smtClean="0">
                <a:latin typeface="Century Gothic" panose="020B0502020202020204" pitchFamily="34" charset="0"/>
                <a:cs typeface="Arial" panose="020B0604020202020204" pitchFamily="34" charset="0"/>
                <a:sym typeface="Century Gothic" panose="020B0502020202020204" pitchFamily="34" charset="0"/>
              </a:rPr>
              <a:t>Estimated Eligibility Notification</a:t>
            </a:r>
          </a:p>
        </p:txBody>
      </p:sp>
      <p:sp>
        <p:nvSpPr>
          <p:cNvPr id="98" name="Google Shape;98;g6431d4f1a3_0_35"/>
          <p:cNvSpPr txBox="1">
            <a:spLocks noGrp="1"/>
          </p:cNvSpPr>
          <p:nvPr>
            <p:ph type="body" idx="1"/>
          </p:nvPr>
        </p:nvSpPr>
        <p:spPr>
          <a:xfrm>
            <a:off x="222250" y="2373313"/>
            <a:ext cx="8469313" cy="3889375"/>
          </a:xfrm>
        </p:spPr>
        <p:txBody>
          <a:bodyPr/>
          <a:lstStyle/>
          <a:p>
            <a:pPr eaLnBrk="1" fontAlgn="auto" hangingPunct="1">
              <a:spcBef>
                <a:spcPts val="0"/>
              </a:spcBef>
              <a:buClr>
                <a:srgbClr val="008D64"/>
              </a:buClr>
              <a:buFont typeface="Wingdings" panose="05000000000000000000" pitchFamily="2" charset="2"/>
              <a:buChar char="v"/>
              <a:defRPr/>
            </a:pPr>
            <a:r>
              <a:rPr lang="en-US" sz="3600" b="1" dirty="0" smtClean="0">
                <a:solidFill>
                  <a:srgbClr val="595959"/>
                </a:solidFill>
                <a:latin typeface="Century Gothic"/>
                <a:ea typeface="Century Gothic"/>
                <a:cs typeface="Century Gothic"/>
                <a:sym typeface="Century Gothic"/>
              </a:rPr>
              <a:t>Estimated Eligibility Notifications are generated once a week</a:t>
            </a:r>
          </a:p>
          <a:p>
            <a:pPr marL="114300" indent="0" eaLnBrk="1" fontAlgn="auto" hangingPunct="1">
              <a:spcBef>
                <a:spcPts val="0"/>
              </a:spcBef>
              <a:buClr>
                <a:srgbClr val="008D64"/>
              </a:buClr>
              <a:buNone/>
              <a:defRPr/>
            </a:pPr>
            <a:endParaRPr lang="en-US" sz="3600" b="1" dirty="0" smtClean="0">
              <a:solidFill>
                <a:srgbClr val="595959"/>
              </a:solidFill>
              <a:latin typeface="Century Gothic"/>
              <a:ea typeface="Century Gothic"/>
              <a:cs typeface="Century Gothic"/>
              <a:sym typeface="Century Gothic"/>
            </a:endParaRPr>
          </a:p>
          <a:p>
            <a:pPr eaLnBrk="1" fontAlgn="auto" hangingPunct="1">
              <a:spcBef>
                <a:spcPts val="0"/>
              </a:spcBef>
              <a:buClr>
                <a:srgbClr val="008D64"/>
              </a:buClr>
              <a:buFont typeface="Wingdings" panose="05000000000000000000" pitchFamily="2" charset="2"/>
              <a:buChar char="v"/>
              <a:defRPr/>
            </a:pPr>
            <a:r>
              <a:rPr lang="en-US" sz="3600" b="1" dirty="0" smtClean="0">
                <a:solidFill>
                  <a:srgbClr val="595959"/>
                </a:solidFill>
                <a:latin typeface="Century Gothic"/>
                <a:ea typeface="Century Gothic"/>
                <a:cs typeface="Century Gothic"/>
                <a:sym typeface="Century Gothic"/>
              </a:rPr>
              <a:t>Sent to your XULA email</a:t>
            </a:r>
          </a:p>
          <a:p>
            <a:pPr marL="114300" indent="0" eaLnBrk="1" fontAlgn="auto" hangingPunct="1">
              <a:spcBef>
                <a:spcPts val="0"/>
              </a:spcBef>
              <a:buClr>
                <a:srgbClr val="008D64"/>
              </a:buClr>
              <a:buNone/>
              <a:defRPr/>
            </a:pPr>
            <a:endParaRPr lang="en-US" sz="2400" b="1" dirty="0" smtClean="0">
              <a:solidFill>
                <a:srgbClr val="595959"/>
              </a:solidFill>
              <a:latin typeface="Century Gothic"/>
              <a:ea typeface="Century Gothic"/>
              <a:cs typeface="Century Gothic"/>
              <a:sym typeface="Century Gothic"/>
            </a:endParaRPr>
          </a:p>
          <a:p>
            <a:pPr marL="114300" indent="0" eaLnBrk="1" fontAlgn="auto" hangingPunct="1">
              <a:spcBef>
                <a:spcPts val="0"/>
              </a:spcBef>
              <a:buClr>
                <a:srgbClr val="008D64"/>
              </a:buClr>
              <a:buFont typeface="Noto Sans Symbols"/>
              <a:buNone/>
              <a:defRPr/>
            </a:pPr>
            <a:endParaRPr lang="en-US" sz="2000" b="1" dirty="0" smtClean="0">
              <a:solidFill>
                <a:srgbClr val="59595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03106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97;g6431d4f1a3_0_35"/>
          <p:cNvSpPr txBox="1">
            <a:spLocks noGrp="1"/>
          </p:cNvSpPr>
          <p:nvPr>
            <p:ph type="title"/>
          </p:nvPr>
        </p:nvSpPr>
        <p:spPr>
          <a:xfrm>
            <a:off x="0" y="931926"/>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2800" b="1" dirty="0" smtClean="0">
                <a:latin typeface="Century Gothic" panose="020B0502020202020204" pitchFamily="34" charset="0"/>
                <a:cs typeface="Arial" panose="020B0604020202020204" pitchFamily="34" charset="0"/>
                <a:sym typeface="Century Gothic" panose="020B0502020202020204" pitchFamily="34" charset="0"/>
              </a:rPr>
              <a:t>What Does The Fin Aid Offer Notification           		  Look Like?</a:t>
            </a:r>
          </a:p>
        </p:txBody>
      </p:sp>
      <p:sp>
        <p:nvSpPr>
          <p:cNvPr id="8" name="Rectangle 3"/>
          <p:cNvSpPr>
            <a:spLocks noChangeArrowheads="1"/>
          </p:cNvSpPr>
          <p:nvPr/>
        </p:nvSpPr>
        <p:spPr bwMode="auto">
          <a:xfrm>
            <a:off x="1591056" y="1739835"/>
            <a:ext cx="6258738" cy="89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28528" rIns="0" bIns="5078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2020 - </a:t>
            </a:r>
            <a:r>
              <a:rPr kumimoji="0" lang="en-US" altLang="en-US" sz="2000" b="1" i="0" u="none" strike="noStrike" cap="none" normalizeH="0" baseline="0" dirty="0" smtClean="0">
                <a:ln>
                  <a:noFill/>
                </a:ln>
                <a:solidFill>
                  <a:schemeClr val="tx1"/>
                </a:solidFill>
                <a:effectLst/>
                <a:latin typeface="Arial" panose="020B0604020202020204" pitchFamily="34" charset="0"/>
              </a:rPr>
              <a:t>2021 Financial Aid Offer Notification</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pic>
        <p:nvPicPr>
          <p:cNvPr id="1026" name="ima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70" y="1969114"/>
            <a:ext cx="621527" cy="6880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704170" y="2695658"/>
            <a:ext cx="820964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Dear ,</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Greetings from the Office of Student Financial Aid!</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Your 2020 - 2021 Financial Aid Offer is available on Banner Web. You have either been initially offered or your existing offer has been adjusted. You can view and/or accept your financial aid offer by logging onto</a:t>
            </a:r>
            <a:r>
              <a:rPr kumimoji="0" lang="en-US" altLang="en-US"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hlinkClick r:id="rId4"/>
              </a:rPr>
              <a:t> </a:t>
            </a:r>
            <a:r>
              <a:rPr kumimoji="0" lang="en-US" altLang="en-US" b="1" i="0" u="sng" strike="noStrike" cap="none" normalizeH="0" baseline="0" dirty="0" smtClean="0">
                <a:ln>
                  <a:noFill/>
                </a:ln>
                <a:solidFill>
                  <a:srgbClr val="1155CC"/>
                </a:solidFill>
                <a:effectLst/>
                <a:latin typeface="Arial" panose="020B0604020202020204" pitchFamily="34" charset="0"/>
                <a:ea typeface="Arial" panose="020B0604020202020204" pitchFamily="34" charset="0"/>
                <a:hlinkClick r:id="rId4"/>
              </a:rPr>
              <a:t>www.xula.edu</a:t>
            </a:r>
            <a:r>
              <a:rPr kumimoji="0" lang="en-US" altLang="en-US"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Therefore, we encourage you to read this letter carefully and in its entirety to understand the financial process as well as important terminology and steps to accept/decline your offer.</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I. </a:t>
            </a:r>
            <a:r>
              <a:rPr kumimoji="0" lang="en-US" altLang="en-US" b="1" i="0" u="sng" strike="noStrike" cap="none" normalizeH="0" baseline="0" dirty="0" smtClean="0">
                <a:ln>
                  <a:noFill/>
                </a:ln>
                <a:solidFill>
                  <a:schemeClr val="tx1"/>
                </a:solidFill>
                <a:effectLst/>
                <a:latin typeface="Arial" panose="020B0604020202020204" pitchFamily="34" charset="0"/>
                <a:ea typeface="Arial" panose="020B0604020202020204" pitchFamily="34" charset="0"/>
              </a:rPr>
              <a:t>Terminology</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sng" strike="noStrike" cap="none" normalizeH="0" baseline="0" dirty="0" smtClean="0">
                <a:ln>
                  <a:noFill/>
                </a:ln>
                <a:solidFill>
                  <a:schemeClr val="tx1"/>
                </a:solidFill>
                <a:effectLst/>
                <a:latin typeface="Arial" panose="020B0604020202020204" pitchFamily="34" charset="0"/>
                <a:ea typeface="Arial" panose="020B0604020202020204" pitchFamily="34" charset="0"/>
              </a:rPr>
              <a:t>Cost of Attendance (Budget)</a:t>
            </a:r>
            <a:r>
              <a:rPr kumimoji="0" lang="en-US" altLang="en-US"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An estimated cost for educational related expenses.</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lvl="0">
              <a:buFontTx/>
              <a:buChar char="•"/>
            </a:pPr>
            <a:r>
              <a:rPr kumimoji="0" lang="en-US" altLang="en-US" b="1" i="0" u="sng" strike="noStrike" cap="none" normalizeH="0" baseline="0" dirty="0" smtClean="0">
                <a:ln>
                  <a:noFill/>
                </a:ln>
                <a:solidFill>
                  <a:schemeClr val="tx1"/>
                </a:solidFill>
                <a:effectLst/>
                <a:latin typeface="Arial" panose="020B0604020202020204" pitchFamily="34" charset="0"/>
                <a:ea typeface="Arial" panose="020B0604020202020204" pitchFamily="34" charset="0"/>
              </a:rPr>
              <a:t>Expected Family Contribution (EFC)</a:t>
            </a:r>
            <a:r>
              <a:rPr kumimoji="0" lang="en-US" altLang="en-US"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a:t>
            </a:r>
            <a:r>
              <a:rPr lang="en-US" altLang="en-US" b="1" dirty="0">
                <a:ea typeface="Arial" panose="020B0604020202020204" pitchFamily="34" charset="0"/>
              </a:rPr>
              <a:t>Your EFC is a measure of your family’s financial strength and is calculated according to a formula established by law. The EFC is used to determine the amount of financial aid that you are eligible for. </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sng" strike="noStrike" cap="none" normalizeH="0" baseline="0" dirty="0" smtClean="0">
                <a:ln>
                  <a:noFill/>
                </a:ln>
                <a:effectLst/>
                <a:latin typeface="Arial" panose="020B0604020202020204" pitchFamily="34" charset="0"/>
                <a:ea typeface="Arial" panose="020B0604020202020204" pitchFamily="34" charset="0"/>
              </a:rPr>
              <a:t>Direct Cost:</a:t>
            </a:r>
            <a:r>
              <a:rPr kumimoji="0" lang="en-US" altLang="en-US" b="1" i="0" u="none" strike="noStrike" cap="none" normalizeH="0" baseline="0" dirty="0" smtClean="0">
                <a:ln>
                  <a:noFill/>
                </a:ln>
                <a:effectLst/>
                <a:latin typeface="Arial" panose="020B0604020202020204" pitchFamily="34" charset="0"/>
                <a:ea typeface="Arial" panose="020B0604020202020204" pitchFamily="34" charset="0"/>
              </a:rPr>
              <a:t> </a:t>
            </a:r>
            <a:r>
              <a:rPr kumimoji="0" lang="en-US" altLang="en-US"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The amount/expenses paid directly to the University for tuition/fees and housing.</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sng" strike="noStrike" cap="none" normalizeH="0" baseline="0" dirty="0" smtClean="0">
                <a:ln>
                  <a:noFill/>
                </a:ln>
                <a:solidFill>
                  <a:schemeClr val="tx1"/>
                </a:solidFill>
                <a:effectLst/>
                <a:latin typeface="Arial" panose="020B0604020202020204" pitchFamily="34" charset="0"/>
                <a:ea typeface="Arial" panose="020B0604020202020204" pitchFamily="34" charset="0"/>
              </a:rPr>
              <a:t>Indirect Cost</a:t>
            </a:r>
            <a:r>
              <a:rPr kumimoji="0" lang="en-US" altLang="en-US"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Other cost/expenses paid to fund the educational expenses.</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sng" strike="noStrike" cap="none" normalizeH="0" baseline="0" dirty="0" smtClean="0">
                <a:ln>
                  <a:noFill/>
                </a:ln>
                <a:solidFill>
                  <a:schemeClr val="tx1"/>
                </a:solidFill>
                <a:effectLst/>
                <a:latin typeface="Arial" panose="020B0604020202020204" pitchFamily="34" charset="0"/>
                <a:ea typeface="Arial" panose="020B0604020202020204" pitchFamily="34" charset="0"/>
              </a:rPr>
              <a:t>Resource(s)</a:t>
            </a:r>
            <a:r>
              <a:rPr kumimoji="0" lang="en-US" altLang="en-US"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Other expected financial aid/assistance the student is scheduled to receive.</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98841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97;g6431d4f1a3_0_35"/>
          <p:cNvSpPr txBox="1">
            <a:spLocks noGrp="1"/>
          </p:cNvSpPr>
          <p:nvPr>
            <p:ph type="title"/>
          </p:nvPr>
        </p:nvSpPr>
        <p:spPr>
          <a:xfrm>
            <a:off x="0" y="1123950"/>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2800" b="1" dirty="0" smtClean="0">
                <a:latin typeface="Century Gothic" panose="020B0502020202020204" pitchFamily="34" charset="0"/>
                <a:cs typeface="Arial" panose="020B0604020202020204" pitchFamily="34" charset="0"/>
                <a:sym typeface="Century Gothic" panose="020B0502020202020204" pitchFamily="34" charset="0"/>
              </a:rPr>
              <a:t>What Does The Fin Aid Offer Look Like?</a:t>
            </a:r>
          </a:p>
        </p:txBody>
      </p:sp>
      <p:graphicFrame>
        <p:nvGraphicFramePr>
          <p:cNvPr id="3" name="Table 2"/>
          <p:cNvGraphicFramePr>
            <a:graphicFrameLocks noGrp="1"/>
          </p:cNvGraphicFramePr>
          <p:nvPr>
            <p:extLst>
              <p:ext uri="{D42A27DB-BD31-4B8C-83A1-F6EECF244321}">
                <p14:modId xmlns:p14="http://schemas.microsoft.com/office/powerpoint/2010/main" val="398522417"/>
              </p:ext>
            </p:extLst>
          </p:nvPr>
        </p:nvGraphicFramePr>
        <p:xfrm>
          <a:off x="530351" y="3419855"/>
          <a:ext cx="8046721" cy="3079357"/>
        </p:xfrm>
        <a:graphic>
          <a:graphicData uri="http://schemas.openxmlformats.org/drawingml/2006/table">
            <a:tbl>
              <a:tblPr/>
              <a:tblGrid>
                <a:gridCol w="2305329"/>
                <a:gridCol w="1597650"/>
                <a:gridCol w="2229658"/>
                <a:gridCol w="1914084"/>
              </a:tblGrid>
              <a:tr h="894048">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BUDGET COMPONENTS</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XAVIER</a:t>
                      </a:r>
                      <a:endParaRPr lang="en-US" sz="1100" dirty="0">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(Direct Cost)</a:t>
                      </a:r>
                      <a:endParaRPr lang="en-US" sz="1100" dirty="0">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Yearly</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ESTIMATED PERSONAL</a:t>
                      </a:r>
                      <a:endParaRPr lang="en-US" sz="1100" dirty="0">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(In-Direct Cost)</a:t>
                      </a:r>
                      <a:endParaRPr lang="en-US" sz="1100" dirty="0">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Yearly</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TOTAL</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35015">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Tuition</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$ 21,954.00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$ 21,954.00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35015">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Fees</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2,394.00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2,394.00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510234">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Books and Supplies</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1,300.00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1,300.00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35015">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Personal Expenses</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2,080.00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2,080.00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35015">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Transportation</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2,800.00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2,800.00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35015">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Total</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$ 24,348.00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$ 6,180.00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rPr>
                        <a:t>$ 30,528.00</a:t>
                      </a:r>
                      <a:endParaRPr lang="en-US" sz="11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4" name="Rectangle 1"/>
          <p:cNvSpPr>
            <a:spLocks noGrp="1" noChangeArrowheads="1"/>
          </p:cNvSpPr>
          <p:nvPr>
            <p:ph type="body" idx="1"/>
          </p:nvPr>
        </p:nvSpPr>
        <p:spPr bwMode="auto">
          <a:xfrm>
            <a:off x="128016" y="2008922"/>
            <a:ext cx="878579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Below is an EXAMPLE of a Budget/Cost of Attendance for an undergraduate student:</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Note: Students living on-campus in the dormitory will have an estimated expense of $8,800 added to their direct cost.</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81578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97;g6431d4f1a3_0_35"/>
          <p:cNvSpPr txBox="1">
            <a:spLocks noGrp="1"/>
          </p:cNvSpPr>
          <p:nvPr>
            <p:ph type="title"/>
          </p:nvPr>
        </p:nvSpPr>
        <p:spPr>
          <a:xfrm>
            <a:off x="0" y="1123950"/>
            <a:ext cx="8913813" cy="914400"/>
          </a:xfrm>
        </p:spPr>
        <p:txBody>
          <a:bodyPr/>
          <a:lstStyle/>
          <a:p>
            <a:pPr eaLnBrk="1" hangingPunct="1">
              <a:spcBef>
                <a:spcPct val="0"/>
              </a:spcBef>
              <a:spcAft>
                <a:spcPct val="0"/>
              </a:spcAft>
              <a:buClr>
                <a:srgbClr val="000000"/>
              </a:buClr>
              <a:buFont typeface="Century Gothic" panose="020B0502020202020204" pitchFamily="34" charset="0"/>
              <a:buNone/>
            </a:pPr>
            <a:r>
              <a:rPr lang="en-US" altLang="en-US" sz="2800" b="1" dirty="0" smtClean="0">
                <a:latin typeface="Century Gothic" panose="020B0502020202020204" pitchFamily="34" charset="0"/>
                <a:cs typeface="Arial" panose="020B0604020202020204" pitchFamily="34" charset="0"/>
                <a:sym typeface="Century Gothic" panose="020B0502020202020204" pitchFamily="34" charset="0"/>
              </a:rPr>
              <a:t>What Does The Fin Aid Offer Look Like?</a:t>
            </a:r>
          </a:p>
        </p:txBody>
      </p:sp>
      <p:sp>
        <p:nvSpPr>
          <p:cNvPr id="2" name="Text Placeholder 1"/>
          <p:cNvSpPr>
            <a:spLocks noGrp="1"/>
          </p:cNvSpPr>
          <p:nvPr>
            <p:ph type="body" idx="1"/>
          </p:nvPr>
        </p:nvSpPr>
        <p:spPr>
          <a:xfrm>
            <a:off x="300607" y="2120074"/>
            <a:ext cx="8613205" cy="4417886"/>
          </a:xfrm>
        </p:spPr>
        <p:txBody>
          <a:bodyPr/>
          <a:lstStyle/>
          <a:p>
            <a:pPr marL="0" indent="0">
              <a:lnSpc>
                <a:spcPct val="115000"/>
              </a:lnSpc>
              <a:spcBef>
                <a:spcPts val="0"/>
              </a:spcBef>
              <a:buNone/>
            </a:pPr>
            <a:r>
              <a:rPr lang="en-US" sz="1800" b="1" dirty="0">
                <a:latin typeface="Arial" panose="020B0604020202020204" pitchFamily="34" charset="0"/>
                <a:ea typeface="Arial" panose="020B0604020202020204" pitchFamily="34" charset="0"/>
              </a:rPr>
              <a:t>II. To accept your offer, please follow these steps</a:t>
            </a:r>
            <a:endParaRPr lang="en-US" sz="1800" dirty="0">
              <a:latin typeface="Arial" panose="020B0604020202020204" pitchFamily="34" charset="0"/>
              <a:ea typeface="Arial" panose="020B0604020202020204" pitchFamily="34" charset="0"/>
            </a:endParaRPr>
          </a:p>
          <a:p>
            <a:pPr marL="342900" lvl="0">
              <a:lnSpc>
                <a:spcPct val="115000"/>
              </a:lnSpc>
              <a:spcBef>
                <a:spcPts val="1200"/>
              </a:spcBef>
              <a:buFont typeface="Arial" panose="020B0604020202020204" pitchFamily="34" charset="0"/>
              <a:buChar char="●"/>
            </a:pPr>
            <a:r>
              <a:rPr lang="en-US" sz="1800" b="1" dirty="0">
                <a:latin typeface="Arial" panose="020B0604020202020204" pitchFamily="34" charset="0"/>
                <a:ea typeface="Arial" panose="020B0604020202020204" pitchFamily="34" charset="0"/>
              </a:rPr>
              <a:t>Go to Xavier University's website:</a:t>
            </a:r>
            <a:r>
              <a:rPr lang="en-US" sz="1800" b="1" dirty="0">
                <a:solidFill>
                  <a:srgbClr val="0000FF"/>
                </a:solidFill>
                <a:latin typeface="Arial" panose="020B0604020202020204" pitchFamily="34" charset="0"/>
                <a:ea typeface="Arial" panose="020B0604020202020204" pitchFamily="34" charset="0"/>
                <a:hlinkClick r:id="rId3"/>
              </a:rPr>
              <a:t> </a:t>
            </a:r>
            <a:r>
              <a:rPr lang="en-US" sz="1800" b="1" u="sng" dirty="0">
                <a:solidFill>
                  <a:srgbClr val="1155CC"/>
                </a:solidFill>
                <a:latin typeface="Arial" panose="020B0604020202020204" pitchFamily="34" charset="0"/>
                <a:ea typeface="Arial" panose="020B0604020202020204" pitchFamily="34" charset="0"/>
                <a:hlinkClick r:id="rId3"/>
              </a:rPr>
              <a:t>www.xula.edu</a:t>
            </a:r>
            <a:r>
              <a:rPr lang="en-US" sz="1800" b="1" dirty="0">
                <a:latin typeface="Arial" panose="020B0604020202020204" pitchFamily="34" charset="0"/>
                <a:ea typeface="Arial" panose="020B0604020202020204" pitchFamily="34" charset="0"/>
              </a:rPr>
              <a:t>.</a:t>
            </a:r>
            <a:endParaRPr lang="en-US" sz="1800" dirty="0">
              <a:latin typeface="Arial" panose="020B0604020202020204" pitchFamily="34" charset="0"/>
              <a:ea typeface="Arial" panose="020B0604020202020204" pitchFamily="34" charset="0"/>
            </a:endParaRPr>
          </a:p>
          <a:p>
            <a:pPr marL="342900" lvl="0">
              <a:lnSpc>
                <a:spcPct val="115000"/>
              </a:lnSpc>
              <a:spcBef>
                <a:spcPts val="0"/>
              </a:spcBef>
              <a:buFont typeface="Arial" panose="020B0604020202020204" pitchFamily="34" charset="0"/>
              <a:buChar char="●"/>
            </a:pPr>
            <a:r>
              <a:rPr lang="en-US" sz="1800" b="1" dirty="0">
                <a:latin typeface="Arial" panose="020B0604020202020204" pitchFamily="34" charset="0"/>
                <a:ea typeface="Arial" panose="020B0604020202020204" pitchFamily="34" charset="0"/>
              </a:rPr>
              <a:t>Click Banner Web, click Log into Secure Area.</a:t>
            </a:r>
            <a:endParaRPr lang="en-US" sz="1800" dirty="0">
              <a:latin typeface="Arial" panose="020B0604020202020204" pitchFamily="34" charset="0"/>
              <a:ea typeface="Arial" panose="020B0604020202020204" pitchFamily="34" charset="0"/>
            </a:endParaRPr>
          </a:p>
          <a:p>
            <a:pPr marL="342900" lvl="0">
              <a:lnSpc>
                <a:spcPct val="115000"/>
              </a:lnSpc>
              <a:spcBef>
                <a:spcPts val="0"/>
              </a:spcBef>
              <a:buFont typeface="Arial" panose="020B0604020202020204" pitchFamily="34" charset="0"/>
              <a:buChar char="●"/>
            </a:pPr>
            <a:r>
              <a:rPr lang="en-US" sz="1800" b="1" dirty="0">
                <a:latin typeface="Arial" panose="020B0604020202020204" pitchFamily="34" charset="0"/>
                <a:ea typeface="Arial" panose="020B0604020202020204" pitchFamily="34" charset="0"/>
              </a:rPr>
              <a:t>Enter your User ID and your PIN (the month, the date, and last 2 digits of your birth year)</a:t>
            </a:r>
            <a:endParaRPr lang="en-US" sz="1800" dirty="0">
              <a:latin typeface="Arial" panose="020B0604020202020204" pitchFamily="34" charset="0"/>
              <a:ea typeface="Arial" panose="020B0604020202020204" pitchFamily="34" charset="0"/>
            </a:endParaRPr>
          </a:p>
          <a:p>
            <a:pPr marL="342900" lvl="0">
              <a:lnSpc>
                <a:spcPct val="115000"/>
              </a:lnSpc>
              <a:spcBef>
                <a:spcPts val="0"/>
              </a:spcBef>
              <a:buFont typeface="Arial" panose="020B0604020202020204" pitchFamily="34" charset="0"/>
              <a:buChar char="●"/>
            </a:pPr>
            <a:r>
              <a:rPr lang="en-US" sz="1800" b="1" dirty="0">
                <a:latin typeface="Arial" panose="020B0604020202020204" pitchFamily="34" charset="0"/>
                <a:ea typeface="Arial" panose="020B0604020202020204" pitchFamily="34" charset="0"/>
              </a:rPr>
              <a:t>Select Student and Financial Aid.</a:t>
            </a:r>
            <a:endParaRPr lang="en-US" sz="1800" dirty="0">
              <a:latin typeface="Arial" panose="020B0604020202020204" pitchFamily="34" charset="0"/>
              <a:ea typeface="Arial" panose="020B0604020202020204" pitchFamily="34" charset="0"/>
            </a:endParaRPr>
          </a:p>
          <a:p>
            <a:pPr marL="342900" lvl="0">
              <a:lnSpc>
                <a:spcPct val="115000"/>
              </a:lnSpc>
              <a:spcBef>
                <a:spcPts val="0"/>
              </a:spcBef>
              <a:buFont typeface="Arial" panose="020B0604020202020204" pitchFamily="34" charset="0"/>
              <a:buChar char="●"/>
            </a:pPr>
            <a:r>
              <a:rPr lang="en-US" sz="1800" b="1" dirty="0">
                <a:latin typeface="Arial" panose="020B0604020202020204" pitchFamily="34" charset="0"/>
                <a:ea typeface="Arial" panose="020B0604020202020204" pitchFamily="34" charset="0"/>
              </a:rPr>
              <a:t>Click on Virtual Financial Aid Office, then on Electronic Aid offer.</a:t>
            </a:r>
            <a:endParaRPr lang="en-US" sz="1800" dirty="0">
              <a:latin typeface="Arial" panose="020B0604020202020204" pitchFamily="34" charset="0"/>
              <a:ea typeface="Arial" panose="020B0604020202020204" pitchFamily="34" charset="0"/>
            </a:endParaRPr>
          </a:p>
          <a:p>
            <a:pPr marL="342900" lvl="0">
              <a:lnSpc>
                <a:spcPct val="115000"/>
              </a:lnSpc>
              <a:spcBef>
                <a:spcPts val="0"/>
              </a:spcBef>
              <a:buFont typeface="Arial" panose="020B0604020202020204" pitchFamily="34" charset="0"/>
              <a:buChar char="●"/>
            </a:pPr>
            <a:r>
              <a:rPr lang="en-US" sz="1800" b="1" dirty="0">
                <a:latin typeface="Arial" panose="020B0604020202020204" pitchFamily="34" charset="0"/>
                <a:ea typeface="Arial" panose="020B0604020202020204" pitchFamily="34" charset="0"/>
              </a:rPr>
              <a:t>Click on Aid offered by Aid Year, and select the Aid year July 2020 - June 2021 from the drop menu, the click "Submit".</a:t>
            </a:r>
            <a:endParaRPr lang="en-US" sz="1800" dirty="0">
              <a:latin typeface="Arial" panose="020B0604020202020204" pitchFamily="34" charset="0"/>
              <a:ea typeface="Arial" panose="020B0604020202020204" pitchFamily="34" charset="0"/>
            </a:endParaRPr>
          </a:p>
          <a:p>
            <a:pPr marL="114300" indent="0">
              <a:buNone/>
            </a:pPr>
            <a:r>
              <a:rPr lang="en-US" sz="1800" b="1" dirty="0">
                <a:latin typeface="Arial" panose="020B0604020202020204" pitchFamily="34" charset="0"/>
                <a:ea typeface="Arial" panose="020B0604020202020204" pitchFamily="34" charset="0"/>
              </a:rPr>
              <a:t>To accept or decline your offers, click on the "Accept Aid offer" tab, make sure you accept or decline </a:t>
            </a:r>
            <a:r>
              <a:rPr lang="en-US" sz="1800" b="1" u="sng" dirty="0">
                <a:latin typeface="Arial" panose="020B0604020202020204" pitchFamily="34" charset="0"/>
                <a:ea typeface="Arial" panose="020B0604020202020204" pitchFamily="34" charset="0"/>
              </a:rPr>
              <a:t>ALL</a:t>
            </a:r>
            <a:r>
              <a:rPr lang="en-US" sz="1800" b="1" dirty="0">
                <a:latin typeface="Arial" panose="020B0604020202020204" pitchFamily="34" charset="0"/>
                <a:ea typeface="Arial" panose="020B0604020202020204" pitchFamily="34" charset="0"/>
              </a:rPr>
              <a:t> loans or work study offer (if applicable), prior to clicking on the "Submit Decision" button.</a:t>
            </a:r>
            <a:br>
              <a:rPr lang="en-US" sz="1800" b="1" dirty="0">
                <a:latin typeface="Arial" panose="020B0604020202020204" pitchFamily="34" charset="0"/>
                <a:ea typeface="Arial" panose="020B0604020202020204" pitchFamily="34" charset="0"/>
              </a:rPr>
            </a:br>
            <a:endParaRPr lang="en-US" sz="1800" dirty="0"/>
          </a:p>
        </p:txBody>
      </p:sp>
    </p:spTree>
    <p:extLst>
      <p:ext uri="{BB962C8B-B14F-4D97-AF65-F5344CB8AC3E}">
        <p14:creationId xmlns:p14="http://schemas.microsoft.com/office/powerpoint/2010/main" val="3200717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ception">
  <a:themeElements>
    <a:clrScheme name="Perception">
      <a:dk1>
        <a:srgbClr val="000000"/>
      </a:dk1>
      <a:lt1>
        <a:srgbClr val="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inancial Aid Townhall Slides 06222020FinalDraft" id="{C65AAE19-0567-404B-9627-861D41369017}" vid="{422E9E54-993E-4FE8-A3AC-F33D4DD8938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923</TotalTime>
  <Words>1298</Words>
  <Application>Microsoft Office PowerPoint</Application>
  <PresentationFormat>On-screen Show (4:3)</PresentationFormat>
  <Paragraphs>216</Paragraphs>
  <Slides>48</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Times New Roman</vt:lpstr>
      <vt:lpstr>Arial Black</vt:lpstr>
      <vt:lpstr>Arial</vt:lpstr>
      <vt:lpstr>Wingdings</vt:lpstr>
      <vt:lpstr>Century Gothic</vt:lpstr>
      <vt:lpstr>Noto Sans Symbols</vt:lpstr>
      <vt:lpstr>Calibri</vt:lpstr>
      <vt:lpstr>Perception</vt:lpstr>
      <vt:lpstr>Financial Aid Town Hall </vt:lpstr>
      <vt:lpstr>                  Agenda</vt:lpstr>
      <vt:lpstr>Financial Aid  </vt:lpstr>
      <vt:lpstr>Two Types of Financial Aid Notifications</vt:lpstr>
      <vt:lpstr>     Official Financial Aid Offer</vt:lpstr>
      <vt:lpstr> Estimated Eligibility Notification</vt:lpstr>
      <vt:lpstr>What Does The Fin Aid Offer Notification               Look Like?</vt:lpstr>
      <vt:lpstr>What Does The Fin Aid Offer Look Like?</vt:lpstr>
      <vt:lpstr>What Does The Fin Aid Offer Look Like?</vt:lpstr>
      <vt:lpstr>            Important Terminologies</vt:lpstr>
      <vt:lpstr>PowerPoint Presentation</vt:lpstr>
      <vt:lpstr>        Estimated Eligibility Notification       (Awaiting Completion of Verification)</vt:lpstr>
      <vt:lpstr>Reasons You Have Not Received an Estimated    Eligibility Notification</vt:lpstr>
      <vt:lpstr>How to Accept/Decline/Adjust Financial Aid Offer</vt:lpstr>
      <vt:lpstr>How to Accept/Decline Offer?  </vt:lpstr>
      <vt:lpstr>How to Accept/Decline Offer?  </vt:lpstr>
      <vt:lpstr>PowerPoint Presentation</vt:lpstr>
      <vt:lpstr>PowerPoint Presentation</vt:lpstr>
      <vt:lpstr>PowerPoint Presentation</vt:lpstr>
      <vt:lpstr>PowerPoint Presentation</vt:lpstr>
      <vt:lpstr>PowerPoint Presentation</vt:lpstr>
      <vt:lpstr>PowerPoint Presentation</vt:lpstr>
      <vt:lpstr>Accept/Adjust/Decline Award &amp; Submit           Decision</vt:lpstr>
      <vt:lpstr>PowerPoint Presentation</vt:lpstr>
      <vt:lpstr>Parent Plus Loan XULA Certification Form</vt:lpstr>
      <vt:lpstr>Scholarships</vt:lpstr>
      <vt:lpstr>                 Scholarships</vt:lpstr>
      <vt:lpstr>Fiscal Clearance </vt:lpstr>
      <vt:lpstr>Fiscal Clearance Process and Deadlines</vt:lpstr>
      <vt:lpstr>Fiscal Clearance Process and Deadlines</vt:lpstr>
      <vt:lpstr>Fiscal Clearance Process and Deadlines</vt:lpstr>
      <vt:lpstr>Fiscal Clearance Process and Deadlines</vt:lpstr>
      <vt:lpstr>Fiscal Clearance Process and Deadlines</vt:lpstr>
      <vt:lpstr>Fiscal Clearance Process and Deadlines</vt:lpstr>
      <vt:lpstr>Fiscal Clearance Process and Deadlines</vt:lpstr>
      <vt:lpstr>            Payment Plan Process</vt:lpstr>
      <vt:lpstr>            Payment Plan Process</vt:lpstr>
      <vt:lpstr>Fiscal Clearance Process and Deadlines</vt:lpstr>
      <vt:lpstr>            Payment Plan Process</vt:lpstr>
      <vt:lpstr>            Payment Plan Process</vt:lpstr>
      <vt:lpstr>            Payment Plan Process</vt:lpstr>
      <vt:lpstr>            Payment Plan Process</vt:lpstr>
      <vt:lpstr>Payment Plan-Questions</vt:lpstr>
      <vt:lpstr>Estimated Cost    Calculator</vt:lpstr>
      <vt:lpstr>Special Circumstances                        Need-Based Award</vt:lpstr>
      <vt:lpstr>       Special Circumstances           Need-Based Award</vt:lpstr>
      <vt:lpstr>Important Contact Information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Aid Town Hall</dc:title>
  <dc:creator>xula</dc:creator>
  <cp:lastModifiedBy>Ashley DeGruy</cp:lastModifiedBy>
  <cp:revision>99</cp:revision>
  <dcterms:created xsi:type="dcterms:W3CDTF">2020-06-22T20:23:43Z</dcterms:created>
  <dcterms:modified xsi:type="dcterms:W3CDTF">2020-07-15T01:32:16Z</dcterms:modified>
</cp:coreProperties>
</file>