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27"/>
  </p:notesMasterIdLst>
  <p:handoutMasterIdLst>
    <p:handoutMasterId r:id="rId28"/>
  </p:handoutMasterIdLst>
  <p:sldIdLst>
    <p:sldId id="531" r:id="rId3"/>
    <p:sldId id="257" r:id="rId4"/>
    <p:sldId id="500" r:id="rId5"/>
    <p:sldId id="507" r:id="rId6"/>
    <p:sldId id="508" r:id="rId7"/>
    <p:sldId id="517" r:id="rId8"/>
    <p:sldId id="509" r:id="rId9"/>
    <p:sldId id="514" r:id="rId10"/>
    <p:sldId id="532" r:id="rId11"/>
    <p:sldId id="525" r:id="rId12"/>
    <p:sldId id="519" r:id="rId13"/>
    <p:sldId id="521" r:id="rId14"/>
    <p:sldId id="526" r:id="rId15"/>
    <p:sldId id="522" r:id="rId16"/>
    <p:sldId id="523" r:id="rId17"/>
    <p:sldId id="524" r:id="rId18"/>
    <p:sldId id="533" r:id="rId19"/>
    <p:sldId id="528" r:id="rId20"/>
    <p:sldId id="425" r:id="rId21"/>
    <p:sldId id="529" r:id="rId22"/>
    <p:sldId id="530" r:id="rId23"/>
    <p:sldId id="527" r:id="rId24"/>
    <p:sldId id="363" r:id="rId25"/>
    <p:sldId id="536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FFFF"/>
    <a:srgbClr val="669900"/>
    <a:srgbClr val="6666FF"/>
    <a:srgbClr val="FF6600"/>
    <a:srgbClr val="D60093"/>
    <a:srgbClr val="000000"/>
    <a:srgbClr val="FFCC29"/>
    <a:srgbClr val="111111"/>
    <a:srgbClr val="FFC409"/>
    <a:srgbClr val="585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6" autoAdjust="0"/>
    <p:restoredTop sz="94660" autoAdjust="0"/>
  </p:normalViewPr>
  <p:slideViewPr>
    <p:cSldViewPr>
      <p:cViewPr>
        <p:scale>
          <a:sx n="114" d="100"/>
          <a:sy n="114" d="100"/>
        </p:scale>
        <p:origin x="-1328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8D6740-6F0E-8047-BC45-9A9195B7281D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29CA9F-513B-9F47-981F-2AB11689A6FD}">
      <dgm:prSet phldrT="[Text]"/>
      <dgm:spPr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Be Proactive</a:t>
          </a:r>
          <a:endParaRPr lang="en-US" dirty="0">
            <a:solidFill>
              <a:srgbClr val="FFFFFF"/>
            </a:solidFill>
          </a:endParaRPr>
        </a:p>
      </dgm:t>
    </dgm:pt>
    <dgm:pt modelId="{934E415F-BC3A-5542-B32C-7F6F97E62491}" type="parTrans" cxnId="{4AFBB55C-F42D-9B4E-9F10-57F273268ABE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98F17475-7E67-104C-812A-86AA3CFAC0BF}" type="sibTrans" cxnId="{4AFBB55C-F42D-9B4E-9F10-57F273268ABE}">
      <dgm:prSet/>
      <dgm:spPr>
        <a:solidFill>
          <a:schemeClr val="accent5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6B9C3652-0308-F541-832F-7358C0F24992}">
      <dgm:prSet phldrT="[Text]"/>
      <dgm:spPr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Begin with the End in Mind</a:t>
          </a:r>
          <a:endParaRPr lang="en-US" dirty="0">
            <a:solidFill>
              <a:srgbClr val="FFFFFF"/>
            </a:solidFill>
          </a:endParaRPr>
        </a:p>
      </dgm:t>
    </dgm:pt>
    <dgm:pt modelId="{899ED29A-6802-1B4D-8211-95773C3DACD7}" type="parTrans" cxnId="{4A8D5169-5C72-DD4B-91D2-506EE99D1E9C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FD188E50-B623-2F48-8F0D-8C561C6FFC0E}" type="sibTrans" cxnId="{4A8D5169-5C72-DD4B-91D2-506EE99D1E9C}">
      <dgm:prSet/>
      <dgm:spPr>
        <a:solidFill>
          <a:schemeClr val="accent5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A5434F2A-7EB7-444A-B107-6D53BDE8299C}">
      <dgm:prSet phldrT="[Text]"/>
      <dgm:spPr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Put First Things First</a:t>
          </a:r>
          <a:endParaRPr lang="en-US" dirty="0">
            <a:solidFill>
              <a:srgbClr val="FFFFFF"/>
            </a:solidFill>
          </a:endParaRPr>
        </a:p>
      </dgm:t>
    </dgm:pt>
    <dgm:pt modelId="{116B7534-170C-C64C-8C0A-ED335D17E62E}" type="parTrans" cxnId="{6C1531CF-EC7A-CB4D-A484-4351AE7B2D02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F75ACE48-9A7E-3044-AEB0-040225158894}" type="sibTrans" cxnId="{6C1531CF-EC7A-CB4D-A484-4351AE7B2D02}">
      <dgm:prSet/>
      <dgm:spPr>
        <a:solidFill>
          <a:schemeClr val="accent5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B585158F-6617-8243-8593-223C7661FF1D}">
      <dgm:prSet phldrT="[Text]"/>
      <dgm:spPr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Think Win-Win</a:t>
          </a:r>
          <a:endParaRPr lang="en-US" dirty="0">
            <a:solidFill>
              <a:srgbClr val="FFFFFF"/>
            </a:solidFill>
          </a:endParaRPr>
        </a:p>
      </dgm:t>
    </dgm:pt>
    <dgm:pt modelId="{9D2E0A8F-0535-654A-BB4B-46A138E5E18C}" type="parTrans" cxnId="{7FA2E1A0-AD13-534D-BC7E-45F1147C27C2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8FB7A7D8-4E85-0C4D-9B88-636B27CFDD2E}" type="sibTrans" cxnId="{7FA2E1A0-AD13-534D-BC7E-45F1147C27C2}">
      <dgm:prSet/>
      <dgm:spPr>
        <a:solidFill>
          <a:schemeClr val="accent5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02AA01D-6A7F-5E4F-ACBA-4B7B9C5D305B}">
      <dgm:prSet phldrT="[Text]"/>
      <dgm:spPr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Seek First to Understand, and then to be Understood</a:t>
          </a:r>
          <a:endParaRPr lang="en-US" dirty="0">
            <a:solidFill>
              <a:srgbClr val="FFFFFF"/>
            </a:solidFill>
          </a:endParaRPr>
        </a:p>
      </dgm:t>
    </dgm:pt>
    <dgm:pt modelId="{AF195B51-7BF4-B347-A3A8-2ACE4EB94609}" type="parTrans" cxnId="{083ED415-1DC1-4A45-B08E-7665DAB33D8E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2A33AE6A-B47F-0044-A373-003B0034DC39}" type="sibTrans" cxnId="{083ED415-1DC1-4A45-B08E-7665DAB33D8E}">
      <dgm:prSet/>
      <dgm:spPr>
        <a:solidFill>
          <a:schemeClr val="accent5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65E86E45-4542-AD4B-A0F9-A72038D14178}">
      <dgm:prSet phldrT="[Text]"/>
      <dgm:spPr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Synergize</a:t>
          </a:r>
          <a:endParaRPr lang="en-US" dirty="0">
            <a:solidFill>
              <a:srgbClr val="FFFFFF"/>
            </a:solidFill>
          </a:endParaRPr>
        </a:p>
      </dgm:t>
    </dgm:pt>
    <dgm:pt modelId="{D5339687-1EDA-DF47-91AD-0D15E053C4BB}" type="parTrans" cxnId="{D4245564-EA60-C64B-A013-C1702257FBD2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8BDACA19-8CCF-5248-926E-3E69B58A49B5}" type="sibTrans" cxnId="{D4245564-EA60-C64B-A013-C1702257FBD2}">
      <dgm:prSet/>
      <dgm:spPr>
        <a:solidFill>
          <a:schemeClr val="accent5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6A73BC17-0518-C24E-8084-F2681511ECB2}">
      <dgm:prSet phldrT="[Text]"/>
      <dgm:spPr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Sharpen the Saw</a:t>
          </a:r>
          <a:endParaRPr lang="en-US" dirty="0">
            <a:solidFill>
              <a:srgbClr val="FFFFFF"/>
            </a:solidFill>
          </a:endParaRPr>
        </a:p>
      </dgm:t>
    </dgm:pt>
    <dgm:pt modelId="{AC64F152-81A4-194E-94E2-846770C036C0}" type="parTrans" cxnId="{453DF6E2-188B-A74A-8EB3-B8EF14CA7A4E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C5D5881F-B2FB-1B44-BD95-E32768A41B62}" type="sibTrans" cxnId="{453DF6E2-188B-A74A-8EB3-B8EF14CA7A4E}">
      <dgm:prSet/>
      <dgm:spPr>
        <a:solidFill>
          <a:schemeClr val="accent5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4C9CE981-86EE-6E47-9A63-2E7E789EC1C5}" type="pres">
      <dgm:prSet presAssocID="{D28D6740-6F0E-8047-BC45-9A9195B7281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C29D1E-527E-C944-A8D4-160173A1C1E8}" type="pres">
      <dgm:prSet presAssocID="{4E29CA9F-513B-9F47-981F-2AB11689A6F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9299F9-6D5D-4043-8691-726C47AF1790}" type="pres">
      <dgm:prSet presAssocID="{98F17475-7E67-104C-812A-86AA3CFAC0BF}" presName="sibTrans" presStyleLbl="sibTrans2D1" presStyleIdx="0" presStyleCnt="7"/>
      <dgm:spPr/>
      <dgm:t>
        <a:bodyPr/>
        <a:lstStyle/>
        <a:p>
          <a:endParaRPr lang="en-US"/>
        </a:p>
      </dgm:t>
    </dgm:pt>
    <dgm:pt modelId="{756A4E9B-FC5B-B744-8C7F-7A14ACFAC84B}" type="pres">
      <dgm:prSet presAssocID="{98F17475-7E67-104C-812A-86AA3CFAC0BF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24835DC1-15F2-E647-BB1C-20E277E4AA31}" type="pres">
      <dgm:prSet presAssocID="{6B9C3652-0308-F541-832F-7358C0F2499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39C42-1B59-7743-8F93-8FC0263041DA}" type="pres">
      <dgm:prSet presAssocID="{FD188E50-B623-2F48-8F0D-8C561C6FFC0E}" presName="sibTrans" presStyleLbl="sibTrans2D1" presStyleIdx="1" presStyleCnt="7"/>
      <dgm:spPr/>
      <dgm:t>
        <a:bodyPr/>
        <a:lstStyle/>
        <a:p>
          <a:endParaRPr lang="en-US"/>
        </a:p>
      </dgm:t>
    </dgm:pt>
    <dgm:pt modelId="{2687558D-D9E9-F74B-ADC8-311137D9729A}" type="pres">
      <dgm:prSet presAssocID="{FD188E50-B623-2F48-8F0D-8C561C6FFC0E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2EC2C7E9-1AA8-164D-82FB-42C178328F72}" type="pres">
      <dgm:prSet presAssocID="{A5434F2A-7EB7-444A-B107-6D53BDE8299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8ECC2-7D40-0145-ABA6-BF36C6B5C324}" type="pres">
      <dgm:prSet presAssocID="{F75ACE48-9A7E-3044-AEB0-040225158894}" presName="sibTrans" presStyleLbl="sibTrans2D1" presStyleIdx="2" presStyleCnt="7"/>
      <dgm:spPr/>
      <dgm:t>
        <a:bodyPr/>
        <a:lstStyle/>
        <a:p>
          <a:endParaRPr lang="en-US"/>
        </a:p>
      </dgm:t>
    </dgm:pt>
    <dgm:pt modelId="{E7C5C192-C881-7E4B-8A06-BE0400A53B8B}" type="pres">
      <dgm:prSet presAssocID="{F75ACE48-9A7E-3044-AEB0-040225158894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DAD60273-EE3C-A246-AE26-9E4EAE7EAF58}" type="pres">
      <dgm:prSet presAssocID="{B585158F-6617-8243-8593-223C7661FF1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3590F-0EB7-B244-B894-5CF005FEB5B7}" type="pres">
      <dgm:prSet presAssocID="{8FB7A7D8-4E85-0C4D-9B88-636B27CFDD2E}" presName="sibTrans" presStyleLbl="sibTrans2D1" presStyleIdx="3" presStyleCnt="7"/>
      <dgm:spPr/>
      <dgm:t>
        <a:bodyPr/>
        <a:lstStyle/>
        <a:p>
          <a:endParaRPr lang="en-US"/>
        </a:p>
      </dgm:t>
    </dgm:pt>
    <dgm:pt modelId="{39DD6CC4-C94A-5F41-B8F2-63384411718B}" type="pres">
      <dgm:prSet presAssocID="{8FB7A7D8-4E85-0C4D-9B88-636B27CFDD2E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CA582AFE-B510-0C49-83A1-D0A76904106B}" type="pres">
      <dgm:prSet presAssocID="{002AA01D-6A7F-5E4F-ACBA-4B7B9C5D305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B7338-C3DD-1D4E-9C21-E9E9B1C199B7}" type="pres">
      <dgm:prSet presAssocID="{2A33AE6A-B47F-0044-A373-003B0034DC39}" presName="sibTrans" presStyleLbl="sibTrans2D1" presStyleIdx="4" presStyleCnt="7"/>
      <dgm:spPr/>
      <dgm:t>
        <a:bodyPr/>
        <a:lstStyle/>
        <a:p>
          <a:endParaRPr lang="en-US"/>
        </a:p>
      </dgm:t>
    </dgm:pt>
    <dgm:pt modelId="{599A960D-CCB4-504B-ACC0-F6386732FDFC}" type="pres">
      <dgm:prSet presAssocID="{2A33AE6A-B47F-0044-A373-003B0034DC39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2FCA0043-1427-1342-B8DB-0FA47CF04F5B}" type="pres">
      <dgm:prSet presAssocID="{65E86E45-4542-AD4B-A0F9-A72038D1417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5A11B-47EB-6F42-8511-12BAD19236DF}" type="pres">
      <dgm:prSet presAssocID="{8BDACA19-8CCF-5248-926E-3E69B58A49B5}" presName="sibTrans" presStyleLbl="sibTrans2D1" presStyleIdx="5" presStyleCnt="7"/>
      <dgm:spPr/>
      <dgm:t>
        <a:bodyPr/>
        <a:lstStyle/>
        <a:p>
          <a:endParaRPr lang="en-US"/>
        </a:p>
      </dgm:t>
    </dgm:pt>
    <dgm:pt modelId="{2A9879AB-8745-184B-AA61-B8E6BF3785A6}" type="pres">
      <dgm:prSet presAssocID="{8BDACA19-8CCF-5248-926E-3E69B58A49B5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A8A4E687-E316-5A4F-B267-95446C3FCBCD}" type="pres">
      <dgm:prSet presAssocID="{6A73BC17-0518-C24E-8084-F2681511ECB2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CAEECA-6631-C346-9515-365304A8881A}" type="pres">
      <dgm:prSet presAssocID="{C5D5881F-B2FB-1B44-BD95-E32768A41B62}" presName="sibTrans" presStyleLbl="sibTrans2D1" presStyleIdx="6" presStyleCnt="7"/>
      <dgm:spPr/>
      <dgm:t>
        <a:bodyPr/>
        <a:lstStyle/>
        <a:p>
          <a:endParaRPr lang="en-US"/>
        </a:p>
      </dgm:t>
    </dgm:pt>
    <dgm:pt modelId="{6A0CD89D-04DA-7E4B-9D63-75803CFAA981}" type="pres">
      <dgm:prSet presAssocID="{C5D5881F-B2FB-1B44-BD95-E32768A41B62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D86DD80A-3A63-A845-89BD-77077F41164F}" type="presOf" srcId="{FD188E50-B623-2F48-8F0D-8C561C6FFC0E}" destId="{2BD39C42-1B59-7743-8F93-8FC0263041DA}" srcOrd="0" destOrd="0" presId="urn:microsoft.com/office/officeart/2005/8/layout/cycle2"/>
    <dgm:cxn modelId="{83FCF39B-AC0A-5748-9375-352E2D088087}" type="presOf" srcId="{65E86E45-4542-AD4B-A0F9-A72038D14178}" destId="{2FCA0043-1427-1342-B8DB-0FA47CF04F5B}" srcOrd="0" destOrd="0" presId="urn:microsoft.com/office/officeart/2005/8/layout/cycle2"/>
    <dgm:cxn modelId="{42A96C70-7D88-964C-83FB-14598FD1FDE2}" type="presOf" srcId="{98F17475-7E67-104C-812A-86AA3CFAC0BF}" destId="{D39299F9-6D5D-4043-8691-726C47AF1790}" srcOrd="0" destOrd="0" presId="urn:microsoft.com/office/officeart/2005/8/layout/cycle2"/>
    <dgm:cxn modelId="{E61CF455-DE07-6940-AF00-3D15D9418079}" type="presOf" srcId="{C5D5881F-B2FB-1B44-BD95-E32768A41B62}" destId="{30CAEECA-6631-C346-9515-365304A8881A}" srcOrd="0" destOrd="0" presId="urn:microsoft.com/office/officeart/2005/8/layout/cycle2"/>
    <dgm:cxn modelId="{813A7180-2020-D649-9125-E49DD334306D}" type="presOf" srcId="{D28D6740-6F0E-8047-BC45-9A9195B7281D}" destId="{4C9CE981-86EE-6E47-9A63-2E7E789EC1C5}" srcOrd="0" destOrd="0" presId="urn:microsoft.com/office/officeart/2005/8/layout/cycle2"/>
    <dgm:cxn modelId="{B91F7845-0F19-DA4A-86DD-23527231474A}" type="presOf" srcId="{6B9C3652-0308-F541-832F-7358C0F24992}" destId="{24835DC1-15F2-E647-BB1C-20E277E4AA31}" srcOrd="0" destOrd="0" presId="urn:microsoft.com/office/officeart/2005/8/layout/cycle2"/>
    <dgm:cxn modelId="{453DF6E2-188B-A74A-8EB3-B8EF14CA7A4E}" srcId="{D28D6740-6F0E-8047-BC45-9A9195B7281D}" destId="{6A73BC17-0518-C24E-8084-F2681511ECB2}" srcOrd="6" destOrd="0" parTransId="{AC64F152-81A4-194E-94E2-846770C036C0}" sibTransId="{C5D5881F-B2FB-1B44-BD95-E32768A41B62}"/>
    <dgm:cxn modelId="{7FA2E1A0-AD13-534D-BC7E-45F1147C27C2}" srcId="{D28D6740-6F0E-8047-BC45-9A9195B7281D}" destId="{B585158F-6617-8243-8593-223C7661FF1D}" srcOrd="3" destOrd="0" parTransId="{9D2E0A8F-0535-654A-BB4B-46A138E5E18C}" sibTransId="{8FB7A7D8-4E85-0C4D-9B88-636B27CFDD2E}"/>
    <dgm:cxn modelId="{7A7C9CC6-5EFC-F04D-AAE7-B2D5D440BDD5}" type="presOf" srcId="{8FB7A7D8-4E85-0C4D-9B88-636B27CFDD2E}" destId="{AC23590F-0EB7-B244-B894-5CF005FEB5B7}" srcOrd="0" destOrd="0" presId="urn:microsoft.com/office/officeart/2005/8/layout/cycle2"/>
    <dgm:cxn modelId="{1D9E3B4F-60CA-0348-91B3-E485130BC167}" type="presOf" srcId="{B585158F-6617-8243-8593-223C7661FF1D}" destId="{DAD60273-EE3C-A246-AE26-9E4EAE7EAF58}" srcOrd="0" destOrd="0" presId="urn:microsoft.com/office/officeart/2005/8/layout/cycle2"/>
    <dgm:cxn modelId="{5005349F-724A-7446-BC8E-956E2C2AD074}" type="presOf" srcId="{98F17475-7E67-104C-812A-86AA3CFAC0BF}" destId="{756A4E9B-FC5B-B744-8C7F-7A14ACFAC84B}" srcOrd="1" destOrd="0" presId="urn:microsoft.com/office/officeart/2005/8/layout/cycle2"/>
    <dgm:cxn modelId="{13F94837-D80A-2244-A641-15DAA22BAE94}" type="presOf" srcId="{F75ACE48-9A7E-3044-AEB0-040225158894}" destId="{8288ECC2-7D40-0145-ABA6-BF36C6B5C324}" srcOrd="0" destOrd="0" presId="urn:microsoft.com/office/officeart/2005/8/layout/cycle2"/>
    <dgm:cxn modelId="{575BDE0A-F91D-D44E-8129-8AF7F0159FD6}" type="presOf" srcId="{4E29CA9F-513B-9F47-981F-2AB11689A6FD}" destId="{D1C29D1E-527E-C944-A8D4-160173A1C1E8}" srcOrd="0" destOrd="0" presId="urn:microsoft.com/office/officeart/2005/8/layout/cycle2"/>
    <dgm:cxn modelId="{F9635C0E-A589-E347-B53B-7AE62D881C9B}" type="presOf" srcId="{FD188E50-B623-2F48-8F0D-8C561C6FFC0E}" destId="{2687558D-D9E9-F74B-ADC8-311137D9729A}" srcOrd="1" destOrd="0" presId="urn:microsoft.com/office/officeart/2005/8/layout/cycle2"/>
    <dgm:cxn modelId="{F0114427-F3DB-C14C-B66D-253418A38C4F}" type="presOf" srcId="{6A73BC17-0518-C24E-8084-F2681511ECB2}" destId="{A8A4E687-E316-5A4F-B267-95446C3FCBCD}" srcOrd="0" destOrd="0" presId="urn:microsoft.com/office/officeart/2005/8/layout/cycle2"/>
    <dgm:cxn modelId="{86818B1F-D9F3-C44C-975D-2E0C72DE8117}" type="presOf" srcId="{F75ACE48-9A7E-3044-AEB0-040225158894}" destId="{E7C5C192-C881-7E4B-8A06-BE0400A53B8B}" srcOrd="1" destOrd="0" presId="urn:microsoft.com/office/officeart/2005/8/layout/cycle2"/>
    <dgm:cxn modelId="{55AC2B38-9879-4248-B59F-428E0C6B74B3}" type="presOf" srcId="{8BDACA19-8CCF-5248-926E-3E69B58A49B5}" destId="{2A9879AB-8745-184B-AA61-B8E6BF3785A6}" srcOrd="1" destOrd="0" presId="urn:microsoft.com/office/officeart/2005/8/layout/cycle2"/>
    <dgm:cxn modelId="{0FDA868A-E7B6-1E49-88AD-758A7C576217}" type="presOf" srcId="{2A33AE6A-B47F-0044-A373-003B0034DC39}" destId="{599A960D-CCB4-504B-ACC0-F6386732FDFC}" srcOrd="1" destOrd="0" presId="urn:microsoft.com/office/officeart/2005/8/layout/cycle2"/>
    <dgm:cxn modelId="{D4245564-EA60-C64B-A013-C1702257FBD2}" srcId="{D28D6740-6F0E-8047-BC45-9A9195B7281D}" destId="{65E86E45-4542-AD4B-A0F9-A72038D14178}" srcOrd="5" destOrd="0" parTransId="{D5339687-1EDA-DF47-91AD-0D15E053C4BB}" sibTransId="{8BDACA19-8CCF-5248-926E-3E69B58A49B5}"/>
    <dgm:cxn modelId="{A8DE2C61-0162-0344-AFD0-0ED86AEEAB68}" type="presOf" srcId="{002AA01D-6A7F-5E4F-ACBA-4B7B9C5D305B}" destId="{CA582AFE-B510-0C49-83A1-D0A76904106B}" srcOrd="0" destOrd="0" presId="urn:microsoft.com/office/officeart/2005/8/layout/cycle2"/>
    <dgm:cxn modelId="{9898D4BE-F217-FF40-B3DA-E1AB2D90D1F3}" type="presOf" srcId="{A5434F2A-7EB7-444A-B107-6D53BDE8299C}" destId="{2EC2C7E9-1AA8-164D-82FB-42C178328F72}" srcOrd="0" destOrd="0" presId="urn:microsoft.com/office/officeart/2005/8/layout/cycle2"/>
    <dgm:cxn modelId="{6C1531CF-EC7A-CB4D-A484-4351AE7B2D02}" srcId="{D28D6740-6F0E-8047-BC45-9A9195B7281D}" destId="{A5434F2A-7EB7-444A-B107-6D53BDE8299C}" srcOrd="2" destOrd="0" parTransId="{116B7534-170C-C64C-8C0A-ED335D17E62E}" sibTransId="{F75ACE48-9A7E-3044-AEB0-040225158894}"/>
    <dgm:cxn modelId="{CD56566D-D53D-E64F-B4D4-B58A255FA8BF}" type="presOf" srcId="{8FB7A7D8-4E85-0C4D-9B88-636B27CFDD2E}" destId="{39DD6CC4-C94A-5F41-B8F2-63384411718B}" srcOrd="1" destOrd="0" presId="urn:microsoft.com/office/officeart/2005/8/layout/cycle2"/>
    <dgm:cxn modelId="{1EB783E4-3800-F946-9615-196FD602652C}" type="presOf" srcId="{8BDACA19-8CCF-5248-926E-3E69B58A49B5}" destId="{B2B5A11B-47EB-6F42-8511-12BAD19236DF}" srcOrd="0" destOrd="0" presId="urn:microsoft.com/office/officeart/2005/8/layout/cycle2"/>
    <dgm:cxn modelId="{083ED415-1DC1-4A45-B08E-7665DAB33D8E}" srcId="{D28D6740-6F0E-8047-BC45-9A9195B7281D}" destId="{002AA01D-6A7F-5E4F-ACBA-4B7B9C5D305B}" srcOrd="4" destOrd="0" parTransId="{AF195B51-7BF4-B347-A3A8-2ACE4EB94609}" sibTransId="{2A33AE6A-B47F-0044-A373-003B0034DC39}"/>
    <dgm:cxn modelId="{0649C71C-CB15-414D-BF13-D41254CB18C6}" type="presOf" srcId="{2A33AE6A-B47F-0044-A373-003B0034DC39}" destId="{AFAB7338-C3DD-1D4E-9C21-E9E9B1C199B7}" srcOrd="0" destOrd="0" presId="urn:microsoft.com/office/officeart/2005/8/layout/cycle2"/>
    <dgm:cxn modelId="{4A8D5169-5C72-DD4B-91D2-506EE99D1E9C}" srcId="{D28D6740-6F0E-8047-BC45-9A9195B7281D}" destId="{6B9C3652-0308-F541-832F-7358C0F24992}" srcOrd="1" destOrd="0" parTransId="{899ED29A-6802-1B4D-8211-95773C3DACD7}" sibTransId="{FD188E50-B623-2F48-8F0D-8C561C6FFC0E}"/>
    <dgm:cxn modelId="{4AFBB55C-F42D-9B4E-9F10-57F273268ABE}" srcId="{D28D6740-6F0E-8047-BC45-9A9195B7281D}" destId="{4E29CA9F-513B-9F47-981F-2AB11689A6FD}" srcOrd="0" destOrd="0" parTransId="{934E415F-BC3A-5542-B32C-7F6F97E62491}" sibTransId="{98F17475-7E67-104C-812A-86AA3CFAC0BF}"/>
    <dgm:cxn modelId="{765B50A2-FE07-9B45-9C27-D2B43EDC3D05}" type="presOf" srcId="{C5D5881F-B2FB-1B44-BD95-E32768A41B62}" destId="{6A0CD89D-04DA-7E4B-9D63-75803CFAA981}" srcOrd="1" destOrd="0" presId="urn:microsoft.com/office/officeart/2005/8/layout/cycle2"/>
    <dgm:cxn modelId="{FA7244AB-5747-1049-BCE0-D34B30C8E83C}" type="presParOf" srcId="{4C9CE981-86EE-6E47-9A63-2E7E789EC1C5}" destId="{D1C29D1E-527E-C944-A8D4-160173A1C1E8}" srcOrd="0" destOrd="0" presId="urn:microsoft.com/office/officeart/2005/8/layout/cycle2"/>
    <dgm:cxn modelId="{CB0F3570-A991-044F-A1D2-E1779DF5B84D}" type="presParOf" srcId="{4C9CE981-86EE-6E47-9A63-2E7E789EC1C5}" destId="{D39299F9-6D5D-4043-8691-726C47AF1790}" srcOrd="1" destOrd="0" presId="urn:microsoft.com/office/officeart/2005/8/layout/cycle2"/>
    <dgm:cxn modelId="{F9530721-E2D9-A346-AE0D-652ECDB96446}" type="presParOf" srcId="{D39299F9-6D5D-4043-8691-726C47AF1790}" destId="{756A4E9B-FC5B-B744-8C7F-7A14ACFAC84B}" srcOrd="0" destOrd="0" presId="urn:microsoft.com/office/officeart/2005/8/layout/cycle2"/>
    <dgm:cxn modelId="{ADDA3BC5-B1EF-E34B-BB07-787415F909C1}" type="presParOf" srcId="{4C9CE981-86EE-6E47-9A63-2E7E789EC1C5}" destId="{24835DC1-15F2-E647-BB1C-20E277E4AA31}" srcOrd="2" destOrd="0" presId="urn:microsoft.com/office/officeart/2005/8/layout/cycle2"/>
    <dgm:cxn modelId="{ADD14109-D55D-F743-916F-2AB08CDEBB2D}" type="presParOf" srcId="{4C9CE981-86EE-6E47-9A63-2E7E789EC1C5}" destId="{2BD39C42-1B59-7743-8F93-8FC0263041DA}" srcOrd="3" destOrd="0" presId="urn:microsoft.com/office/officeart/2005/8/layout/cycle2"/>
    <dgm:cxn modelId="{57057C4B-2AA4-5C4E-8C00-B879B066C64B}" type="presParOf" srcId="{2BD39C42-1B59-7743-8F93-8FC0263041DA}" destId="{2687558D-D9E9-F74B-ADC8-311137D9729A}" srcOrd="0" destOrd="0" presId="urn:microsoft.com/office/officeart/2005/8/layout/cycle2"/>
    <dgm:cxn modelId="{795D6343-C699-724C-8D63-07E3487D9E15}" type="presParOf" srcId="{4C9CE981-86EE-6E47-9A63-2E7E789EC1C5}" destId="{2EC2C7E9-1AA8-164D-82FB-42C178328F72}" srcOrd="4" destOrd="0" presId="urn:microsoft.com/office/officeart/2005/8/layout/cycle2"/>
    <dgm:cxn modelId="{2A1869A2-BC82-224D-9796-B45EC3E85F51}" type="presParOf" srcId="{4C9CE981-86EE-6E47-9A63-2E7E789EC1C5}" destId="{8288ECC2-7D40-0145-ABA6-BF36C6B5C324}" srcOrd="5" destOrd="0" presId="urn:microsoft.com/office/officeart/2005/8/layout/cycle2"/>
    <dgm:cxn modelId="{2925215B-58CD-6E41-9DCE-1FEA1E369C0B}" type="presParOf" srcId="{8288ECC2-7D40-0145-ABA6-BF36C6B5C324}" destId="{E7C5C192-C881-7E4B-8A06-BE0400A53B8B}" srcOrd="0" destOrd="0" presId="urn:microsoft.com/office/officeart/2005/8/layout/cycle2"/>
    <dgm:cxn modelId="{9854BA31-50B0-854F-B012-595CF3F93BFA}" type="presParOf" srcId="{4C9CE981-86EE-6E47-9A63-2E7E789EC1C5}" destId="{DAD60273-EE3C-A246-AE26-9E4EAE7EAF58}" srcOrd="6" destOrd="0" presId="urn:microsoft.com/office/officeart/2005/8/layout/cycle2"/>
    <dgm:cxn modelId="{46244BA9-7C94-5E42-AF7E-F855F287D7E8}" type="presParOf" srcId="{4C9CE981-86EE-6E47-9A63-2E7E789EC1C5}" destId="{AC23590F-0EB7-B244-B894-5CF005FEB5B7}" srcOrd="7" destOrd="0" presId="urn:microsoft.com/office/officeart/2005/8/layout/cycle2"/>
    <dgm:cxn modelId="{560DB217-0E63-944D-B7C9-C10E1D1BE656}" type="presParOf" srcId="{AC23590F-0EB7-B244-B894-5CF005FEB5B7}" destId="{39DD6CC4-C94A-5F41-B8F2-63384411718B}" srcOrd="0" destOrd="0" presId="urn:microsoft.com/office/officeart/2005/8/layout/cycle2"/>
    <dgm:cxn modelId="{5829D3F2-D026-C44E-9431-CBDC2BE01DBE}" type="presParOf" srcId="{4C9CE981-86EE-6E47-9A63-2E7E789EC1C5}" destId="{CA582AFE-B510-0C49-83A1-D0A76904106B}" srcOrd="8" destOrd="0" presId="urn:microsoft.com/office/officeart/2005/8/layout/cycle2"/>
    <dgm:cxn modelId="{9A503402-E83E-0240-9C45-FA44F64AA56D}" type="presParOf" srcId="{4C9CE981-86EE-6E47-9A63-2E7E789EC1C5}" destId="{AFAB7338-C3DD-1D4E-9C21-E9E9B1C199B7}" srcOrd="9" destOrd="0" presId="urn:microsoft.com/office/officeart/2005/8/layout/cycle2"/>
    <dgm:cxn modelId="{E3CB7387-49E6-6645-A1EC-0A8AA1235D49}" type="presParOf" srcId="{AFAB7338-C3DD-1D4E-9C21-E9E9B1C199B7}" destId="{599A960D-CCB4-504B-ACC0-F6386732FDFC}" srcOrd="0" destOrd="0" presId="urn:microsoft.com/office/officeart/2005/8/layout/cycle2"/>
    <dgm:cxn modelId="{4AAA0253-3FF3-EF4A-96EE-D5EF8C4D2FA6}" type="presParOf" srcId="{4C9CE981-86EE-6E47-9A63-2E7E789EC1C5}" destId="{2FCA0043-1427-1342-B8DB-0FA47CF04F5B}" srcOrd="10" destOrd="0" presId="urn:microsoft.com/office/officeart/2005/8/layout/cycle2"/>
    <dgm:cxn modelId="{DD6B6660-747E-7A4C-B6F7-94EBAAE76963}" type="presParOf" srcId="{4C9CE981-86EE-6E47-9A63-2E7E789EC1C5}" destId="{B2B5A11B-47EB-6F42-8511-12BAD19236DF}" srcOrd="11" destOrd="0" presId="urn:microsoft.com/office/officeart/2005/8/layout/cycle2"/>
    <dgm:cxn modelId="{E391CDA3-7960-5A4A-B067-B4B822366513}" type="presParOf" srcId="{B2B5A11B-47EB-6F42-8511-12BAD19236DF}" destId="{2A9879AB-8745-184B-AA61-B8E6BF3785A6}" srcOrd="0" destOrd="0" presId="urn:microsoft.com/office/officeart/2005/8/layout/cycle2"/>
    <dgm:cxn modelId="{CE6A108D-5E1E-F840-B079-6313F147C359}" type="presParOf" srcId="{4C9CE981-86EE-6E47-9A63-2E7E789EC1C5}" destId="{A8A4E687-E316-5A4F-B267-95446C3FCBCD}" srcOrd="12" destOrd="0" presId="urn:microsoft.com/office/officeart/2005/8/layout/cycle2"/>
    <dgm:cxn modelId="{5E049B63-3284-AF45-8C27-1781D5AF93D8}" type="presParOf" srcId="{4C9CE981-86EE-6E47-9A63-2E7E789EC1C5}" destId="{30CAEECA-6631-C346-9515-365304A8881A}" srcOrd="13" destOrd="0" presId="urn:microsoft.com/office/officeart/2005/8/layout/cycle2"/>
    <dgm:cxn modelId="{59821E81-EB0D-B04F-8752-BCD0AF2B81C3}" type="presParOf" srcId="{30CAEECA-6631-C346-9515-365304A8881A}" destId="{6A0CD89D-04DA-7E4B-9D63-75803CFAA98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29D1E-527E-C944-A8D4-160173A1C1E8}">
      <dsp:nvSpPr>
        <dsp:cNvPr id="0" name=""/>
        <dsp:cNvSpPr/>
      </dsp:nvSpPr>
      <dsp:spPr>
        <a:xfrm>
          <a:off x="3163021" y="1424"/>
          <a:ext cx="1333274" cy="1333274"/>
        </a:xfrm>
        <a:prstGeom prst="ellipse">
          <a:avLst/>
        </a:prstGeom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FFFF"/>
              </a:solidFill>
            </a:rPr>
            <a:t>Be Proactive</a:t>
          </a:r>
          <a:endParaRPr lang="en-US" sz="1200" kern="1200" dirty="0">
            <a:solidFill>
              <a:srgbClr val="FFFFFF"/>
            </a:solidFill>
          </a:endParaRPr>
        </a:p>
      </dsp:txBody>
      <dsp:txXfrm>
        <a:off x="3358274" y="196677"/>
        <a:ext cx="942768" cy="942768"/>
      </dsp:txXfrm>
    </dsp:sp>
    <dsp:sp modelId="{D39299F9-6D5D-4043-8691-726C47AF1790}">
      <dsp:nvSpPr>
        <dsp:cNvPr id="0" name=""/>
        <dsp:cNvSpPr/>
      </dsp:nvSpPr>
      <dsp:spPr>
        <a:xfrm rot="1542857">
          <a:off x="4545268" y="873023"/>
          <a:ext cx="354390" cy="4499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solidFill>
            <a:schemeClr val="tx1"/>
          </a:solidFill>
        </a:ln>
        <a:effectLst>
          <a:outerShdw blurRad="39000" dist="25400" dir="5400000" rotWithShape="0">
            <a:schemeClr val="accent1">
              <a:tint val="6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rgbClr val="FFFFFF"/>
            </a:solidFill>
          </a:endParaRPr>
        </a:p>
      </dsp:txBody>
      <dsp:txXfrm>
        <a:off x="4550532" y="939954"/>
        <a:ext cx="248073" cy="269988"/>
      </dsp:txXfrm>
    </dsp:sp>
    <dsp:sp modelId="{24835DC1-15F2-E647-BB1C-20E277E4AA31}">
      <dsp:nvSpPr>
        <dsp:cNvPr id="0" name=""/>
        <dsp:cNvSpPr/>
      </dsp:nvSpPr>
      <dsp:spPr>
        <a:xfrm>
          <a:off x="4966704" y="870032"/>
          <a:ext cx="1333274" cy="1333274"/>
        </a:xfrm>
        <a:prstGeom prst="ellipse">
          <a:avLst/>
        </a:prstGeom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FFFF"/>
              </a:solidFill>
            </a:rPr>
            <a:t>Begin with the End in Mind</a:t>
          </a:r>
          <a:endParaRPr lang="en-US" sz="1200" kern="1200" dirty="0">
            <a:solidFill>
              <a:srgbClr val="FFFFFF"/>
            </a:solidFill>
          </a:endParaRPr>
        </a:p>
      </dsp:txBody>
      <dsp:txXfrm>
        <a:off x="5161957" y="1065285"/>
        <a:ext cx="942768" cy="942768"/>
      </dsp:txXfrm>
    </dsp:sp>
    <dsp:sp modelId="{2BD39C42-1B59-7743-8F93-8FC0263041DA}">
      <dsp:nvSpPr>
        <dsp:cNvPr id="0" name=""/>
        <dsp:cNvSpPr/>
      </dsp:nvSpPr>
      <dsp:spPr>
        <a:xfrm rot="4628571">
          <a:off x="5676650" y="2277773"/>
          <a:ext cx="354390" cy="4499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solidFill>
            <a:schemeClr val="tx1"/>
          </a:solidFill>
        </a:ln>
        <a:effectLst>
          <a:outerShdw blurRad="39000" dist="25400" dir="5400000" rotWithShape="0">
            <a:schemeClr val="accent1">
              <a:tint val="6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rgbClr val="FFFFFF"/>
            </a:solidFill>
          </a:endParaRPr>
        </a:p>
      </dsp:txBody>
      <dsp:txXfrm>
        <a:off x="5717980" y="2315943"/>
        <a:ext cx="248073" cy="269988"/>
      </dsp:txXfrm>
    </dsp:sp>
    <dsp:sp modelId="{2EC2C7E9-1AA8-164D-82FB-42C178328F72}">
      <dsp:nvSpPr>
        <dsp:cNvPr id="0" name=""/>
        <dsp:cNvSpPr/>
      </dsp:nvSpPr>
      <dsp:spPr>
        <a:xfrm>
          <a:off x="5412177" y="2821776"/>
          <a:ext cx="1333274" cy="1333274"/>
        </a:xfrm>
        <a:prstGeom prst="ellipse">
          <a:avLst/>
        </a:prstGeom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FFFF"/>
              </a:solidFill>
            </a:rPr>
            <a:t>Put First Things First</a:t>
          </a:r>
          <a:endParaRPr lang="en-US" sz="1200" kern="1200" dirty="0">
            <a:solidFill>
              <a:srgbClr val="FFFFFF"/>
            </a:solidFill>
          </a:endParaRPr>
        </a:p>
      </dsp:txBody>
      <dsp:txXfrm>
        <a:off x="5607430" y="3017029"/>
        <a:ext cx="942768" cy="942768"/>
      </dsp:txXfrm>
    </dsp:sp>
    <dsp:sp modelId="{8288ECC2-7D40-0145-ABA6-BF36C6B5C324}">
      <dsp:nvSpPr>
        <dsp:cNvPr id="0" name=""/>
        <dsp:cNvSpPr/>
      </dsp:nvSpPr>
      <dsp:spPr>
        <a:xfrm rot="7714286">
          <a:off x="5283779" y="4038170"/>
          <a:ext cx="354390" cy="4499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solidFill>
            <a:schemeClr val="tx1"/>
          </a:solidFill>
        </a:ln>
        <a:effectLst>
          <a:outerShdw blurRad="39000" dist="25400" dir="5400000" rotWithShape="0">
            <a:schemeClr val="accent1">
              <a:tint val="6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rgbClr val="FFFFFF"/>
            </a:solidFill>
          </a:endParaRPr>
        </a:p>
      </dsp:txBody>
      <dsp:txXfrm rot="10800000">
        <a:off x="5370081" y="4086605"/>
        <a:ext cx="248073" cy="269988"/>
      </dsp:txXfrm>
    </dsp:sp>
    <dsp:sp modelId="{DAD60273-EE3C-A246-AE26-9E4EAE7EAF58}">
      <dsp:nvSpPr>
        <dsp:cNvPr id="0" name=""/>
        <dsp:cNvSpPr/>
      </dsp:nvSpPr>
      <dsp:spPr>
        <a:xfrm>
          <a:off x="4163989" y="4386953"/>
          <a:ext cx="1333274" cy="1333274"/>
        </a:xfrm>
        <a:prstGeom prst="ellipse">
          <a:avLst/>
        </a:prstGeom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FFFF"/>
              </a:solidFill>
            </a:rPr>
            <a:t>Think Win-Win</a:t>
          </a:r>
          <a:endParaRPr lang="en-US" sz="1200" kern="1200" dirty="0">
            <a:solidFill>
              <a:srgbClr val="FFFFFF"/>
            </a:solidFill>
          </a:endParaRPr>
        </a:p>
      </dsp:txBody>
      <dsp:txXfrm>
        <a:off x="4359242" y="4582206"/>
        <a:ext cx="942768" cy="942768"/>
      </dsp:txXfrm>
    </dsp:sp>
    <dsp:sp modelId="{AC23590F-0EB7-B244-B894-5CF005FEB5B7}">
      <dsp:nvSpPr>
        <dsp:cNvPr id="0" name=""/>
        <dsp:cNvSpPr/>
      </dsp:nvSpPr>
      <dsp:spPr>
        <a:xfrm rot="10800000">
          <a:off x="3662493" y="4828600"/>
          <a:ext cx="354390" cy="4499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solidFill>
            <a:schemeClr val="tx1"/>
          </a:solidFill>
        </a:ln>
        <a:effectLst>
          <a:outerShdw blurRad="39000" dist="25400" dir="5400000" rotWithShape="0">
            <a:schemeClr val="accent1">
              <a:tint val="6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rgbClr val="FFFFFF"/>
            </a:solidFill>
          </a:endParaRPr>
        </a:p>
      </dsp:txBody>
      <dsp:txXfrm rot="10800000">
        <a:off x="3768810" y="4918596"/>
        <a:ext cx="248073" cy="269988"/>
      </dsp:txXfrm>
    </dsp:sp>
    <dsp:sp modelId="{CA582AFE-B510-0C49-83A1-D0A76904106B}">
      <dsp:nvSpPr>
        <dsp:cNvPr id="0" name=""/>
        <dsp:cNvSpPr/>
      </dsp:nvSpPr>
      <dsp:spPr>
        <a:xfrm>
          <a:off x="2162053" y="4386953"/>
          <a:ext cx="1333274" cy="1333274"/>
        </a:xfrm>
        <a:prstGeom prst="ellipse">
          <a:avLst/>
        </a:prstGeom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FFFF"/>
              </a:solidFill>
            </a:rPr>
            <a:t>Seek First to Understand, and then to be Understood</a:t>
          </a:r>
          <a:endParaRPr lang="en-US" sz="1200" kern="1200" dirty="0">
            <a:solidFill>
              <a:srgbClr val="FFFFFF"/>
            </a:solidFill>
          </a:endParaRPr>
        </a:p>
      </dsp:txBody>
      <dsp:txXfrm>
        <a:off x="2357306" y="4582206"/>
        <a:ext cx="942768" cy="942768"/>
      </dsp:txXfrm>
    </dsp:sp>
    <dsp:sp modelId="{AFAB7338-C3DD-1D4E-9C21-E9E9B1C199B7}">
      <dsp:nvSpPr>
        <dsp:cNvPr id="0" name=""/>
        <dsp:cNvSpPr/>
      </dsp:nvSpPr>
      <dsp:spPr>
        <a:xfrm rot="13885714">
          <a:off x="2033655" y="4053853"/>
          <a:ext cx="354390" cy="4499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solidFill>
            <a:schemeClr val="tx1"/>
          </a:solidFill>
        </a:ln>
        <a:effectLst>
          <a:outerShdw blurRad="39000" dist="25400" dir="5400000" rotWithShape="0">
            <a:schemeClr val="accent1">
              <a:tint val="6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rgbClr val="FFFFFF"/>
            </a:solidFill>
          </a:endParaRPr>
        </a:p>
      </dsp:txBody>
      <dsp:txXfrm rot="10800000">
        <a:off x="2119957" y="4185410"/>
        <a:ext cx="248073" cy="269988"/>
      </dsp:txXfrm>
    </dsp:sp>
    <dsp:sp modelId="{2FCA0043-1427-1342-B8DB-0FA47CF04F5B}">
      <dsp:nvSpPr>
        <dsp:cNvPr id="0" name=""/>
        <dsp:cNvSpPr/>
      </dsp:nvSpPr>
      <dsp:spPr>
        <a:xfrm>
          <a:off x="913866" y="2821776"/>
          <a:ext cx="1333274" cy="1333274"/>
        </a:xfrm>
        <a:prstGeom prst="ellipse">
          <a:avLst/>
        </a:prstGeom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FFFF"/>
              </a:solidFill>
            </a:rPr>
            <a:t>Synergize</a:t>
          </a:r>
          <a:endParaRPr lang="en-US" sz="1200" kern="1200" dirty="0">
            <a:solidFill>
              <a:srgbClr val="FFFFFF"/>
            </a:solidFill>
          </a:endParaRPr>
        </a:p>
      </dsp:txBody>
      <dsp:txXfrm>
        <a:off x="1109119" y="3017029"/>
        <a:ext cx="942768" cy="942768"/>
      </dsp:txXfrm>
    </dsp:sp>
    <dsp:sp modelId="{B2B5A11B-47EB-6F42-8511-12BAD19236DF}">
      <dsp:nvSpPr>
        <dsp:cNvPr id="0" name=""/>
        <dsp:cNvSpPr/>
      </dsp:nvSpPr>
      <dsp:spPr>
        <a:xfrm rot="16971429">
          <a:off x="1623812" y="2297330"/>
          <a:ext cx="354390" cy="4499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solidFill>
            <a:schemeClr val="tx1"/>
          </a:solidFill>
        </a:ln>
        <a:effectLst>
          <a:outerShdw blurRad="39000" dist="25400" dir="5400000" rotWithShape="0">
            <a:schemeClr val="accent1">
              <a:tint val="6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rgbClr val="FFFFFF"/>
            </a:solidFill>
          </a:endParaRPr>
        </a:p>
      </dsp:txBody>
      <dsp:txXfrm>
        <a:off x="1665142" y="2439152"/>
        <a:ext cx="248073" cy="269988"/>
      </dsp:txXfrm>
    </dsp:sp>
    <dsp:sp modelId="{A8A4E687-E316-5A4F-B267-95446C3FCBCD}">
      <dsp:nvSpPr>
        <dsp:cNvPr id="0" name=""/>
        <dsp:cNvSpPr/>
      </dsp:nvSpPr>
      <dsp:spPr>
        <a:xfrm>
          <a:off x="1359338" y="870032"/>
          <a:ext cx="1333274" cy="1333274"/>
        </a:xfrm>
        <a:prstGeom prst="ellipse">
          <a:avLst/>
        </a:prstGeom>
        <a:gradFill flip="none" rotWithShape="1">
          <a:gsLst>
            <a:gs pos="0">
              <a:schemeClr val="accent5"/>
            </a:gs>
            <a:gs pos="90000">
              <a:srgbClr val="FFFFFF"/>
            </a:gs>
            <a:gs pos="68000">
              <a:schemeClr val="accent5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FFFFFF"/>
              </a:solidFill>
            </a:rPr>
            <a:t>Sharpen the Saw</a:t>
          </a:r>
          <a:endParaRPr lang="en-US" sz="1200" kern="1200" dirty="0">
            <a:solidFill>
              <a:srgbClr val="FFFFFF"/>
            </a:solidFill>
          </a:endParaRPr>
        </a:p>
      </dsp:txBody>
      <dsp:txXfrm>
        <a:off x="1554591" y="1065285"/>
        <a:ext cx="942768" cy="942768"/>
      </dsp:txXfrm>
    </dsp:sp>
    <dsp:sp modelId="{30CAEECA-6631-C346-9515-365304A8881A}">
      <dsp:nvSpPr>
        <dsp:cNvPr id="0" name=""/>
        <dsp:cNvSpPr/>
      </dsp:nvSpPr>
      <dsp:spPr>
        <a:xfrm rot="20057143">
          <a:off x="2741585" y="881727"/>
          <a:ext cx="354390" cy="4499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solidFill>
            <a:schemeClr val="tx1"/>
          </a:solidFill>
        </a:ln>
        <a:effectLst>
          <a:outerShdw blurRad="39000" dist="25400" dir="5400000" rotWithShape="0">
            <a:schemeClr val="accent1">
              <a:tint val="6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rgbClr val="FFFFFF"/>
            </a:solidFill>
          </a:endParaRPr>
        </a:p>
      </dsp:txBody>
      <dsp:txXfrm>
        <a:off x="2746849" y="994788"/>
        <a:ext cx="248073" cy="269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A2CE0B-9E02-4BB0-A9CC-4585E14385E4}" type="datetimeFigureOut">
              <a:rPr lang="en-US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5573AA-38D4-4C9A-AF5E-3DD5A19E8F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32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E651366-3B67-448D-9F78-D483F8449F61}" type="datetimeFigureOut">
              <a:rPr lang="en-US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A799F4-3FF1-46FF-B265-2BABB63422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251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AA6C8B-8706-46E0-8C3F-D33398658F2B}" type="slidenum">
              <a:rPr lang="en-US" smtClean="0"/>
              <a:pPr eaLnBrk="1" hangingPunct="1"/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5A49251-C1F2-41C5-B138-D72CF133329E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FFE0420-6233-423F-BC2D-1B364D57E7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1D80961-25D5-4456-8C4D-26E8E23488E1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F79C080-42F9-4255-AD6D-A88173D73E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fld id="{088600A4-58BE-4F9E-879C-F30968890CDF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DC7C34DA-2283-4BBE-8812-32FD5E07E8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A49251-C1F2-41C5-B138-D72CF133329E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E0420-6233-423F-BC2D-1B364D57E7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06861C-AD4B-4216-88E8-9B7246A6C8F9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9FE4A-A8D7-42C3-B022-47CCBAB1E8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E5ABEF-3F48-4EDD-9821-3C8A3BE682F6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2BD34-9AE5-47F3-8025-F38FE1EC74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21ED4F-3F50-443B-807C-C1749AF7418E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9CB18C-8F2A-4734-AFD4-471BD8212B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995585-BAD2-488E-8D1C-54610C31B752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D5CA10-0D12-4EB5-82FE-5641100A36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1DB4B-3CEF-4FC6-8C4F-EFEEEAA6B6C2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90063E-28B2-4224-B25C-FB9ED8B6AB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0EC00F-7F74-44B4-9E15-C19C11345E8E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03BD5-7F91-4F46-8201-346BC4C9ED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AEA4B-14C0-456B-9A26-F3E6DE854362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A0414-B8BD-4CF6-8F60-6F8A6B4D5B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606861C-AD4B-4216-88E8-9B7246A6C8F9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599FE4A-A8D7-42C3-B022-47CCBAB1E8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D04C8-F6FB-432D-83E1-66294B97641F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38C8C-6BCC-4161-9FAF-1BBE647925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D80961-25D5-4456-8C4D-26E8E23488E1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9C080-42F9-4255-AD6D-A88173D73E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600A4-58BE-4F9E-879C-F30968890CDF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C34DA-2283-4BBE-8812-32FD5E07E8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76E5ABEF-3F48-4EDD-9821-3C8A3BE682F6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BFA2BD34-9AE5-47F3-8025-F38FE1EC74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21ED4F-3F50-443B-807C-C1749AF7418E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D9CB18C-8F2A-4734-AFD4-471BD8212B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6995585-BAD2-488E-8D1C-54610C31B752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ED5CA10-0D12-4EB5-82FE-5641100A36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C1DB4B-3CEF-4FC6-8C4F-EFEEEAA6B6C2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190063E-28B2-4224-B25C-FB9ED8B6AB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8D0EC00F-7F74-44B4-9E15-C19C11345E8E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3903BD5-7F91-4F46-8201-346BC4C9ED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14AEA4B-14C0-456B-9A26-F3E6DE854362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5AA0414-B8BD-4CF6-8F60-6F8A6B4D5B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34D04C8-F6FB-432D-83E1-66294B97641F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6738C8C-6BCC-4161-9FAF-1BBE647925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178084B-D309-408F-80DA-C67270722870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8BBFE45E-9ACD-46F5-97E4-D21157E8C4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8" descr="official-xavier-seal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68" y="265113"/>
            <a:ext cx="1186332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78084B-D309-408F-80DA-C67270722870}" type="datetimeFigureOut">
              <a:rPr lang="en-US" smtClean="0"/>
              <a:pPr>
                <a:defRPr/>
              </a:pPr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BFE45E-9ACD-46F5-97E4-D21157E8C4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8" descr="official-xavier-sea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68" y="265113"/>
            <a:ext cx="1186332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emf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0"/>
            <a:ext cx="8686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rial Narrow"/>
                <a:cs typeface="Arial Narrow"/>
              </a:rPr>
              <a:t>TMA </a:t>
            </a:r>
            <a:r>
              <a:rPr lang="en-US" sz="5400" dirty="0" smtClean="0">
                <a:latin typeface="Arial Narrow"/>
                <a:cs typeface="Arial Narrow"/>
              </a:rPr>
              <a:t>Systems</a:t>
            </a:r>
          </a:p>
          <a:p>
            <a:pPr algn="ctr"/>
            <a:r>
              <a:rPr lang="en-US" sz="4800" dirty="0" smtClean="0">
                <a:latin typeface="Arial Narrow"/>
                <a:cs typeface="Arial Narrow"/>
              </a:rPr>
              <a:t>2015 User Conference</a:t>
            </a:r>
          </a:p>
          <a:p>
            <a:pPr algn="ctr"/>
            <a:r>
              <a:rPr lang="en-US" sz="4800" dirty="0" smtClean="0">
                <a:latin typeface="Arial Narrow"/>
                <a:cs typeface="Arial Narrow"/>
              </a:rPr>
              <a:t>April 15, 2015</a:t>
            </a:r>
          </a:p>
          <a:p>
            <a:pPr algn="ctr"/>
            <a:r>
              <a:rPr lang="en-US" sz="4800" dirty="0" smtClean="0">
                <a:latin typeface="Impact"/>
              </a:rPr>
              <a:t> </a:t>
            </a:r>
            <a:endParaRPr lang="en-US" sz="4800" dirty="0"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3528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latin typeface="Arial Narrow"/>
                <a:cs typeface="Arial Narrow"/>
              </a:rPr>
              <a:t>“The Long Road to Recovery”</a:t>
            </a:r>
            <a:endParaRPr lang="en-US" sz="4400" i="1" dirty="0"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766" y="5181600"/>
            <a:ext cx="79798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 Narrow"/>
                <a:cs typeface="Arial Narrow"/>
              </a:rPr>
              <a:t>Presented by: Marion B. Bracy</a:t>
            </a:r>
          </a:p>
          <a:p>
            <a:pPr algn="ctr"/>
            <a:r>
              <a:rPr lang="en-US" sz="3200" dirty="0" smtClean="0">
                <a:latin typeface="Arial Narrow"/>
                <a:cs typeface="Arial Narrow"/>
              </a:rPr>
              <a:t>Vice President of Facility Planning and Management</a:t>
            </a:r>
          </a:p>
          <a:p>
            <a:pPr algn="ctr"/>
            <a:r>
              <a:rPr lang="en-US" sz="3200" dirty="0" smtClean="0">
                <a:latin typeface="Arial Narrow"/>
                <a:cs typeface="Arial Narrow"/>
              </a:rPr>
              <a:t>Xavier University of Louisiana</a:t>
            </a:r>
            <a:endParaRPr lang="en-US" sz="3200" dirty="0"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96200" y="152400"/>
            <a:ext cx="1371600" cy="1371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uditoriu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2800"/>
            <a:ext cx="3248672" cy="313955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6705600" cy="105156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“Be Proactive”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b="0" i="1" dirty="0" smtClean="0"/>
              <a:t>Plan and Prepare</a:t>
            </a:r>
            <a:endParaRPr lang="en-US" sz="2800" b="0" i="1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3505200" cy="5160216"/>
          </a:xfrm>
        </p:spPr>
        <p:txBody>
          <a:bodyPr>
            <a:noAutofit/>
          </a:bodyPr>
          <a:lstStyle/>
          <a:p>
            <a:r>
              <a:rPr lang="en-US" sz="2200" dirty="0" smtClean="0"/>
              <a:t>Documentation will be the key to successfully addressing any disaster</a:t>
            </a:r>
          </a:p>
          <a:p>
            <a:r>
              <a:rPr lang="en-US" sz="2200" dirty="0" smtClean="0"/>
              <a:t>Photographs of existing conditions (prior to storm) would speak volumes – A picture is worth a 1,000 words</a:t>
            </a:r>
          </a:p>
          <a:p>
            <a:r>
              <a:rPr lang="en-US" sz="2200" dirty="0" smtClean="0"/>
              <a:t>Along with pictures of pre-disaster conditions,  you should be prepared to present invoices, repair logs, warranties, work order history…</a:t>
            </a:r>
          </a:p>
        </p:txBody>
      </p:sp>
      <p:pic>
        <p:nvPicPr>
          <p:cNvPr id="4" name="Picture 4" descr="Auditorium"/>
          <p:cNvPicPr>
            <a:picLocks noChangeAspect="1" noChangeArrowheads="1"/>
          </p:cNvPicPr>
          <p:nvPr/>
        </p:nvPicPr>
        <p:blipFill>
          <a:blip r:embed="rId3" cstate="print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3733800" cy="2971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19600" y="3962400"/>
            <a:ext cx="1846997" cy="64611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</a:rPr>
              <a:t>NCF 105 </a:t>
            </a:r>
          </a:p>
          <a:p>
            <a:pPr algn="ctr" eaLnBrk="1" hangingPunct="1"/>
            <a:r>
              <a:rPr lang="en-US" b="1" dirty="0">
                <a:solidFill>
                  <a:srgbClr val="000000"/>
                </a:solidFill>
              </a:rPr>
              <a:t>October 2005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#1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5029200"/>
            <a:ext cx="1390900" cy="144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0" y="6324600"/>
            <a:ext cx="160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TMA Systems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56388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“Begin with the end in mind”</a:t>
            </a:r>
            <a:endParaRPr lang="en-US" sz="3600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4038600" cy="509618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On September 9, 2005, Xavier’s President, Dr. Norman C. Francis, met with key administrators in a remote location 3 hours from New Orleans  </a:t>
            </a:r>
          </a:p>
          <a:p>
            <a:r>
              <a:rPr lang="en-US" dirty="0" smtClean="0"/>
              <a:t>It was determined that we must repopulate the campus by January 2006</a:t>
            </a:r>
          </a:p>
          <a:p>
            <a:r>
              <a:rPr lang="en-US" dirty="0" smtClean="0"/>
              <a:t>We had our marching orders – the end was in mind</a:t>
            </a:r>
          </a:p>
          <a:p>
            <a:r>
              <a:rPr lang="en-US" dirty="0" smtClean="0"/>
              <a:t>As an organization, you must know who is in charge and the supporting roles</a:t>
            </a:r>
          </a:p>
          <a:p>
            <a:r>
              <a:rPr lang="en-US" dirty="0" smtClean="0"/>
              <a:t>Prioritize work</a:t>
            </a:r>
          </a:p>
        </p:txBody>
      </p:sp>
      <p:pic>
        <p:nvPicPr>
          <p:cNvPr id="4" name="Picture 6" descr="(335) Reference Desk 105-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032738" cy="32766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8269" y="5063741"/>
            <a:ext cx="16002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Office Space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045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#2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6858000" cy="14017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/>
              <a:t>“Put First Things First”</a:t>
            </a:r>
            <a:br>
              <a:rPr lang="en-US" sz="3600" dirty="0" smtClean="0"/>
            </a:br>
            <a:r>
              <a:rPr lang="en-US" sz="2800" b="0" i="1" dirty="0" smtClean="0"/>
              <a:t>Create a System that will allow Immediate Access to Damages </a:t>
            </a:r>
            <a:endParaRPr lang="en-US" sz="2800" b="0" i="1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267200" y="1752600"/>
            <a:ext cx="38100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Determine who should be allowed on campus – when, </a:t>
            </a:r>
            <a:r>
              <a:rPr lang="en-US" dirty="0" smtClean="0"/>
              <a:t>where, why, and in what areas</a:t>
            </a:r>
          </a:p>
          <a:p>
            <a:r>
              <a:rPr lang="en-US" dirty="0" smtClean="0"/>
              <a:t>Resist the temptation – “Get-</a:t>
            </a:r>
            <a:r>
              <a:rPr lang="en-US" dirty="0" err="1" smtClean="0"/>
              <a:t>er</a:t>
            </a:r>
            <a:r>
              <a:rPr lang="en-US" dirty="0" smtClean="0"/>
              <a:t>-Done” – photograph/document before you start the clean-up or restoration process</a:t>
            </a:r>
          </a:p>
          <a:p>
            <a:r>
              <a:rPr lang="en-US" dirty="0" smtClean="0"/>
              <a:t>Create a before-and-after disaster history – producing evidence of what was there and what is being replaced</a:t>
            </a:r>
          </a:p>
          <a:p>
            <a:r>
              <a:rPr lang="en-US" dirty="0" smtClean="0"/>
              <a:t>Establish an alternate means of communications</a:t>
            </a:r>
          </a:p>
          <a:p>
            <a:r>
              <a:rPr lang="en-US" dirty="0" smtClean="0"/>
              <a:t>Safety First (ALWAYS!)</a:t>
            </a:r>
          </a:p>
          <a:p>
            <a:endParaRPr lang="en-US" dirty="0" smtClean="0"/>
          </a:p>
        </p:txBody>
      </p:sp>
      <p:pic>
        <p:nvPicPr>
          <p:cNvPr id="4" name="Picture 4" descr="DSCN1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2667000" cy="26334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SCN1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3863"/>
            <a:ext cx="2819400" cy="272943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378123" y="4506155"/>
            <a:ext cx="1889077" cy="64611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Library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October 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77" y="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#3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239000" cy="1524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“Think Win – Win”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000" b="0" i="1" dirty="0" smtClean="0"/>
              <a:t>In order for you to achieve your goal, we must assist others (FEMA, Insurance Companies) to make the correct damage assessment </a:t>
            </a:r>
            <a:endParaRPr lang="en-US" sz="2500" b="0" i="1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39624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Designate at least one knowledgeable team member to walk the campus with your guest</a:t>
            </a:r>
          </a:p>
          <a:p>
            <a:r>
              <a:rPr lang="en-US" dirty="0"/>
              <a:t>P</a:t>
            </a:r>
            <a:r>
              <a:rPr lang="en-US" dirty="0" smtClean="0"/>
              <a:t>rovide needed information to start your claim or the Project Worksheets (PWs)</a:t>
            </a:r>
          </a:p>
          <a:p>
            <a:r>
              <a:rPr lang="en-US" dirty="0" smtClean="0"/>
              <a:t>FEMA responds better to photographs than statements</a:t>
            </a:r>
          </a:p>
          <a:p>
            <a:r>
              <a:rPr lang="en-US" dirty="0" smtClean="0"/>
              <a:t>Become familiar with the Stafford Act</a:t>
            </a:r>
          </a:p>
          <a:p>
            <a:endParaRPr lang="en-US" dirty="0" smtClean="0"/>
          </a:p>
        </p:txBody>
      </p:sp>
      <p:pic>
        <p:nvPicPr>
          <p:cNvPr id="4" name="Picture 4" descr="Dormitory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r="5837"/>
          <a:stretch/>
        </p:blipFill>
        <p:spPr bwMode="auto">
          <a:xfrm>
            <a:off x="4208124" y="1890711"/>
            <a:ext cx="3036498" cy="3352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ormitory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t="4280" r="7425" b="375"/>
          <a:stretch/>
        </p:blipFill>
        <p:spPr bwMode="auto">
          <a:xfrm>
            <a:off x="6172200" y="3672242"/>
            <a:ext cx="2786332" cy="30765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13027" y="5410200"/>
            <a:ext cx="1230573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Student Housing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23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#4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543800" cy="20875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/>
              <a:t>“Seek First to Understand and then to be Understood”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b="0" i="1" dirty="0" smtClean="0"/>
              <a:t>What is the Funding Source(s) of this Recovery/Restoration? </a:t>
            </a:r>
            <a:endParaRPr lang="en-US" sz="2800" b="0" i="1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7620000" cy="3962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111111"/>
                </a:solidFill>
              </a:rPr>
              <a:t>Understand – FEMA reimburses in most situations; the Institution must expend funds prior to receiving the funds from FEMA</a:t>
            </a:r>
          </a:p>
          <a:p>
            <a:r>
              <a:rPr lang="en-US" dirty="0" smtClean="0">
                <a:solidFill>
                  <a:srgbClr val="111111"/>
                </a:solidFill>
              </a:rPr>
              <a:t>Understand – The reimbursing process is NOT IMMEDIATE</a:t>
            </a:r>
          </a:p>
          <a:p>
            <a:r>
              <a:rPr lang="en-US" dirty="0" smtClean="0">
                <a:solidFill>
                  <a:srgbClr val="111111"/>
                </a:solidFill>
              </a:rPr>
              <a:t>Understand – What will your insurance cover</a:t>
            </a:r>
          </a:p>
          <a:p>
            <a:pPr lvl="1"/>
            <a:r>
              <a:rPr lang="en-US" dirty="0" smtClean="0">
                <a:solidFill>
                  <a:srgbClr val="111111"/>
                </a:solidFill>
              </a:rPr>
              <a:t>This amount will be significant for the FEMA PWs</a:t>
            </a:r>
          </a:p>
          <a:p>
            <a:r>
              <a:rPr lang="en-US" dirty="0" smtClean="0">
                <a:solidFill>
                  <a:srgbClr val="111111"/>
                </a:solidFill>
              </a:rPr>
              <a:t>Understand – The method(s) of funding a disaster</a:t>
            </a:r>
          </a:p>
          <a:p>
            <a:pPr lvl="1"/>
            <a:r>
              <a:rPr lang="en-US" dirty="0" smtClean="0">
                <a:solidFill>
                  <a:srgbClr val="111111"/>
                </a:solidFill>
              </a:rPr>
              <a:t>Insurance, </a:t>
            </a:r>
            <a:r>
              <a:rPr lang="en-US" dirty="0">
                <a:solidFill>
                  <a:srgbClr val="111111"/>
                </a:solidFill>
              </a:rPr>
              <a:t>Loans</a:t>
            </a:r>
            <a:r>
              <a:rPr lang="en-US" dirty="0" smtClean="0">
                <a:solidFill>
                  <a:srgbClr val="111111"/>
                </a:solidFill>
              </a:rPr>
              <a:t>, Endowment, Gift,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#5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706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“Synergize” </a:t>
            </a:r>
            <a:br>
              <a:rPr lang="en-US" sz="3600" dirty="0" smtClean="0"/>
            </a:br>
            <a:r>
              <a:rPr lang="en-US" sz="2800" b="0" i="1" dirty="0" smtClean="0"/>
              <a:t>After the Recovery or Restoration, There’s Mitigation</a:t>
            </a:r>
            <a:endParaRPr lang="en-US" sz="2800" b="0" i="1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4114800" cy="3962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Examine solution – preparing for the next big one</a:t>
            </a:r>
            <a:endParaRPr lang="en-US" dirty="0"/>
          </a:p>
          <a:p>
            <a:r>
              <a:rPr lang="en-US" dirty="0" smtClean="0"/>
              <a:t>Seek funding that will assist in things such as raising equipment to a higher level – hurricane strength windows, flood-proofing the first floor of the Library, no first floor labs, etc…</a:t>
            </a:r>
          </a:p>
          <a:p>
            <a:r>
              <a:rPr lang="en-US" dirty="0" smtClean="0"/>
              <a:t>Upgrade buildings to meet current codes/standards </a:t>
            </a:r>
          </a:p>
        </p:txBody>
      </p:sp>
      <p:pic>
        <p:nvPicPr>
          <p:cNvPr id="4" name="Picture 4" descr="DSCN09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45454" r="38318" b="24675"/>
          <a:stretch>
            <a:fillRect/>
          </a:stretch>
        </p:blipFill>
        <p:spPr bwMode="auto">
          <a:xfrm>
            <a:off x="4722125" y="2480058"/>
            <a:ext cx="3810001" cy="343127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4500" y="5726668"/>
            <a:ext cx="22098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Temporary Power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52" y="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#6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010400" cy="1295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/>
              <a:t>“Sharpen the Saw”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b="0" i="1" dirty="0" smtClean="0"/>
              <a:t>When it’s all said and done, Review</a:t>
            </a:r>
            <a:endParaRPr lang="en-US" sz="2800" b="0" i="1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51816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Review your entire Emergency Plan</a:t>
            </a:r>
          </a:p>
          <a:p>
            <a:r>
              <a:rPr lang="en-US" dirty="0" smtClean="0"/>
              <a:t>Determine when evaluation is necessary and how it will be impacted by others (city, state)</a:t>
            </a:r>
          </a:p>
          <a:p>
            <a:r>
              <a:rPr lang="en-US" dirty="0" smtClean="0"/>
              <a:t>Determine who will remain behind, if anyone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Determine who are the first </a:t>
            </a:r>
            <a:r>
              <a:rPr lang="en-US" dirty="0" smtClean="0"/>
              <a:t>responders</a:t>
            </a:r>
          </a:p>
          <a:p>
            <a:r>
              <a:rPr lang="en-US" dirty="0" smtClean="0"/>
              <a:t>Share your plan with the campus, municipalities and with peer institutions</a:t>
            </a:r>
          </a:p>
          <a:p>
            <a:r>
              <a:rPr lang="en-US" dirty="0" smtClean="0"/>
              <a:t>KISS Theory (simplicity)</a:t>
            </a:r>
          </a:p>
          <a:p>
            <a:r>
              <a:rPr lang="en-US" dirty="0" smtClean="0"/>
              <a:t>Watch out for the Human Factor/Reaction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#7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johnjohns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62200"/>
            <a:ext cx="3119120" cy="3341914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glow rad="50800">
              <a:schemeClr val="accent5">
                <a:alpha val="69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819400"/>
            <a:ext cx="3804439" cy="257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5791200"/>
            <a:ext cx="2938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R. Johnson, former Senior Vice President, TMA Systems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7239000" cy="1143000"/>
          </a:xfrm>
        </p:spPr>
        <p:txBody>
          <a:bodyPr/>
          <a:lstStyle/>
          <a:p>
            <a:r>
              <a:rPr lang="en-US" dirty="0" smtClean="0"/>
              <a:t>Take-</a:t>
            </a:r>
            <a:r>
              <a:rPr lang="en-US" dirty="0" err="1" smtClean="0"/>
              <a:t>Aways</a:t>
            </a:r>
            <a:r>
              <a:rPr lang="en-US" dirty="0" smtClean="0"/>
              <a:t> &amp; Victories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02"/>
            <a:ext cx="7239000" cy="914400"/>
          </a:xfrm>
        </p:spPr>
        <p:txBody>
          <a:bodyPr/>
          <a:lstStyle/>
          <a:p>
            <a:r>
              <a:rPr lang="en-US" dirty="0" smtClean="0"/>
              <a:t>Establish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44958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…with trade organizations</a:t>
            </a:r>
          </a:p>
          <a:p>
            <a:pPr lvl="1"/>
            <a:r>
              <a:rPr lang="en-US" dirty="0" smtClean="0"/>
              <a:t>Access to resources and support</a:t>
            </a:r>
          </a:p>
          <a:p>
            <a:r>
              <a:rPr lang="en-US" dirty="0" smtClean="0"/>
              <a:t>…with vendors and companies</a:t>
            </a:r>
          </a:p>
          <a:p>
            <a:pPr lvl="1"/>
            <a:r>
              <a:rPr lang="en-US" dirty="0" smtClean="0"/>
              <a:t>Helps to have people to call on in an emergency or go-to contractors in expedited bid processes</a:t>
            </a:r>
          </a:p>
          <a:p>
            <a:r>
              <a:rPr lang="en-US" dirty="0" smtClean="0"/>
              <a:t>…with each other</a:t>
            </a:r>
          </a:p>
          <a:p>
            <a:pPr lvl="1"/>
            <a:r>
              <a:rPr lang="en-US" dirty="0"/>
              <a:t>Share cards and contacts; we can help others who are going through the same </a:t>
            </a:r>
            <a:r>
              <a:rPr lang="en-US" dirty="0" smtClean="0"/>
              <a:t>things</a:t>
            </a:r>
          </a:p>
          <a:p>
            <a:r>
              <a:rPr lang="en-US" dirty="0" smtClean="0"/>
              <a:t>…with a Supreme Being</a:t>
            </a:r>
          </a:p>
          <a:p>
            <a:pPr marL="292608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960" b="21560"/>
          <a:stretch/>
        </p:blipFill>
        <p:spPr>
          <a:xfrm>
            <a:off x="5943600" y="1143000"/>
            <a:ext cx="2267857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733800"/>
            <a:ext cx="36576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447800"/>
            <a:ext cx="103251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2667000"/>
            <a:ext cx="2844800" cy="977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4876800"/>
            <a:ext cx="3263900" cy="18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848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Xavier university gross recovery using Federal funds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200" y="1447800"/>
            <a:ext cx="2895600" cy="434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Although sometimes the relationship was </a:t>
            </a:r>
            <a:r>
              <a:rPr lang="en-US" sz="2400" dirty="0" smtClean="0"/>
              <a:t>strained, FEMA </a:t>
            </a:r>
            <a:r>
              <a:rPr lang="en-US" sz="2400" dirty="0"/>
              <a:t>was very </a:t>
            </a:r>
            <a:r>
              <a:rPr lang="en-US" sz="2400" dirty="0" smtClean="0"/>
              <a:t>supportive</a:t>
            </a:r>
          </a:p>
          <a:p>
            <a:r>
              <a:rPr lang="en-US" sz="2400" dirty="0" smtClean="0"/>
              <a:t>20 FEMA Teams</a:t>
            </a:r>
          </a:p>
          <a:p>
            <a:r>
              <a:rPr lang="en-US" sz="2400" dirty="0" smtClean="0"/>
              <a:t>Different interpretation of the regulations</a:t>
            </a:r>
            <a:endParaRPr lang="en-US" sz="24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109607"/>
              </p:ext>
            </p:extLst>
          </p:nvPr>
        </p:nvGraphicFramePr>
        <p:xfrm>
          <a:off x="2971801" y="2209800"/>
          <a:ext cx="5105400" cy="326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Worksheet" r:id="rId3" imgW="10045700" imgH="6210300" progId="Excel.Sheet.12">
                  <p:embed/>
                </p:oleObj>
              </mc:Choice>
              <mc:Fallback>
                <p:oleObj name="Worksheet" r:id="rId3" imgW="10045700" imgH="621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1801" y="2209800"/>
                        <a:ext cx="5105400" cy="326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124200" y="11430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Gross Recovery = $102 Million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Net Recovery = $83 Million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Expected Recovery = $5 Million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3" descr="\\xavier.xula.local\dfs\Staff\mbracy\My Pictures\oct2011pic 048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708" r="1708" b="22448"/>
          <a:stretch/>
        </p:blipFill>
        <p:spPr bwMode="auto">
          <a:xfrm>
            <a:off x="3048000" y="2819400"/>
            <a:ext cx="5700888" cy="3048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381000"/>
            <a:ext cx="6477000" cy="458788"/>
          </a:xfrm>
        </p:spPr>
        <p:txBody>
          <a:bodyPr/>
          <a:lstStyle/>
          <a:p>
            <a:pPr algn="l"/>
            <a:r>
              <a:rPr lang="en-US" sz="3000" spc="-150" dirty="0" smtClean="0"/>
              <a:t>Xavier university of Louisiana</a:t>
            </a:r>
            <a:endParaRPr lang="en-US" sz="3000" spc="-150" dirty="0"/>
          </a:p>
        </p:txBody>
      </p:sp>
      <p:pic>
        <p:nvPicPr>
          <p:cNvPr id="6" name="Picture 8" descr="official-xavier-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2" y="2349093"/>
            <a:ext cx="2166468" cy="2159814"/>
          </a:xfrm>
          <a:prstGeom prst="rect">
            <a:avLst/>
          </a:prstGeom>
          <a:noFill/>
          <a:ln>
            <a:noFill/>
          </a:ln>
          <a:effectLst>
            <a:outerShdw blurRad="431800" sx="101000" sy="101000" algn="ctr" rotWithShape="0">
              <a:schemeClr val="bg1">
                <a:lumMod val="1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1066800"/>
            <a:ext cx="4876800" cy="381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The Long Road to Recovery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1981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And We’re Not Done Yet!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1524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9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Years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7 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Months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14 </a:t>
            </a: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Days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-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3953" y="0"/>
            <a:ext cx="7924800" cy="72402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Xavier Campus 2005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5103673"/>
            <a:ext cx="3276600" cy="175432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Main Campus	24.5 acres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Xavier South	  8.1 acres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West Campus	  7.3 acres</a:t>
            </a:r>
          </a:p>
          <a:p>
            <a:r>
              <a:rPr lang="en-US" u="sng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Additional</a:t>
            </a:r>
            <a:r>
              <a:rPr lang="en-US" u="sng" dirty="0">
                <a:solidFill>
                  <a:schemeClr val="bg1"/>
                </a:solidFill>
                <a:latin typeface="Century Schoolbook"/>
                <a:cs typeface="Century Schoolbook"/>
              </a:rPr>
              <a:t>	</a:t>
            </a:r>
            <a:r>
              <a:rPr lang="en-US" u="sng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  1.2 acres</a:t>
            </a:r>
          </a:p>
          <a:p>
            <a:endParaRPr lang="en-US" dirty="0" smtClean="0">
              <a:solidFill>
                <a:schemeClr val="bg1"/>
              </a:solidFill>
              <a:latin typeface="Century Schoolbook"/>
              <a:cs typeface="Century Schoolbook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Total	            41.3 acres</a:t>
            </a:r>
          </a:p>
        </p:txBody>
      </p:sp>
    </p:spTree>
    <p:extLst>
      <p:ext uri="{BB962C8B-B14F-4D97-AF65-F5344CB8AC3E}">
        <p14:creationId xmlns:p14="http://schemas.microsoft.com/office/powerpoint/2010/main" val="138223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4-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442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3836"/>
            <a:ext cx="7924800" cy="64586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Xavier Campus 2015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32723" y="5103673"/>
            <a:ext cx="3287477" cy="175432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Main Campus	25.0 acres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Xavier South	10.6 acres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West Campus	18.9 acres</a:t>
            </a:r>
          </a:p>
          <a:p>
            <a:r>
              <a:rPr lang="en-US" u="sng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Additional</a:t>
            </a:r>
            <a:r>
              <a:rPr lang="en-US" u="sng" dirty="0">
                <a:solidFill>
                  <a:schemeClr val="bg1"/>
                </a:solidFill>
                <a:latin typeface="Century Schoolbook"/>
                <a:cs typeface="Century Schoolbook"/>
              </a:rPr>
              <a:t>	</a:t>
            </a:r>
            <a:r>
              <a:rPr lang="en-US" u="sng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  8.0 acres</a:t>
            </a:r>
          </a:p>
          <a:p>
            <a:endParaRPr lang="en-US" dirty="0" smtClean="0">
              <a:solidFill>
                <a:schemeClr val="bg1"/>
              </a:solidFill>
              <a:latin typeface="Century Schoolbook"/>
              <a:cs typeface="Century Schoolbook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entury Schoolbook"/>
                <a:cs typeface="Century Schoolbook"/>
              </a:rPr>
              <a:t>Total   	             63.4 acres</a:t>
            </a:r>
          </a:p>
        </p:txBody>
      </p:sp>
      <p:sp>
        <p:nvSpPr>
          <p:cNvPr id="6" name="Process 5"/>
          <p:cNvSpPr/>
          <p:nvPr/>
        </p:nvSpPr>
        <p:spPr>
          <a:xfrm rot="20985268">
            <a:off x="7828382" y="3361988"/>
            <a:ext cx="746521" cy="1131177"/>
          </a:xfrm>
          <a:prstGeom prst="flowChartProcess">
            <a:avLst/>
          </a:prstGeom>
          <a:solidFill>
            <a:schemeClr val="accent5">
              <a:lumMod val="75000"/>
              <a:alpha val="3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6962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Active &amp; Anticipated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990600"/>
            <a:ext cx="2743200" cy="4648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Student Fitness Center</a:t>
            </a:r>
          </a:p>
          <a:p>
            <a:r>
              <a:rPr lang="en-US" dirty="0" smtClean="0"/>
              <a:t>Replace Art Gallery</a:t>
            </a:r>
          </a:p>
          <a:p>
            <a:r>
              <a:rPr lang="en-US" dirty="0" smtClean="0"/>
              <a:t>Replace physical plant</a:t>
            </a:r>
          </a:p>
          <a:p>
            <a:r>
              <a:rPr lang="en-US" dirty="0" smtClean="0"/>
              <a:t>Electrical upgrade</a:t>
            </a:r>
          </a:p>
          <a:p>
            <a:r>
              <a:rPr lang="en-US" dirty="0" smtClean="0"/>
              <a:t>Additional exterior renovations – campus wide </a:t>
            </a:r>
          </a:p>
          <a:p>
            <a:r>
              <a:rPr lang="en-US" dirty="0" smtClean="0"/>
              <a:t>Latent damage (underground water leak)</a:t>
            </a:r>
            <a:endParaRPr lang="en-US" dirty="0"/>
          </a:p>
        </p:txBody>
      </p:sp>
      <p:pic>
        <p:nvPicPr>
          <p:cNvPr id="4" name="Picture 3" descr="fitnesscenter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0282" y="2125317"/>
            <a:ext cx="4648200" cy="2531165"/>
          </a:xfrm>
          <a:prstGeom prst="rect">
            <a:avLst/>
          </a:prstGeom>
        </p:spPr>
      </p:pic>
      <p:pic>
        <p:nvPicPr>
          <p:cNvPr id="5" name="Picture 4" descr="waterleak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6899" y="2016099"/>
            <a:ext cx="4552950" cy="26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43000"/>
            <a:ext cx="3124200" cy="2114550"/>
          </a:xfrm>
          <a:prstGeom prst="rect">
            <a:avLst/>
          </a:prstGeom>
        </p:spPr>
      </p:pic>
      <p:pic>
        <p:nvPicPr>
          <p:cNvPr id="4" name="Picture 3" descr="K:\Departments\Physical Plant\rnguyen4\My Pictures\Pictures for Presentation\DSCN57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918" y="914400"/>
            <a:ext cx="2209800" cy="2466753"/>
          </a:xfrm>
          <a:prstGeom prst="rect">
            <a:avLst/>
          </a:prstGeom>
          <a:ln>
            <a:solidFill>
              <a:srgbClr val="111111"/>
            </a:solidFill>
          </a:ln>
          <a:effectLst>
            <a:outerShdw blurRad="431800" algn="ctr" rotWithShape="0">
              <a:prstClr val="black">
                <a:alpha val="40000"/>
              </a:prstClr>
            </a:outerShdw>
            <a:reflection stA="45000" endPos="0" dist="508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4170"/>
            <a:ext cx="7239000" cy="518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long Road to recovery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33800" y="914400"/>
            <a:ext cx="1516040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ysClr val="windowText" lastClr="000000"/>
                </a:solidFill>
              </a:rPr>
              <a:t>Improved PW</a:t>
            </a:r>
          </a:p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Tennis Courts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/>
          <a:srcRect l="31419" t="18582" r="49269" b="20123"/>
          <a:stretch/>
        </p:blipFill>
        <p:spPr bwMode="auto">
          <a:xfrm>
            <a:off x="4800600" y="3200400"/>
            <a:ext cx="1902972" cy="3549162"/>
          </a:xfrm>
          <a:prstGeom prst="rect">
            <a:avLst/>
          </a:prstGeom>
          <a:ln w="12700">
            <a:solidFill>
              <a:srgbClr val="11111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Content Placeholder 4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61995" y="933986"/>
            <a:ext cx="2201811" cy="286261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8600" y="3389293"/>
            <a:ext cx="2385546" cy="95410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ysClr val="windowText" lastClr="000000"/>
                </a:solidFill>
              </a:rPr>
              <a:t>Improved PW (over 50% damages)</a:t>
            </a:r>
          </a:p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Convocation Academic Center (CAC)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 descr="http://www.xula.edu/images/homepicBig.jpg"/>
          <p:cNvPicPr/>
          <p:nvPr/>
        </p:nvPicPr>
        <p:blipFill rotWithShape="1">
          <a:blip r:embed="rId6" cstate="print"/>
          <a:srcRect l="9321" t="22414" r="3649" b="16985"/>
          <a:stretch/>
        </p:blipFill>
        <p:spPr bwMode="auto">
          <a:xfrm>
            <a:off x="148418" y="4428697"/>
            <a:ext cx="2590800" cy="1514903"/>
          </a:xfrm>
          <a:prstGeom prst="rect">
            <a:avLst/>
          </a:prstGeom>
          <a:ln>
            <a:solidFill>
              <a:srgbClr val="11111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192204" y="6019800"/>
            <a:ext cx="2503228" cy="7386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ysClr val="windowText" lastClr="000000"/>
                </a:solidFill>
              </a:rPr>
              <a:t>Alternate PW</a:t>
            </a:r>
          </a:p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St. Joseph Academic and Health Resource Center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6706" y="3515380"/>
            <a:ext cx="1632388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ysClr val="windowText" lastClr="000000"/>
                </a:solidFill>
              </a:rPr>
              <a:t>External Funding</a:t>
            </a:r>
          </a:p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Qatar Pavilion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/>
          <a:srcRect l="12107" t="18581" r="68540" b="20124"/>
          <a:stretch/>
        </p:blipFill>
        <p:spPr bwMode="auto">
          <a:xfrm>
            <a:off x="2864064" y="3232638"/>
            <a:ext cx="1907028" cy="3549162"/>
          </a:xfrm>
          <a:prstGeom prst="rect">
            <a:avLst/>
          </a:prstGeom>
          <a:ln w="12700">
            <a:solidFill>
              <a:srgbClr val="11111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529234" y="4690618"/>
            <a:ext cx="2546788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ysClr val="windowText" lastClr="000000"/>
                </a:solidFill>
              </a:rPr>
              <a:t>Replacement PW</a:t>
            </a:r>
          </a:p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Housing Renovations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8400" y="457200"/>
            <a:ext cx="416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317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</a:t>
            </a:r>
            <a:r>
              <a:rPr lang="en-US" sz="2400" b="1" dirty="0" smtClean="0">
                <a:ln w="317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Years </a:t>
            </a:r>
            <a:r>
              <a:rPr lang="en-US" sz="2400" b="1" dirty="0">
                <a:ln w="317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r>
              <a:rPr lang="en-US" sz="2400" b="1" dirty="0" smtClean="0">
                <a:ln w="317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Months 14 Days</a:t>
            </a:r>
            <a:endParaRPr lang="en-US" sz="2400" b="1" dirty="0">
              <a:ln w="317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33600" y="685800"/>
            <a:ext cx="22246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53200" y="685800"/>
            <a:ext cx="22246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12-Point Star 5"/>
          <p:cNvSpPr/>
          <p:nvPr/>
        </p:nvSpPr>
        <p:spPr>
          <a:xfrm>
            <a:off x="76200" y="533400"/>
            <a:ext cx="1295400" cy="1066800"/>
          </a:xfrm>
          <a:prstGeom prst="star12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762000"/>
            <a:ext cx="114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LEED Certified</a:t>
            </a:r>
            <a:endParaRPr lang="en-US" sz="1600" b="1" dirty="0"/>
          </a:p>
        </p:txBody>
      </p:sp>
      <p:pic>
        <p:nvPicPr>
          <p:cNvPr id="23" name="Picture 22" descr="pv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267200"/>
            <a:ext cx="2276530" cy="1524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10400" y="5791200"/>
            <a:ext cx="1981200" cy="95410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ysClr val="windowText" lastClr="000000"/>
                </a:solidFill>
              </a:rPr>
              <a:t>APPA Effective &amp; Innovative Practice Award-Winning Pervious Concrete</a:t>
            </a:r>
            <a:endParaRPr lang="en-US" sz="14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0" grpId="0" animBg="1"/>
      <p:bldP spid="15" grpId="0" animBg="1"/>
      <p:bldP spid="7" grpId="0" animBg="1"/>
      <p:bldP spid="18" grpId="0"/>
      <p:bldP spid="6" grpId="0" animBg="1"/>
      <p:bldP spid="17" grpId="0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923140942a_resiz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"/>
            <a:ext cx="3264951" cy="5804360"/>
          </a:xfrm>
          <a:prstGeom prst="rect">
            <a:avLst/>
          </a:prstGeom>
        </p:spPr>
      </p:pic>
      <p:pic>
        <p:nvPicPr>
          <p:cNvPr id="13" name="Picture 12" descr="Picture11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"/>
            <a:ext cx="3699756" cy="5978587"/>
          </a:xfrm>
          <a:prstGeom prst="rect">
            <a:avLst/>
          </a:prstGeom>
        </p:spPr>
      </p:pic>
      <p:pic>
        <p:nvPicPr>
          <p:cNvPr id="12" name="Picture 11" descr="Picture10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"/>
            <a:ext cx="3721048" cy="5838703"/>
          </a:xfrm>
          <a:prstGeom prst="rect">
            <a:avLst/>
          </a:prstGeom>
        </p:spPr>
      </p:pic>
      <p:pic>
        <p:nvPicPr>
          <p:cNvPr id="4" name="Picture 3" descr="Picture9 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"/>
            <a:ext cx="3801584" cy="599810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0" y="0"/>
            <a:ext cx="8534400" cy="683819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US" sz="4000" i="1" dirty="0" smtClean="0"/>
              <a:t>When failure is not an option….</a:t>
            </a:r>
          </a:p>
          <a:p>
            <a:pPr marL="0" indent="0" algn="ctr">
              <a:buFont typeface="Wingdings 2"/>
              <a:buNone/>
            </a:pPr>
            <a:endParaRPr lang="en-US" sz="2000" i="1" dirty="0" smtClean="0"/>
          </a:p>
          <a:p>
            <a:pPr marL="0" indent="0" algn="ctr">
              <a:buFont typeface="Wingdings 2"/>
              <a:buNone/>
            </a:pPr>
            <a:endParaRPr lang="en-US" sz="2000" i="1" dirty="0"/>
          </a:p>
          <a:p>
            <a:pPr marL="0" indent="0" algn="ctr">
              <a:buFont typeface="Wingdings 2"/>
              <a:buNone/>
            </a:pPr>
            <a:endParaRPr lang="en-US" sz="2000" i="1" dirty="0" smtClean="0"/>
          </a:p>
          <a:p>
            <a:pPr marL="0" indent="0" algn="ctr">
              <a:buFont typeface="Wingdings 2"/>
              <a:buNone/>
            </a:pPr>
            <a:endParaRPr lang="en-US" sz="2000" i="1" dirty="0"/>
          </a:p>
          <a:p>
            <a:pPr marL="0" indent="0" algn="ctr">
              <a:buFont typeface="Wingdings 2"/>
              <a:buNone/>
            </a:pPr>
            <a:endParaRPr lang="en-US" sz="2000" i="1" dirty="0" smtClean="0"/>
          </a:p>
          <a:p>
            <a:pPr marL="0" indent="0" algn="ctr">
              <a:buFont typeface="Wingdings 2"/>
              <a:buNone/>
            </a:pPr>
            <a:endParaRPr lang="en-US" sz="2000" i="1" dirty="0"/>
          </a:p>
          <a:p>
            <a:pPr marL="0" indent="0" algn="ctr">
              <a:buFont typeface="Wingdings 2"/>
              <a:buNone/>
            </a:pPr>
            <a:endParaRPr lang="en-US" sz="2000" i="1" dirty="0" smtClean="0"/>
          </a:p>
          <a:p>
            <a:pPr marL="0" indent="0" algn="ctr">
              <a:buFont typeface="Wingdings 2"/>
              <a:buNone/>
            </a:pPr>
            <a:endParaRPr lang="en-US" sz="2000" i="1" dirty="0"/>
          </a:p>
          <a:p>
            <a:pPr marL="0" indent="0" algn="ctr">
              <a:buFont typeface="Wingdings 2"/>
              <a:buNone/>
            </a:pPr>
            <a:endParaRPr lang="en-US" sz="2000" i="1" dirty="0" smtClean="0"/>
          </a:p>
          <a:p>
            <a:pPr marL="0" indent="0" algn="ctr">
              <a:buFont typeface="Wingdings 2"/>
              <a:buNone/>
            </a:pPr>
            <a:endParaRPr lang="en-US" sz="2000" i="1" dirty="0"/>
          </a:p>
          <a:p>
            <a:pPr marL="0" indent="0" algn="ctr">
              <a:buFont typeface="Wingdings 2"/>
              <a:buNone/>
            </a:pPr>
            <a:endParaRPr lang="en-US" sz="2000" i="1" dirty="0" smtClean="0"/>
          </a:p>
          <a:p>
            <a:pPr marL="0" indent="0" algn="ctr">
              <a:buFont typeface="Wingdings 2"/>
              <a:buNone/>
            </a:pPr>
            <a:endParaRPr lang="en-US" sz="4000" i="1" dirty="0" smtClean="0"/>
          </a:p>
          <a:p>
            <a:pPr marL="0" indent="0" algn="ctr">
              <a:buFont typeface="Wingdings 2"/>
              <a:buNone/>
            </a:pPr>
            <a:endParaRPr lang="en-US" sz="1400" i="1" dirty="0" smtClean="0"/>
          </a:p>
          <a:p>
            <a:pPr marL="0" indent="0" algn="ctr">
              <a:buFont typeface="Wingdings 2"/>
              <a:buNone/>
            </a:pPr>
            <a:endParaRPr lang="en-US" sz="1400" i="1" dirty="0"/>
          </a:p>
          <a:p>
            <a:pPr marL="0" indent="0" algn="ctr">
              <a:buFont typeface="Wingdings 2"/>
              <a:buNone/>
            </a:pPr>
            <a:r>
              <a:rPr lang="en-US" sz="4000" i="1" dirty="0" smtClean="0"/>
              <a:t>…how do we maximize success?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4404915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Ka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2" y="1676400"/>
            <a:ext cx="7146758" cy="4114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8" descr="R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36" y="4343400"/>
            <a:ext cx="3627664" cy="23622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3505200" y="1143000"/>
            <a:ext cx="21336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 smtClean="0"/>
              <a:t>August </a:t>
            </a:r>
            <a:r>
              <a:rPr lang="en-US" b="1" dirty="0"/>
              <a:t>29, 2005</a:t>
            </a: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6629400" y="6059487"/>
            <a:ext cx="2362200" cy="64611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/>
              <a:t>Hurricane Rita</a:t>
            </a:r>
          </a:p>
          <a:p>
            <a:pPr algn="ctr" eaLnBrk="1" hangingPunct="1"/>
            <a:r>
              <a:rPr lang="en-US" b="1" dirty="0"/>
              <a:t>September 24, 2005</a:t>
            </a:r>
          </a:p>
        </p:txBody>
      </p:sp>
      <p:pic>
        <p:nvPicPr>
          <p:cNvPr id="6" name="Picture 4" descr="DSCN1769"/>
          <p:cNvPicPr>
            <a:picLocks noChangeAspect="1" noChangeArrowheads="1"/>
          </p:cNvPicPr>
          <p:nvPr/>
        </p:nvPicPr>
        <p:blipFill rotWithShape="1">
          <a:blip r:embed="rId4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3108" b="12506"/>
          <a:stretch/>
        </p:blipFill>
        <p:spPr bwMode="auto">
          <a:xfrm>
            <a:off x="228600" y="1143001"/>
            <a:ext cx="2743200" cy="197323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42" y="314325"/>
            <a:ext cx="5927558" cy="60007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Hurricane Katrina</a:t>
            </a:r>
            <a:endParaRPr lang="en-US" dirty="0"/>
          </a:p>
        </p:txBody>
      </p:sp>
      <p:pic>
        <p:nvPicPr>
          <p:cNvPr id="7" name="Content Placeholder 3"/>
          <p:cNvPicPr>
            <a:picLocks noGrp="1"/>
          </p:cNvPicPr>
          <p:nvPr>
            <p:ph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3" b="5995"/>
          <a:stretch/>
        </p:blipFill>
        <p:spPr>
          <a:xfrm>
            <a:off x="220662" y="4876800"/>
            <a:ext cx="2751138" cy="180657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(235)"/>
          <p:cNvPicPr>
            <a:picLocks noChangeAspect="1" noChangeArrowheads="1"/>
          </p:cNvPicPr>
          <p:nvPr/>
        </p:nvPicPr>
        <p:blipFill>
          <a:blip r:embed="rId6" cstate="print">
            <a:lum bright="12000" contrast="18000"/>
          </a:blip>
          <a:srcRect/>
          <a:stretch>
            <a:fillRect/>
          </a:stretch>
        </p:blipFill>
        <p:spPr bwMode="auto">
          <a:xfrm>
            <a:off x="6193809" y="1143001"/>
            <a:ext cx="2797791" cy="1973238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077200" cy="838200"/>
          </a:xfrm>
        </p:spPr>
        <p:txBody>
          <a:bodyPr>
            <a:noAutofit/>
          </a:bodyPr>
          <a:lstStyle/>
          <a:p>
            <a:r>
              <a:rPr lang="en-US" sz="2500" dirty="0" smtClean="0"/>
              <a:t>Projected Path of Hurricane Katrina, </a:t>
            </a:r>
            <a:br>
              <a:rPr lang="en-US" sz="2500" dirty="0" smtClean="0"/>
            </a:br>
            <a:r>
              <a:rPr lang="en-US" sz="2500" dirty="0" smtClean="0"/>
              <a:t>August 2005</a:t>
            </a:r>
            <a:endParaRPr lang="en-US" sz="2500" dirty="0"/>
          </a:p>
        </p:txBody>
      </p:sp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4724400"/>
            <a:ext cx="44958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Thursday, August 25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projected landfall between Mobile, Ala. and Pensacola, Fla. </a:t>
            </a:r>
            <a:r>
              <a:rPr lang="en-US" sz="2000" dirty="0" smtClean="0">
                <a:solidFill>
                  <a:srgbClr val="FF0000"/>
                </a:solidFill>
              </a:rPr>
              <a:t>(150+ miles east of New Orleans)</a:t>
            </a:r>
          </a:p>
          <a:p>
            <a:r>
              <a:rPr lang="en-US" sz="2000" dirty="0" smtClean="0"/>
              <a:t>Friday, August 26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projected landfall at the Ala./Miss. state line </a:t>
            </a:r>
            <a:r>
              <a:rPr lang="en-US" sz="2000" dirty="0" smtClean="0">
                <a:solidFill>
                  <a:srgbClr val="FF0000"/>
                </a:solidFill>
              </a:rPr>
              <a:t>(over 100 miles east of New Orleans)</a:t>
            </a:r>
          </a:p>
        </p:txBody>
      </p:sp>
      <p:pic>
        <p:nvPicPr>
          <p:cNvPr id="6148" name="Picture 5" descr="ka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572000" cy="361791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4" descr="Ka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74" y="2896590"/>
            <a:ext cx="4572000" cy="373380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Projected Path of Hurricane Katrina, August </a:t>
            </a:r>
            <a:r>
              <a:rPr lang="en-US" sz="2800" dirty="0" smtClean="0"/>
              <a:t>2005</a:t>
            </a:r>
            <a:endParaRPr lang="en-US" sz="2800" dirty="0"/>
          </a:p>
        </p:txBody>
      </p:sp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5334000"/>
            <a:ext cx="6400800" cy="1274136"/>
          </a:xfrm>
        </p:spPr>
        <p:txBody>
          <a:bodyPr>
            <a:noAutofit/>
          </a:bodyPr>
          <a:lstStyle/>
          <a:p>
            <a:r>
              <a:rPr lang="en-US" sz="2000" dirty="0" smtClean="0"/>
              <a:t>On Saturday, August 27</a:t>
            </a:r>
            <a:r>
              <a:rPr lang="en-US" sz="2000" baseline="30000" dirty="0" smtClean="0"/>
              <a:t>th</a:t>
            </a:r>
            <a:r>
              <a:rPr lang="en-US" sz="2000" dirty="0"/>
              <a:t>,</a:t>
            </a:r>
            <a:r>
              <a:rPr lang="en-US" sz="2000" dirty="0" smtClean="0"/>
              <a:t> projected landfall – </a:t>
            </a:r>
            <a:r>
              <a:rPr lang="en-US" sz="2000" dirty="0" smtClean="0">
                <a:solidFill>
                  <a:srgbClr val="FF0000"/>
                </a:solidFill>
              </a:rPr>
              <a:t>New Orleans, Louisiana – 7:00 A.M. on August 29, 2005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en-US" sz="2000" dirty="0" smtClean="0"/>
              <a:t>We had been through storms before and we were ready for this one…</a:t>
            </a:r>
          </a:p>
        </p:txBody>
      </p:sp>
      <p:pic>
        <p:nvPicPr>
          <p:cNvPr id="7172" name="Picture 4" descr="Kat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5867400" cy="393382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974725" y="1555750"/>
            <a:ext cx="5883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2913"/>
            <a:ext cx="7239000" cy="776287"/>
          </a:xfrm>
        </p:spPr>
        <p:txBody>
          <a:bodyPr/>
          <a:lstStyle/>
          <a:p>
            <a:r>
              <a:rPr lang="en-US" dirty="0" smtClean="0"/>
              <a:t>Hurricane Katrina facts:</a:t>
            </a:r>
            <a:endParaRPr lang="en-US" dirty="0"/>
          </a:p>
        </p:txBody>
      </p:sp>
      <p:sp>
        <p:nvSpPr>
          <p:cNvPr id="8197" name="Rectangle 11"/>
          <p:cNvSpPr>
            <a:spLocks noGrp="1" noChangeArrowheads="1"/>
          </p:cNvSpPr>
          <p:nvPr>
            <p:ph sz="half" idx="4294967295"/>
          </p:nvPr>
        </p:nvSpPr>
        <p:spPr>
          <a:xfrm>
            <a:off x="228600" y="1219200"/>
            <a:ext cx="7848600" cy="2209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SzPct val="40000"/>
              <a:buFont typeface="Wingdings" charset="2"/>
              <a:buChar char="Ø"/>
            </a:pPr>
            <a:r>
              <a:rPr lang="en-US" sz="2400" dirty="0" smtClean="0"/>
              <a:t>Over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one million </a:t>
            </a:r>
            <a:r>
              <a:rPr lang="en-US" sz="2400" dirty="0" smtClean="0"/>
              <a:t>Gulf Coast residents were displaced</a:t>
            </a:r>
          </a:p>
          <a:p>
            <a:pPr>
              <a:lnSpc>
                <a:spcPct val="90000"/>
              </a:lnSpc>
              <a:buSzPct val="40000"/>
              <a:buFont typeface="Wingdings" charset="2"/>
              <a:buChar char="Ø"/>
            </a:pPr>
            <a:r>
              <a:rPr lang="en-US" sz="2400" dirty="0" smtClean="0"/>
              <a:t>Death total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1,836</a:t>
            </a:r>
            <a:r>
              <a:rPr lang="en-US" sz="2400" dirty="0" smtClean="0"/>
              <a:t> (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1,577</a:t>
            </a:r>
            <a:r>
              <a:rPr lang="en-US" sz="2400" dirty="0" smtClean="0"/>
              <a:t> in Louisiana and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238</a:t>
            </a:r>
            <a:r>
              <a:rPr lang="en-US" sz="2400" dirty="0" smtClean="0"/>
              <a:t> in Mississippi)</a:t>
            </a:r>
          </a:p>
          <a:p>
            <a:pPr>
              <a:lnSpc>
                <a:spcPct val="90000"/>
              </a:lnSpc>
              <a:buSzPct val="40000"/>
              <a:buFont typeface="Wingdings" charset="2"/>
              <a:buChar char="Ø"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80% </a:t>
            </a:r>
            <a:r>
              <a:rPr lang="en-US" sz="2400" dirty="0" smtClean="0"/>
              <a:t>of New Orleans was under water for weeks and without power for months</a:t>
            </a:r>
          </a:p>
          <a:p>
            <a:pPr>
              <a:lnSpc>
                <a:spcPct val="90000"/>
              </a:lnSpc>
              <a:buSzPct val="40000"/>
              <a:buFont typeface="Wingdings" charset="2"/>
              <a:buChar char="Ø"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$75 billion </a:t>
            </a:r>
            <a:r>
              <a:rPr lang="en-US" sz="2400" dirty="0" smtClean="0"/>
              <a:t>in physical damage,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$150 billion </a:t>
            </a:r>
            <a:r>
              <a:rPr lang="en-US" sz="2400" dirty="0" smtClean="0"/>
              <a:t>economic impact</a:t>
            </a:r>
          </a:p>
          <a:p>
            <a:pPr>
              <a:lnSpc>
                <a:spcPct val="90000"/>
              </a:lnSpc>
              <a:buSzPct val="40000"/>
              <a:buFont typeface="Wingdings" charset="2"/>
              <a:buChar char="Ø"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90,000 sq. miles </a:t>
            </a:r>
            <a:r>
              <a:rPr lang="en-US" sz="2400" dirty="0" smtClean="0"/>
              <a:t>were affected –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not a local event</a:t>
            </a:r>
          </a:p>
          <a:p>
            <a:pPr>
              <a:lnSpc>
                <a:spcPct val="90000"/>
              </a:lnSpc>
              <a:buSzPct val="40000"/>
              <a:buFont typeface="Wingdings" charset="2"/>
              <a:buChar char="Ø"/>
            </a:pPr>
            <a:r>
              <a:rPr lang="en-US" sz="2400" dirty="0" smtClean="0"/>
              <a:t>More than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70 countries </a:t>
            </a:r>
            <a:r>
              <a:rPr lang="en-US" sz="2400" dirty="0" smtClean="0"/>
              <a:t>made monetary donations – Kuwait, Qatar, China, and India were among the largest contributions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04800" y="238125"/>
            <a:ext cx="5372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…Until the storm hit</a:t>
            </a:r>
          </a:p>
        </p:txBody>
      </p:sp>
      <p:pic>
        <p:nvPicPr>
          <p:cNvPr id="9" name="Picture 4" descr="DSCN069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t="5119" r="5264" b="1438"/>
          <a:stretch/>
        </p:blipFill>
        <p:spPr bwMode="auto">
          <a:xfrm>
            <a:off x="762000" y="3571214"/>
            <a:ext cx="3384550" cy="31242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SCN07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r="2831" b="1515"/>
          <a:stretch/>
        </p:blipFill>
        <p:spPr bwMode="auto">
          <a:xfrm>
            <a:off x="4495800" y="3571214"/>
            <a:ext cx="3390237" cy="31242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044575" y="6179112"/>
            <a:ext cx="2819400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000000"/>
                </a:solidFill>
              </a:rPr>
              <a:t>Washington Ave. Canal</a:t>
            </a:r>
          </a:p>
          <a:p>
            <a:pPr algn="ctr" eaLnBrk="1" hangingPunct="1"/>
            <a:r>
              <a:rPr lang="en-US" sz="1600" b="1" dirty="0">
                <a:solidFill>
                  <a:srgbClr val="000000"/>
                </a:solidFill>
              </a:rPr>
              <a:t>August 30</a:t>
            </a:r>
            <a:r>
              <a:rPr lang="en-US" sz="1600" b="1" dirty="0" smtClean="0">
                <a:solidFill>
                  <a:srgbClr val="000000"/>
                </a:solidFill>
              </a:rPr>
              <a:t>, 2005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48199" y="6367046"/>
            <a:ext cx="3048001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Science Quad During Katrina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build="p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>
            <a:noAutofit/>
          </a:bodyPr>
          <a:lstStyle/>
          <a:p>
            <a:r>
              <a:rPr lang="en-US" sz="2700" dirty="0" smtClean="0"/>
              <a:t>If a Picture is worth a 1,000 words…</a:t>
            </a:r>
          </a:p>
        </p:txBody>
      </p:sp>
      <p:pic>
        <p:nvPicPr>
          <p:cNvPr id="9220" name="Content Placeholder 12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7239000" cy="4629797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431800" algn="ctr" rotWithShape="0">
              <a:prstClr val="black">
                <a:alpha val="40000"/>
              </a:prstClr>
            </a:outerShdw>
          </a:effectLst>
        </p:spPr>
      </p:pic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3429000" y="5486400"/>
            <a:ext cx="2057400" cy="338554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+mj-lt"/>
              </a:rPr>
              <a:t>September 2005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22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5543" r="12803" b="13312"/>
          <a:stretch/>
        </p:blipFill>
        <p:spPr bwMode="auto">
          <a:xfrm>
            <a:off x="152400" y="4648200"/>
            <a:ext cx="2617788" cy="20313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8" descr="IRV3-Katrina_recovery-019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t="14336" r="10092" b="6155"/>
          <a:stretch/>
        </p:blipFill>
        <p:spPr bwMode="auto">
          <a:xfrm>
            <a:off x="5943600" y="4668672"/>
            <a:ext cx="2559116" cy="20313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7200" y="6519446"/>
            <a:ext cx="2057400" cy="338554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October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2005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324600" y="6519446"/>
            <a:ext cx="2057400" cy="338554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October 2005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473975" y="6327465"/>
            <a:ext cx="34671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00"/>
                </a:solidFill>
              </a:rPr>
              <a:t>Original Academic Building</a:t>
            </a:r>
          </a:p>
        </p:txBody>
      </p:sp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7162800" y="6327465"/>
            <a:ext cx="1676400" cy="369888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Central Plant</a:t>
            </a:r>
          </a:p>
        </p:txBody>
      </p:sp>
      <p:pic>
        <p:nvPicPr>
          <p:cNvPr id="12293" name="Picture 4" descr="DSCN11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657600" cy="30480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4" descr="Auditorium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76" y="990600"/>
            <a:ext cx="3733800" cy="30480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4" descr="DSCN09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1828800" cy="183038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13" descr="DSCN09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/>
          <a:stretch>
            <a:fillRect/>
          </a:stretch>
        </p:blipFill>
        <p:spPr bwMode="auto">
          <a:xfrm>
            <a:off x="2515658" y="4419600"/>
            <a:ext cx="1825625" cy="183038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4"/>
          <p:cNvSpPr>
            <a:spLocks noChangeArrowheads="1"/>
          </p:cNvSpPr>
          <p:nvPr/>
        </p:nvSpPr>
        <p:spPr bwMode="auto">
          <a:xfrm>
            <a:off x="1069076" y="3810000"/>
            <a:ext cx="27432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Mass </a:t>
            </a:r>
            <a:r>
              <a:rPr lang="en-US" b="1" dirty="0" smtClean="0">
                <a:solidFill>
                  <a:srgbClr val="000000"/>
                </a:solidFill>
              </a:rPr>
              <a:t>Communications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298" name="Picture 6" descr="2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t="7493" r="21493" b="30336"/>
          <a:stretch/>
        </p:blipFill>
        <p:spPr bwMode="auto">
          <a:xfrm>
            <a:off x="4799541" y="4419600"/>
            <a:ext cx="1828800" cy="183038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4" descr="DSCN09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19600"/>
            <a:ext cx="1828800" cy="183038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0" name="Rectangle 17"/>
          <p:cNvSpPr>
            <a:spLocks noChangeArrowheads="1"/>
          </p:cNvSpPr>
          <p:nvPr/>
        </p:nvSpPr>
        <p:spPr bwMode="auto">
          <a:xfrm>
            <a:off x="5028141" y="6327465"/>
            <a:ext cx="13716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Cafeteria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24" y="228600"/>
            <a:ext cx="7622276" cy="685800"/>
          </a:xfrm>
        </p:spPr>
        <p:txBody>
          <a:bodyPr>
            <a:noAutofit/>
          </a:bodyPr>
          <a:lstStyle/>
          <a:p>
            <a:r>
              <a:rPr lang="en-US" sz="2800" spc="300" dirty="0" smtClean="0"/>
              <a:t>How many pictures are worth $1 million or $250 million?</a:t>
            </a:r>
            <a:endParaRPr lang="en-US" sz="2800" spc="300" dirty="0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298176" y="3853934"/>
            <a:ext cx="27432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Auditorium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2" grpId="0" animBg="1"/>
      <p:bldP spid="12297" grpId="0" animBg="1"/>
      <p:bldP spid="1230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85"/>
            <a:ext cx="7239000" cy="853440"/>
          </a:xfrm>
        </p:spPr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81631357"/>
              </p:ext>
            </p:extLst>
          </p:nvPr>
        </p:nvGraphicFramePr>
        <p:xfrm>
          <a:off x="118862" y="937607"/>
          <a:ext cx="7659318" cy="572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124200" y="2971800"/>
            <a:ext cx="1905000" cy="1905000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FFFFFF"/>
              </a:gs>
              <a:gs pos="68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7 Habits of Highly Effective People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Custom 11">
      <a:dk1>
        <a:srgbClr val="292934"/>
      </a:dk1>
      <a:lt1>
        <a:srgbClr val="FBF0D3"/>
      </a:lt1>
      <a:dk2>
        <a:srgbClr val="ECB824"/>
      </a:dk2>
      <a:lt2>
        <a:srgbClr val="694F09"/>
      </a:lt2>
      <a:accent1>
        <a:srgbClr val="ACA73B"/>
      </a:accent1>
      <a:accent2>
        <a:srgbClr val="AD8F67"/>
      </a:accent2>
      <a:accent3>
        <a:srgbClr val="726056"/>
      </a:accent3>
      <a:accent4>
        <a:srgbClr val="EFC347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17186</TotalTime>
  <Words>1076</Words>
  <Application>Microsoft Macintosh PowerPoint</Application>
  <PresentationFormat>On-screen Show (4:3)</PresentationFormat>
  <Paragraphs>176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Opulent</vt:lpstr>
      <vt:lpstr>Black</vt:lpstr>
      <vt:lpstr>Worksheet</vt:lpstr>
      <vt:lpstr>PowerPoint Presentation</vt:lpstr>
      <vt:lpstr>Xavier university of Louisiana</vt:lpstr>
      <vt:lpstr>Hurricane Katrina</vt:lpstr>
      <vt:lpstr>Projected Path of Hurricane Katrina,  August 2005</vt:lpstr>
      <vt:lpstr>Projected Path of Hurricane Katrina, August 2005</vt:lpstr>
      <vt:lpstr>Hurricane Katrina facts:</vt:lpstr>
      <vt:lpstr>If a Picture is worth a 1,000 words…</vt:lpstr>
      <vt:lpstr>How many pictures are worth $1 million or $250 million?</vt:lpstr>
      <vt:lpstr>Lessons Learned</vt:lpstr>
      <vt:lpstr>“Be Proactive”  Plan and Prepare</vt:lpstr>
      <vt:lpstr>“Begin with the end in mind”</vt:lpstr>
      <vt:lpstr>“Put First Things First” Create a System that will allow Immediate Access to Damages </vt:lpstr>
      <vt:lpstr>“Think Win – Win”  In order for you to achieve your goal, we must assist others (FEMA, Insurance Companies) to make the correct damage assessment </vt:lpstr>
      <vt:lpstr>“Seek First to Understand and then to be Understood”  What is the Funding Source(s) of this Recovery/Restoration? </vt:lpstr>
      <vt:lpstr>“Synergize”  After the Recovery or Restoration, There’s Mitigation</vt:lpstr>
      <vt:lpstr>“Sharpen the Saw”  When it’s all said and done, Review</vt:lpstr>
      <vt:lpstr>Take-Aways &amp; Victories</vt:lpstr>
      <vt:lpstr>Establish Relationships</vt:lpstr>
      <vt:lpstr>Xavier university gross recovery using Federal funds</vt:lpstr>
      <vt:lpstr>Xavier Campus 2005</vt:lpstr>
      <vt:lpstr>Xavier Campus 2015</vt:lpstr>
      <vt:lpstr>Active &amp; Anticipated projects</vt:lpstr>
      <vt:lpstr>The long Road to recovery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Daria</cp:lastModifiedBy>
  <cp:revision>830</cp:revision>
  <cp:lastPrinted>2015-04-08T21:37:25Z</cp:lastPrinted>
  <dcterms:created xsi:type="dcterms:W3CDTF">2011-05-17T15:11:01Z</dcterms:created>
  <dcterms:modified xsi:type="dcterms:W3CDTF">2015-04-10T22:02:57Z</dcterms:modified>
</cp:coreProperties>
</file>