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57" r:id="rId3"/>
    <p:sldId id="258" r:id="rId4"/>
    <p:sldId id="262" r:id="rId5"/>
    <p:sldId id="259" r:id="rId6"/>
    <p:sldId id="261" r:id="rId7"/>
    <p:sldId id="263" r:id="rId8"/>
    <p:sldId id="260"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56" autoAdjust="0"/>
    <p:restoredTop sz="94660"/>
  </p:normalViewPr>
  <p:slideViewPr>
    <p:cSldViewPr>
      <p:cViewPr>
        <p:scale>
          <a:sx n="101" d="100"/>
          <a:sy n="101" d="100"/>
        </p:scale>
        <p:origin x="492" y="5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al Holden" userId="ca550c9695f0bd1e" providerId="LiveId" clId="{C08AC662-FFB8-48BD-B5DC-C3C8E31D299A}"/>
    <pc:docChg chg="undo custSel modSld sldOrd">
      <pc:chgData name="Teal Holden" userId="ca550c9695f0bd1e" providerId="LiveId" clId="{C08AC662-FFB8-48BD-B5DC-C3C8E31D299A}" dt="2020-05-03T21:07:10.069" v="1225" actId="20577"/>
      <pc:docMkLst>
        <pc:docMk/>
      </pc:docMkLst>
      <pc:sldChg chg="modSp">
        <pc:chgData name="Teal Holden" userId="ca550c9695f0bd1e" providerId="LiveId" clId="{C08AC662-FFB8-48BD-B5DC-C3C8E31D299A}" dt="2020-05-03T20:23:12.030" v="117" actId="207"/>
        <pc:sldMkLst>
          <pc:docMk/>
          <pc:sldMk cId="543861282" sldId="256"/>
        </pc:sldMkLst>
        <pc:spChg chg="mod">
          <ac:chgData name="Teal Holden" userId="ca550c9695f0bd1e" providerId="LiveId" clId="{C08AC662-FFB8-48BD-B5DC-C3C8E31D299A}" dt="2020-05-03T20:23:12.030" v="117" actId="207"/>
          <ac:spMkLst>
            <pc:docMk/>
            <pc:sldMk cId="543861282" sldId="256"/>
            <ac:spMk id="3" creationId="{00000000-0000-0000-0000-000000000000}"/>
          </ac:spMkLst>
        </pc:spChg>
      </pc:sldChg>
      <pc:sldChg chg="modSp mod">
        <pc:chgData name="Teal Holden" userId="ca550c9695f0bd1e" providerId="LiveId" clId="{C08AC662-FFB8-48BD-B5DC-C3C8E31D299A}" dt="2020-05-03T20:50:02.981" v="815" actId="5793"/>
        <pc:sldMkLst>
          <pc:docMk/>
          <pc:sldMk cId="2491790615" sldId="257"/>
        </pc:sldMkLst>
        <pc:spChg chg="mod">
          <ac:chgData name="Teal Holden" userId="ca550c9695f0bd1e" providerId="LiveId" clId="{C08AC662-FFB8-48BD-B5DC-C3C8E31D299A}" dt="2020-05-03T20:50:02.981" v="815" actId="5793"/>
          <ac:spMkLst>
            <pc:docMk/>
            <pc:sldMk cId="2491790615" sldId="257"/>
            <ac:spMk id="3" creationId="{00000000-0000-0000-0000-000000000000}"/>
          </ac:spMkLst>
        </pc:spChg>
      </pc:sldChg>
      <pc:sldChg chg="modSp mod">
        <pc:chgData name="Teal Holden" userId="ca550c9695f0bd1e" providerId="LiveId" clId="{C08AC662-FFB8-48BD-B5DC-C3C8E31D299A}" dt="2020-05-03T21:01:18.248" v="950" actId="12"/>
        <pc:sldMkLst>
          <pc:docMk/>
          <pc:sldMk cId="1979741965" sldId="258"/>
        </pc:sldMkLst>
        <pc:spChg chg="mod">
          <ac:chgData name="Teal Holden" userId="ca550c9695f0bd1e" providerId="LiveId" clId="{C08AC662-FFB8-48BD-B5DC-C3C8E31D299A}" dt="2020-05-03T21:01:18.248" v="950" actId="12"/>
          <ac:spMkLst>
            <pc:docMk/>
            <pc:sldMk cId="1979741965" sldId="258"/>
            <ac:spMk id="7" creationId="{00000000-0000-0000-0000-000000000000}"/>
          </ac:spMkLst>
        </pc:spChg>
      </pc:sldChg>
      <pc:sldChg chg="modSp mod">
        <pc:chgData name="Teal Holden" userId="ca550c9695f0bd1e" providerId="LiveId" clId="{C08AC662-FFB8-48BD-B5DC-C3C8E31D299A}" dt="2020-05-03T21:01:08.967" v="948" actId="12"/>
        <pc:sldMkLst>
          <pc:docMk/>
          <pc:sldMk cId="596038128" sldId="259"/>
        </pc:sldMkLst>
        <pc:spChg chg="mod">
          <ac:chgData name="Teal Holden" userId="ca550c9695f0bd1e" providerId="LiveId" clId="{C08AC662-FFB8-48BD-B5DC-C3C8E31D299A}" dt="2020-05-03T20:55:05.394" v="844"/>
          <ac:spMkLst>
            <pc:docMk/>
            <pc:sldMk cId="596038128" sldId="259"/>
            <ac:spMk id="2" creationId="{00000000-0000-0000-0000-000000000000}"/>
          </ac:spMkLst>
        </pc:spChg>
        <pc:spChg chg="mod">
          <ac:chgData name="Teal Holden" userId="ca550c9695f0bd1e" providerId="LiveId" clId="{C08AC662-FFB8-48BD-B5DC-C3C8E31D299A}" dt="2020-05-03T21:01:08.967" v="948" actId="12"/>
          <ac:spMkLst>
            <pc:docMk/>
            <pc:sldMk cId="596038128" sldId="259"/>
            <ac:spMk id="3" creationId="{00000000-0000-0000-0000-000000000000}"/>
          </ac:spMkLst>
        </pc:spChg>
      </pc:sldChg>
      <pc:sldChg chg="modSp mod ord">
        <pc:chgData name="Teal Holden" userId="ca550c9695f0bd1e" providerId="LiveId" clId="{C08AC662-FFB8-48BD-B5DC-C3C8E31D299A}" dt="2020-05-03T21:02:25.535" v="961" actId="20577"/>
        <pc:sldMkLst>
          <pc:docMk/>
          <pc:sldMk cId="1568603951" sldId="260"/>
        </pc:sldMkLst>
        <pc:spChg chg="mod">
          <ac:chgData name="Teal Holden" userId="ca550c9695f0bd1e" providerId="LiveId" clId="{C08AC662-FFB8-48BD-B5DC-C3C8E31D299A}" dt="2020-05-03T20:57:29.349" v="867"/>
          <ac:spMkLst>
            <pc:docMk/>
            <pc:sldMk cId="1568603951" sldId="260"/>
            <ac:spMk id="2" creationId="{00000000-0000-0000-0000-000000000000}"/>
          </ac:spMkLst>
        </pc:spChg>
        <pc:spChg chg="mod">
          <ac:chgData name="Teal Holden" userId="ca550c9695f0bd1e" providerId="LiveId" clId="{C08AC662-FFB8-48BD-B5DC-C3C8E31D299A}" dt="2020-05-03T21:02:25.535" v="961" actId="20577"/>
          <ac:spMkLst>
            <pc:docMk/>
            <pc:sldMk cId="1568603951" sldId="260"/>
            <ac:spMk id="3" creationId="{00000000-0000-0000-0000-000000000000}"/>
          </ac:spMkLst>
        </pc:spChg>
      </pc:sldChg>
      <pc:sldChg chg="modSp mod">
        <pc:chgData name="Teal Holden" userId="ca550c9695f0bd1e" providerId="LiveId" clId="{C08AC662-FFB8-48BD-B5DC-C3C8E31D299A}" dt="2020-05-03T21:01:02.897" v="947" actId="12"/>
        <pc:sldMkLst>
          <pc:docMk/>
          <pc:sldMk cId="4058367458" sldId="261"/>
        </pc:sldMkLst>
        <pc:spChg chg="mod">
          <ac:chgData name="Teal Holden" userId="ca550c9695f0bd1e" providerId="LiveId" clId="{C08AC662-FFB8-48BD-B5DC-C3C8E31D299A}" dt="2020-05-03T20:55:49.822" v="853"/>
          <ac:spMkLst>
            <pc:docMk/>
            <pc:sldMk cId="4058367458" sldId="261"/>
            <ac:spMk id="2" creationId="{00000000-0000-0000-0000-000000000000}"/>
          </ac:spMkLst>
        </pc:spChg>
        <pc:spChg chg="mod">
          <ac:chgData name="Teal Holden" userId="ca550c9695f0bd1e" providerId="LiveId" clId="{C08AC662-FFB8-48BD-B5DC-C3C8E31D299A}" dt="2020-05-03T21:01:02.897" v="947" actId="12"/>
          <ac:spMkLst>
            <pc:docMk/>
            <pc:sldMk cId="4058367458" sldId="261"/>
            <ac:spMk id="3" creationId="{00000000-0000-0000-0000-000000000000}"/>
          </ac:spMkLst>
        </pc:spChg>
      </pc:sldChg>
      <pc:sldChg chg="modSp mod">
        <pc:chgData name="Teal Holden" userId="ca550c9695f0bd1e" providerId="LiveId" clId="{C08AC662-FFB8-48BD-B5DC-C3C8E31D299A}" dt="2020-05-03T21:01:14.410" v="949" actId="12"/>
        <pc:sldMkLst>
          <pc:docMk/>
          <pc:sldMk cId="153853021" sldId="262"/>
        </pc:sldMkLst>
        <pc:spChg chg="mod">
          <ac:chgData name="Teal Holden" userId="ca550c9695f0bd1e" providerId="LiveId" clId="{C08AC662-FFB8-48BD-B5DC-C3C8E31D299A}" dt="2020-05-03T20:53:25.091" v="831"/>
          <ac:spMkLst>
            <pc:docMk/>
            <pc:sldMk cId="153853021" sldId="262"/>
            <ac:spMk id="2" creationId="{00000000-0000-0000-0000-000000000000}"/>
          </ac:spMkLst>
        </pc:spChg>
        <pc:spChg chg="mod">
          <ac:chgData name="Teal Holden" userId="ca550c9695f0bd1e" providerId="LiveId" clId="{C08AC662-FFB8-48BD-B5DC-C3C8E31D299A}" dt="2020-05-03T21:01:14.410" v="949" actId="12"/>
          <ac:spMkLst>
            <pc:docMk/>
            <pc:sldMk cId="153853021" sldId="262"/>
            <ac:spMk id="3" creationId="{00000000-0000-0000-0000-000000000000}"/>
          </ac:spMkLst>
        </pc:spChg>
      </pc:sldChg>
      <pc:sldChg chg="modSp mod">
        <pc:chgData name="Teal Holden" userId="ca550c9695f0bd1e" providerId="LiveId" clId="{C08AC662-FFB8-48BD-B5DC-C3C8E31D299A}" dt="2020-05-03T21:00:50.222" v="946" actId="12"/>
        <pc:sldMkLst>
          <pc:docMk/>
          <pc:sldMk cId="5991664" sldId="263"/>
        </pc:sldMkLst>
        <pc:spChg chg="mod">
          <ac:chgData name="Teal Holden" userId="ca550c9695f0bd1e" providerId="LiveId" clId="{C08AC662-FFB8-48BD-B5DC-C3C8E31D299A}" dt="2020-05-03T20:57:29.349" v="867"/>
          <ac:spMkLst>
            <pc:docMk/>
            <pc:sldMk cId="5991664" sldId="263"/>
            <ac:spMk id="2" creationId="{00000000-0000-0000-0000-000000000000}"/>
          </ac:spMkLst>
        </pc:spChg>
        <pc:spChg chg="mod">
          <ac:chgData name="Teal Holden" userId="ca550c9695f0bd1e" providerId="LiveId" clId="{C08AC662-FFB8-48BD-B5DC-C3C8E31D299A}" dt="2020-05-03T21:00:50.222" v="946" actId="12"/>
          <ac:spMkLst>
            <pc:docMk/>
            <pc:sldMk cId="5991664" sldId="263"/>
            <ac:spMk id="3" creationId="{00000000-0000-0000-0000-000000000000}"/>
          </ac:spMkLst>
        </pc:spChg>
      </pc:sldChg>
      <pc:sldChg chg="modSp mod">
        <pc:chgData name="Teal Holden" userId="ca550c9695f0bd1e" providerId="LiveId" clId="{C08AC662-FFB8-48BD-B5DC-C3C8E31D299A}" dt="2020-05-03T21:07:10.069" v="1225" actId="20577"/>
        <pc:sldMkLst>
          <pc:docMk/>
          <pc:sldMk cId="1648407053" sldId="264"/>
        </pc:sldMkLst>
        <pc:spChg chg="mod">
          <ac:chgData name="Teal Holden" userId="ca550c9695f0bd1e" providerId="LiveId" clId="{C08AC662-FFB8-48BD-B5DC-C3C8E31D299A}" dt="2020-05-03T21:07:10.069" v="1225" actId="20577"/>
          <ac:spMkLst>
            <pc:docMk/>
            <pc:sldMk cId="1648407053" sldId="26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0640FE-7597-4D8B-83A0-DF7C172E243E}" type="datetimeFigureOut">
              <a:rPr lang="en-US" smtClean="0"/>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F476CD-36EC-4201-B808-0A620DD9F901}" type="slidenum">
              <a:rPr lang="en-US" smtClean="0"/>
              <a:t>‹#›</a:t>
            </a:fld>
            <a:endParaRPr lang="en-US"/>
          </a:p>
        </p:txBody>
      </p:sp>
    </p:spTree>
    <p:extLst>
      <p:ext uri="{BB962C8B-B14F-4D97-AF65-F5344CB8AC3E}">
        <p14:creationId xmlns:p14="http://schemas.microsoft.com/office/powerpoint/2010/main" val="3531021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2212669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408955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4098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723719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93446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3079344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86384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1172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113674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011937-3B2F-44D3-9F04-B7DAFA23D7E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1316336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011937-3B2F-44D3-9F04-B7DAFA23D7E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412157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011937-3B2F-44D3-9F04-B7DAFA23D7EA}"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3800813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011937-3B2F-44D3-9F04-B7DAFA23D7EA}"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1502311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11937-3B2F-44D3-9F04-B7DAFA23D7EA}"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144868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9011937-3B2F-44D3-9F04-B7DAFA23D7E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400766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011937-3B2F-44D3-9F04-B7DAFA23D7E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8B18B-1D79-4A2D-B441-01468DD27901}" type="slidenum">
              <a:rPr lang="en-US" smtClean="0"/>
              <a:t>‹#›</a:t>
            </a:fld>
            <a:endParaRPr lang="en-US"/>
          </a:p>
        </p:txBody>
      </p:sp>
    </p:spTree>
    <p:extLst>
      <p:ext uri="{BB962C8B-B14F-4D97-AF65-F5344CB8AC3E}">
        <p14:creationId xmlns:p14="http://schemas.microsoft.com/office/powerpoint/2010/main" val="1402117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011937-3B2F-44D3-9F04-B7DAFA23D7EA}" type="datetimeFigureOut">
              <a:rPr lang="en-US" smtClean="0"/>
              <a:t>5/3/2020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6A8B18B-1D79-4A2D-B441-01468DD27901}" type="slidenum">
              <a:rPr lang="en-US" smtClean="0"/>
              <a:t>‹#›</a:t>
            </a:fld>
            <a:endParaRPr lang="en-US"/>
          </a:p>
        </p:txBody>
      </p:sp>
    </p:spTree>
    <p:extLst>
      <p:ext uri="{BB962C8B-B14F-4D97-AF65-F5344CB8AC3E}">
        <p14:creationId xmlns:p14="http://schemas.microsoft.com/office/powerpoint/2010/main" val="20134995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giving.xula.edu/pages/NAAEndow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National Alumni Association Centennial Endowment Fund</a:t>
            </a:r>
          </a:p>
        </p:txBody>
      </p:sp>
      <p:sp>
        <p:nvSpPr>
          <p:cNvPr id="3" name="Subtitle 2"/>
          <p:cNvSpPr>
            <a:spLocks noGrp="1"/>
          </p:cNvSpPr>
          <p:nvPr>
            <p:ph type="subTitle" idx="1"/>
          </p:nvPr>
        </p:nvSpPr>
        <p:spPr/>
        <p:txBody>
          <a:bodyPr/>
          <a:lstStyle/>
          <a:p>
            <a:pPr algn="ctr"/>
            <a:r>
              <a:rPr lang="en-US" dirty="0">
                <a:solidFill>
                  <a:schemeClr val="tx1"/>
                </a:solidFill>
              </a:rPr>
              <a:t>Fundraising Tool Kit</a:t>
            </a:r>
          </a:p>
        </p:txBody>
      </p:sp>
    </p:spTree>
    <p:extLst>
      <p:ext uri="{BB962C8B-B14F-4D97-AF65-F5344CB8AC3E}">
        <p14:creationId xmlns:p14="http://schemas.microsoft.com/office/powerpoint/2010/main" val="543861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Frequently Asked Questions</a:t>
            </a:r>
          </a:p>
        </p:txBody>
      </p:sp>
      <p:sp>
        <p:nvSpPr>
          <p:cNvPr id="3" name="Content Placeholder 2"/>
          <p:cNvSpPr>
            <a:spLocks noGrp="1"/>
          </p:cNvSpPr>
          <p:nvPr>
            <p:ph idx="1"/>
          </p:nvPr>
        </p:nvSpPr>
        <p:spPr/>
        <p:txBody>
          <a:bodyPr/>
          <a:lstStyle/>
          <a:p>
            <a:pPr marL="628650" indent="-514350">
              <a:buFont typeface="+mj-lt"/>
              <a:buAutoNum type="romanUcPeriod"/>
            </a:pPr>
            <a:r>
              <a:rPr lang="en-US" dirty="0"/>
              <a:t>What is the National Alumni Association Centennial Endowment fund?</a:t>
            </a:r>
          </a:p>
          <a:p>
            <a:pPr marL="628650" indent="-514350">
              <a:buFont typeface="+mj-lt"/>
              <a:buAutoNum type="romanUcPeriod"/>
            </a:pPr>
            <a:r>
              <a:rPr lang="en-US" dirty="0"/>
              <a:t>What are the different gift requests Xavier makes?</a:t>
            </a:r>
          </a:p>
          <a:p>
            <a:pPr marL="628650" indent="-514350">
              <a:buFont typeface="+mj-lt"/>
              <a:buAutoNum type="romanUcPeriod"/>
            </a:pPr>
            <a:r>
              <a:rPr lang="en-US" dirty="0"/>
              <a:t>Will this take the place of my Annual gift?</a:t>
            </a:r>
          </a:p>
          <a:p>
            <a:pPr marL="628650" indent="-514350">
              <a:buFont typeface="+mj-lt"/>
              <a:buAutoNum type="romanUcPeriod"/>
            </a:pPr>
            <a:r>
              <a:rPr lang="en-US" dirty="0"/>
              <a:t>How do I ask someone to support the endowment?</a:t>
            </a:r>
          </a:p>
          <a:p>
            <a:pPr marL="628650" indent="-514350">
              <a:buFont typeface="+mj-lt"/>
              <a:buAutoNum type="romanUcPeriod"/>
            </a:pPr>
            <a:r>
              <a:rPr lang="en-US" dirty="0"/>
              <a:t>What is Peer to Peer solicitation?</a:t>
            </a:r>
          </a:p>
          <a:p>
            <a:pPr marL="628650" indent="-514350">
              <a:buFont typeface="+mj-lt"/>
              <a:buAutoNum type="romanUcPeriod"/>
            </a:pPr>
            <a:r>
              <a:rPr lang="en-US" dirty="0"/>
              <a:t>How do I make a gift to the endowment?</a:t>
            </a:r>
          </a:p>
          <a:p>
            <a:pPr marL="114300" indent="0">
              <a:buNone/>
            </a:pPr>
            <a:endParaRPr lang="en-US" dirty="0"/>
          </a:p>
          <a:p>
            <a:pPr marL="628650" indent="-514350">
              <a:buFont typeface="+mj-lt"/>
              <a:buAutoNum type="romanUcPeriod"/>
            </a:pPr>
            <a:endParaRPr lang="en-US" dirty="0"/>
          </a:p>
          <a:p>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endParaRPr lang="en-US" dirty="0"/>
          </a:p>
          <a:p>
            <a:endParaRPr lang="en-US" dirty="0"/>
          </a:p>
        </p:txBody>
      </p:sp>
    </p:spTree>
    <p:extLst>
      <p:ext uri="{BB962C8B-B14F-4D97-AF65-F5344CB8AC3E}">
        <p14:creationId xmlns:p14="http://schemas.microsoft.com/office/powerpoint/2010/main" val="2491790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sz="2800" dirty="0"/>
              <a:t>National Alumni Association</a:t>
            </a:r>
            <a:br>
              <a:rPr lang="en-US" sz="2800" dirty="0"/>
            </a:br>
            <a:r>
              <a:rPr lang="en-US" sz="2000" dirty="0"/>
              <a:t>Frequently Asked Questions</a:t>
            </a:r>
          </a:p>
        </p:txBody>
      </p:sp>
      <p:sp>
        <p:nvSpPr>
          <p:cNvPr id="7" name="Content Placeholder 6"/>
          <p:cNvSpPr>
            <a:spLocks noGrp="1"/>
          </p:cNvSpPr>
          <p:nvPr>
            <p:ph idx="1"/>
          </p:nvPr>
        </p:nvSpPr>
        <p:spPr/>
        <p:txBody>
          <a:bodyPr/>
          <a:lstStyle/>
          <a:p>
            <a:pPr marL="400050" indent="-285750"/>
            <a:r>
              <a:rPr lang="en-US" b="1" i="1" dirty="0"/>
              <a:t>What is the National Alumni Association Centennial Endowment fund?</a:t>
            </a:r>
          </a:p>
          <a:p>
            <a:pPr marL="114300" indent="0">
              <a:buNone/>
            </a:pPr>
            <a:endParaRPr lang="en-US" dirty="0"/>
          </a:p>
          <a:p>
            <a:pPr marL="114300" indent="0">
              <a:buNone/>
            </a:pPr>
            <a:r>
              <a:rPr lang="en-US" dirty="0">
                <a:solidFill>
                  <a:schemeClr val="tx1">
                    <a:lumMod val="50000"/>
                    <a:lumOff val="50000"/>
                  </a:schemeClr>
                </a:solidFill>
                <a:cs typeface="Calibri" panose="020F0502020204030204" pitchFamily="34" charset="0"/>
              </a:rPr>
              <a:t>In Memory of Sister Monica Loughlin c/o ‘69, SBS, the NAA Centennial Endowment fund was created to support the students of Xavier </a:t>
            </a:r>
            <a:r>
              <a:rPr lang="en-US" dirty="0">
                <a:solidFill>
                  <a:schemeClr val="tx1">
                    <a:lumMod val="50000"/>
                    <a:lumOff val="50000"/>
                  </a:schemeClr>
                </a:solidFill>
              </a:rPr>
              <a:t>University of Louisiana. By creating this fund The NAA intends to raise $1,000,000 by the centennial year of Xavier University, 2025. Funds will be distributed as scholarships based on criteria established by the National Alumni Association.</a:t>
            </a:r>
          </a:p>
        </p:txBody>
      </p:sp>
    </p:spTree>
    <p:extLst>
      <p:ext uri="{BB962C8B-B14F-4D97-AF65-F5344CB8AC3E}">
        <p14:creationId xmlns:p14="http://schemas.microsoft.com/office/powerpoint/2010/main" val="1979741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National Alumni Association</a:t>
            </a:r>
            <a:br>
              <a:rPr lang="en-US" sz="2800" dirty="0"/>
            </a:br>
            <a:r>
              <a:rPr lang="en-US" sz="2000" dirty="0"/>
              <a:t>Frequently Asked Questions</a:t>
            </a:r>
          </a:p>
        </p:txBody>
      </p:sp>
      <p:sp>
        <p:nvSpPr>
          <p:cNvPr id="3" name="Subtitle 2"/>
          <p:cNvSpPr>
            <a:spLocks noGrp="1"/>
          </p:cNvSpPr>
          <p:nvPr>
            <p:ph idx="1"/>
          </p:nvPr>
        </p:nvSpPr>
        <p:spPr>
          <a:xfrm>
            <a:off x="609599" y="1752600"/>
            <a:ext cx="6347714" cy="4800600"/>
          </a:xfrm>
        </p:spPr>
        <p:txBody>
          <a:bodyPr>
            <a:normAutofit fontScale="62500" lnSpcReduction="20000"/>
          </a:bodyPr>
          <a:lstStyle/>
          <a:p>
            <a:r>
              <a:rPr lang="en-US" sz="2900" b="1" i="1" dirty="0">
                <a:solidFill>
                  <a:schemeClr val="tx1"/>
                </a:solidFill>
              </a:rPr>
              <a:t>What are the different gift requests Xavier makes?</a:t>
            </a:r>
          </a:p>
          <a:p>
            <a:endParaRPr lang="en-US" sz="2900" dirty="0">
              <a:solidFill>
                <a:schemeClr val="tx1"/>
              </a:solidFill>
            </a:endParaRPr>
          </a:p>
          <a:p>
            <a:pPr marL="0" indent="0" algn="l">
              <a:buNone/>
            </a:pPr>
            <a:r>
              <a:rPr lang="en-US" sz="2900" dirty="0">
                <a:solidFill>
                  <a:schemeClr val="tx1">
                    <a:lumMod val="50000"/>
                    <a:lumOff val="50000"/>
                  </a:schemeClr>
                </a:solidFill>
              </a:rPr>
              <a:t>While it may seem there are multiple asks from Xavier, this is not the case. The office of Alumni Relations puts out several campaigns throughout the year to support the Annual Fund. There are other requests that are targeted for specific purposes, such as the Gap Fund that helps assure all seniors are able to walk the stage without having to worry about outstanding debt. There is also the </a:t>
            </a:r>
            <a:r>
              <a:rPr lang="en-US" sz="2900" dirty="0" err="1">
                <a:solidFill>
                  <a:schemeClr val="tx1">
                    <a:lumMod val="50000"/>
                    <a:lumOff val="50000"/>
                  </a:schemeClr>
                </a:solidFill>
              </a:rPr>
              <a:t>Xscape</a:t>
            </a:r>
            <a:r>
              <a:rPr lang="en-US" sz="2900" dirty="0">
                <a:solidFill>
                  <a:schemeClr val="tx1">
                    <a:lumMod val="50000"/>
                    <a:lumOff val="50000"/>
                  </a:schemeClr>
                </a:solidFill>
              </a:rPr>
              <a:t> fund, which provides assistance to students with financial difficulty due to unforeseen circumstances. Scholarships are provided by groups or individuals looking to support the university in a specific manner. </a:t>
            </a:r>
          </a:p>
          <a:p>
            <a:pPr marL="0" indent="0" algn="l">
              <a:buNone/>
            </a:pPr>
            <a:r>
              <a:rPr lang="en-US" sz="2900" dirty="0">
                <a:solidFill>
                  <a:schemeClr val="tx1">
                    <a:lumMod val="50000"/>
                    <a:lumOff val="50000"/>
                  </a:schemeClr>
                </a:solidFill>
              </a:rPr>
              <a:t>The National Alumni Association created this endowment fund to help celebrate the 100</a:t>
            </a:r>
            <a:r>
              <a:rPr lang="en-US" sz="2900" baseline="30000" dirty="0">
                <a:solidFill>
                  <a:schemeClr val="tx1">
                    <a:lumMod val="50000"/>
                    <a:lumOff val="50000"/>
                  </a:schemeClr>
                </a:solidFill>
              </a:rPr>
              <a:t>th</a:t>
            </a:r>
            <a:r>
              <a:rPr lang="en-US" sz="2900" dirty="0">
                <a:solidFill>
                  <a:schemeClr val="tx1">
                    <a:lumMod val="50000"/>
                    <a:lumOff val="50000"/>
                  </a:schemeClr>
                </a:solidFill>
              </a:rPr>
              <a:t> anniversary of our beloved Xavier and to leave a lasting legacy of our belief and support of what Xavier has done for us, those students coming behind us, and for generations to come. </a:t>
            </a:r>
            <a:r>
              <a:rPr lang="en-US" sz="2900" b="1" dirty="0">
                <a:solidFill>
                  <a:schemeClr val="tx1">
                    <a:lumMod val="50000"/>
                    <a:lumOff val="50000"/>
                  </a:schemeClr>
                </a:solidFill>
              </a:rPr>
              <a:t>We are the Lifeline of Xavier University. We Are Xavier.</a:t>
            </a:r>
          </a:p>
          <a:p>
            <a:endParaRPr lang="en-US" dirty="0"/>
          </a:p>
          <a:p>
            <a:endParaRPr lang="en-US" dirty="0"/>
          </a:p>
        </p:txBody>
      </p:sp>
    </p:spTree>
    <p:extLst>
      <p:ext uri="{BB962C8B-B14F-4D97-AF65-F5344CB8AC3E}">
        <p14:creationId xmlns:p14="http://schemas.microsoft.com/office/powerpoint/2010/main" val="153853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National Alumni Association</a:t>
            </a:r>
            <a:br>
              <a:rPr lang="en-US" sz="2800" dirty="0"/>
            </a:br>
            <a:r>
              <a:rPr lang="en-US" sz="2000" dirty="0"/>
              <a:t>Frequently Asked Questions</a:t>
            </a:r>
          </a:p>
        </p:txBody>
      </p:sp>
      <p:sp>
        <p:nvSpPr>
          <p:cNvPr id="3" name="Subtitle 2"/>
          <p:cNvSpPr>
            <a:spLocks noGrp="1"/>
          </p:cNvSpPr>
          <p:nvPr>
            <p:ph idx="1"/>
          </p:nvPr>
        </p:nvSpPr>
        <p:spPr/>
        <p:txBody>
          <a:bodyPr/>
          <a:lstStyle/>
          <a:p>
            <a:r>
              <a:rPr lang="en-US" b="1" i="1" dirty="0">
                <a:solidFill>
                  <a:schemeClr val="tx1"/>
                </a:solidFill>
              </a:rPr>
              <a:t>Will this take the place of my Annual gift?</a:t>
            </a:r>
          </a:p>
          <a:p>
            <a:pPr algn="l"/>
            <a:endParaRPr lang="en-US" dirty="0">
              <a:solidFill>
                <a:schemeClr val="tx1"/>
              </a:solidFill>
            </a:endParaRPr>
          </a:p>
          <a:p>
            <a:pPr marL="0" indent="0" algn="l">
              <a:buNone/>
            </a:pPr>
            <a:r>
              <a:rPr lang="en-US" dirty="0">
                <a:solidFill>
                  <a:schemeClr val="tx1">
                    <a:lumMod val="50000"/>
                    <a:lumOff val="50000"/>
                  </a:schemeClr>
                </a:solidFill>
              </a:rPr>
              <a:t>Annual gifts are gifts that allow the university to place funds in areas with the most need at a given time period.</a:t>
            </a:r>
          </a:p>
          <a:p>
            <a:pPr marL="0" indent="0" algn="l">
              <a:buNone/>
            </a:pPr>
            <a:r>
              <a:rPr lang="en-US" dirty="0">
                <a:solidFill>
                  <a:schemeClr val="tx1">
                    <a:lumMod val="50000"/>
                    <a:lumOff val="50000"/>
                  </a:schemeClr>
                </a:solidFill>
              </a:rPr>
              <a:t>This contribution is not considered part of your annual gift. Making designated contributions are designed to allow each donor to prescribe exactly how they want the gift used. The funds raised for Centennial Endowment Fund will be used towards student scholarships.</a:t>
            </a:r>
          </a:p>
          <a:p>
            <a:endParaRPr lang="en-US" b="1" dirty="0">
              <a:latin typeface="Calibri" panose="020F0502020204030204" pitchFamily="34" charset="0"/>
            </a:endParaRPr>
          </a:p>
        </p:txBody>
      </p:sp>
    </p:spTree>
    <p:extLst>
      <p:ext uri="{BB962C8B-B14F-4D97-AF65-F5344CB8AC3E}">
        <p14:creationId xmlns:p14="http://schemas.microsoft.com/office/powerpoint/2010/main" val="596038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t>National Alumni Association</a:t>
            </a:r>
            <a:br>
              <a:rPr lang="en-US" sz="2800" b="1" dirty="0"/>
            </a:br>
            <a:r>
              <a:rPr lang="en-US" sz="2000" b="1" dirty="0"/>
              <a:t>Frequently Asked Questions</a:t>
            </a:r>
            <a:endParaRPr lang="en-US" sz="2000" dirty="0"/>
          </a:p>
        </p:txBody>
      </p:sp>
      <p:sp>
        <p:nvSpPr>
          <p:cNvPr id="3" name="Subtitle 2"/>
          <p:cNvSpPr>
            <a:spLocks noGrp="1"/>
          </p:cNvSpPr>
          <p:nvPr>
            <p:ph idx="1"/>
          </p:nvPr>
        </p:nvSpPr>
        <p:spPr/>
        <p:txBody>
          <a:bodyPr>
            <a:normAutofit lnSpcReduction="10000"/>
          </a:bodyPr>
          <a:lstStyle/>
          <a:p>
            <a:r>
              <a:rPr lang="en-US" b="1" i="1" dirty="0">
                <a:solidFill>
                  <a:schemeClr val="tx1"/>
                </a:solidFill>
              </a:rPr>
              <a:t>How do I ask someone to support the endowment?</a:t>
            </a:r>
          </a:p>
          <a:p>
            <a:pPr algn="l"/>
            <a:endParaRPr lang="en-US" dirty="0"/>
          </a:p>
          <a:p>
            <a:pPr marL="0" indent="0" algn="l">
              <a:buNone/>
            </a:pPr>
            <a:r>
              <a:rPr lang="en-US" dirty="0">
                <a:solidFill>
                  <a:schemeClr val="tx1">
                    <a:lumMod val="50000"/>
                    <a:lumOff val="50000"/>
                  </a:schemeClr>
                </a:solidFill>
              </a:rPr>
              <a:t>Asking someone to support a cause should not be difficult. Talking to friends you met while attending Xavier is easy, simply because you both share the same love and commitment to Xavier. Start by asking them how they are doing. Allow the conversation to easily flow to Xavier. Ease into the topic of the Endowment and let them know what you are doing to support. Ask them if they are able to join you in making this effort a success and let them know how they can make their gift. (</a:t>
            </a:r>
            <a:r>
              <a:rPr lang="en-US" b="1" dirty="0">
                <a:solidFill>
                  <a:schemeClr val="tx1">
                    <a:lumMod val="50000"/>
                    <a:lumOff val="50000"/>
                  </a:schemeClr>
                </a:solidFill>
              </a:rPr>
              <a:t>If they are not able to support at this time that's ok. Everyone you speak to will not be able to help</a:t>
            </a:r>
            <a:r>
              <a:rPr lang="en-US" dirty="0">
                <a:solidFill>
                  <a:schemeClr val="tx1">
                    <a:lumMod val="50000"/>
                    <a:lumOff val="50000"/>
                  </a:schemeClr>
                </a:solidFill>
              </a:rPr>
              <a:t>). Don’t forget to thank everyone for their support. </a:t>
            </a:r>
          </a:p>
        </p:txBody>
      </p:sp>
    </p:spTree>
    <p:extLst>
      <p:ext uri="{BB962C8B-B14F-4D97-AF65-F5344CB8AC3E}">
        <p14:creationId xmlns:p14="http://schemas.microsoft.com/office/powerpoint/2010/main" val="4058367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National Alumni Association</a:t>
            </a:r>
            <a:br>
              <a:rPr lang="en-US" sz="2800" dirty="0"/>
            </a:br>
            <a:r>
              <a:rPr lang="en-US" sz="2000" dirty="0"/>
              <a:t>Frequently Asked Question</a:t>
            </a:r>
          </a:p>
        </p:txBody>
      </p:sp>
      <p:sp>
        <p:nvSpPr>
          <p:cNvPr id="3" name="Subtitle 2"/>
          <p:cNvSpPr>
            <a:spLocks noGrp="1"/>
          </p:cNvSpPr>
          <p:nvPr>
            <p:ph idx="1"/>
          </p:nvPr>
        </p:nvSpPr>
        <p:spPr/>
        <p:txBody>
          <a:bodyPr>
            <a:normAutofit/>
          </a:bodyPr>
          <a:lstStyle/>
          <a:p>
            <a:pPr marL="400050" indent="-285750"/>
            <a:r>
              <a:rPr lang="en-US" b="1" i="1" dirty="0"/>
              <a:t>What is Peer to Peer solicitation?</a:t>
            </a:r>
          </a:p>
          <a:p>
            <a:pPr marL="628650" indent="-514350">
              <a:buFont typeface="+mj-lt"/>
              <a:buAutoNum type="romanUcPeriod" startAt="6"/>
            </a:pPr>
            <a:endParaRPr lang="en-US" dirty="0"/>
          </a:p>
          <a:p>
            <a:pPr marL="0" indent="0">
              <a:buNone/>
            </a:pPr>
            <a:r>
              <a:rPr lang="en-US" dirty="0">
                <a:solidFill>
                  <a:schemeClr val="tx1">
                    <a:lumMod val="50000"/>
                    <a:lumOff val="50000"/>
                  </a:schemeClr>
                </a:solidFill>
              </a:rPr>
              <a:t>The Peer to Peer Solicitor develops a network of individuals within their profession, sorority, fraternity, hometown, etc. They work within these groups to encourage support of Xavier University of Louisiana. This support can be in the form of being a Class Agent, Give Love Xavier Captain, and/or Annual Giving Solicitor.  Each Peer to Peer solicitor is asked to make contact with someone within their peer groups to obtain support for the NAA Centennial Endowment. Each Peer to Peer Solicitor should themselves support the effort they are asking someone else to support.</a:t>
            </a:r>
          </a:p>
          <a:p>
            <a:pPr marL="0" indent="0">
              <a:buNone/>
            </a:pPr>
            <a:endParaRPr lang="en-US" dirty="0"/>
          </a:p>
        </p:txBody>
      </p:sp>
    </p:spTree>
    <p:extLst>
      <p:ext uri="{BB962C8B-B14F-4D97-AF65-F5344CB8AC3E}">
        <p14:creationId xmlns:p14="http://schemas.microsoft.com/office/powerpoint/2010/main" val="5991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t>National Alumni Association</a:t>
            </a:r>
            <a:br>
              <a:rPr lang="en-US" sz="2800" b="1" dirty="0"/>
            </a:br>
            <a:r>
              <a:rPr lang="en-US" sz="2000" b="1" dirty="0"/>
              <a:t>Frequently Asked Questions</a:t>
            </a:r>
          </a:p>
        </p:txBody>
      </p:sp>
      <p:sp>
        <p:nvSpPr>
          <p:cNvPr id="3" name="Subtitle 2"/>
          <p:cNvSpPr>
            <a:spLocks noGrp="1"/>
          </p:cNvSpPr>
          <p:nvPr>
            <p:ph idx="1"/>
          </p:nvPr>
        </p:nvSpPr>
        <p:spPr/>
        <p:txBody>
          <a:bodyPr/>
          <a:lstStyle/>
          <a:p>
            <a:pPr algn="l"/>
            <a:r>
              <a:rPr lang="en-US" i="1" dirty="0">
                <a:solidFill>
                  <a:schemeClr val="tx1"/>
                </a:solidFill>
              </a:rPr>
              <a:t>How do I make a gift to the endowment?</a:t>
            </a:r>
          </a:p>
          <a:p>
            <a:pPr marL="514350" indent="-514350" algn="l">
              <a:buAutoNum type="romanUcPeriod" startAt="3"/>
            </a:pPr>
            <a:endParaRPr lang="en-US" dirty="0"/>
          </a:p>
          <a:p>
            <a:pPr marL="0" indent="0" algn="l">
              <a:buNone/>
            </a:pPr>
            <a:r>
              <a:rPr lang="en-US" dirty="0">
                <a:solidFill>
                  <a:schemeClr val="tx1">
                    <a:lumMod val="50000"/>
                    <a:lumOff val="50000"/>
                  </a:schemeClr>
                </a:solidFill>
              </a:rPr>
              <a:t>Making a gift to the endowment can be done in three ways: </a:t>
            </a:r>
          </a:p>
          <a:p>
            <a:pPr marL="342900" indent="-342900" algn="l">
              <a:buFont typeface="Arial" panose="020B0604020202020204" pitchFamily="34" charset="0"/>
              <a:buChar char="•"/>
            </a:pPr>
            <a:r>
              <a:rPr lang="en-US" dirty="0">
                <a:solidFill>
                  <a:schemeClr val="tx1">
                    <a:lumMod val="50000"/>
                    <a:lumOff val="50000"/>
                  </a:schemeClr>
                </a:solidFill>
              </a:rPr>
              <a:t>Completed pledge card mailed to: Office of Institutional Advancement, 1 Drexel Drive, Building #66, New Orleans, LA 70125</a:t>
            </a:r>
          </a:p>
          <a:p>
            <a:pPr marL="342900" indent="-342900" algn="l">
              <a:buFont typeface="Arial" panose="020B0604020202020204" pitchFamily="34" charset="0"/>
              <a:buChar char="•"/>
            </a:pPr>
            <a:r>
              <a:rPr lang="en-US" dirty="0">
                <a:solidFill>
                  <a:schemeClr val="tx1">
                    <a:lumMod val="50000"/>
                    <a:lumOff val="50000"/>
                  </a:schemeClr>
                </a:solidFill>
              </a:rPr>
              <a:t>Online gifts: </a:t>
            </a:r>
            <a:r>
              <a:rPr lang="en-US" dirty="0">
                <a:solidFill>
                  <a:schemeClr val="tx1">
                    <a:lumMod val="50000"/>
                    <a:lumOff val="50000"/>
                  </a:schemeClr>
                </a:solidFill>
                <a:hlinkClick r:id="rId2"/>
              </a:rPr>
              <a:t>http://giving.xula.edu/pages/NAAEndowment</a:t>
            </a:r>
            <a:endParaRPr lang="en-US" dirty="0">
              <a:solidFill>
                <a:schemeClr val="tx1">
                  <a:lumMod val="50000"/>
                  <a:lumOff val="50000"/>
                </a:schemeClr>
              </a:solidFill>
            </a:endParaRPr>
          </a:p>
          <a:p>
            <a:pPr marL="342900" indent="-342900" algn="l">
              <a:buFont typeface="Arial" panose="020B0604020202020204" pitchFamily="34" charset="0"/>
              <a:buChar char="•"/>
            </a:pPr>
            <a:r>
              <a:rPr lang="en-US" dirty="0">
                <a:solidFill>
                  <a:schemeClr val="tx1">
                    <a:lumMod val="50000"/>
                    <a:lumOff val="50000"/>
                  </a:schemeClr>
                </a:solidFill>
              </a:rPr>
              <a:t>Via Phone: Office of Alumni Relations (504) 520-7575</a:t>
            </a:r>
          </a:p>
        </p:txBody>
      </p:sp>
    </p:spTree>
    <p:extLst>
      <p:ext uri="{BB962C8B-B14F-4D97-AF65-F5344CB8AC3E}">
        <p14:creationId xmlns:p14="http://schemas.microsoft.com/office/powerpoint/2010/main" val="156860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1"/>
            <a:ext cx="7543800" cy="914399"/>
          </a:xfrm>
        </p:spPr>
        <p:txBody>
          <a:bodyPr/>
          <a:lstStyle/>
          <a:p>
            <a:pPr algn="ctr"/>
            <a:r>
              <a:rPr lang="en-US" sz="2800" dirty="0"/>
              <a:t>Tools for Success</a:t>
            </a:r>
          </a:p>
        </p:txBody>
      </p:sp>
      <p:sp>
        <p:nvSpPr>
          <p:cNvPr id="3" name="Subtitle 2"/>
          <p:cNvSpPr>
            <a:spLocks noGrp="1"/>
          </p:cNvSpPr>
          <p:nvPr>
            <p:ph type="subTitle" idx="1"/>
          </p:nvPr>
        </p:nvSpPr>
        <p:spPr>
          <a:xfrm>
            <a:off x="533400" y="1905000"/>
            <a:ext cx="6781800" cy="4343400"/>
          </a:xfrm>
        </p:spPr>
        <p:txBody>
          <a:bodyPr>
            <a:normAutofit/>
          </a:bodyPr>
          <a:lstStyle/>
          <a:p>
            <a:pPr marL="285750" indent="-285750" algn="ctr">
              <a:buFont typeface="Arial" panose="020B0604020202020204" pitchFamily="34" charset="0"/>
              <a:buChar char="•"/>
            </a:pPr>
            <a:endParaRPr lang="en-US" dirty="0"/>
          </a:p>
          <a:p>
            <a:pPr marL="285750" indent="-285750" algn="ctr">
              <a:buFont typeface="Arial" panose="020B0604020202020204" pitchFamily="34" charset="0"/>
              <a:buChar char="•"/>
            </a:pPr>
            <a:endParaRPr lang="en-US" dirty="0"/>
          </a:p>
          <a:p>
            <a:pPr marL="285750" indent="-285750" algn="ctr">
              <a:buFont typeface="Arial" panose="020B0604020202020204" pitchFamily="34" charset="0"/>
              <a:buChar char="•"/>
            </a:pPr>
            <a:r>
              <a:rPr lang="en-US" dirty="0"/>
              <a:t>Endowment Fund Toolkit</a:t>
            </a:r>
          </a:p>
          <a:p>
            <a:pPr marL="285750" indent="-285750" algn="ctr">
              <a:buFont typeface="Arial" panose="020B0604020202020204" pitchFamily="34" charset="0"/>
              <a:buChar char="•"/>
            </a:pPr>
            <a:r>
              <a:rPr lang="en-US" dirty="0"/>
              <a:t>Endowment Fund Letter</a:t>
            </a:r>
          </a:p>
          <a:p>
            <a:pPr marL="285750" indent="-285750" algn="ctr">
              <a:buFont typeface="Arial" panose="020B0604020202020204" pitchFamily="34" charset="0"/>
              <a:buChar char="•"/>
            </a:pPr>
            <a:r>
              <a:rPr lang="en-US" dirty="0"/>
              <a:t>Pledge Card</a:t>
            </a:r>
          </a:p>
          <a:p>
            <a:pPr marL="285750" indent="-285750" algn="ctr">
              <a:buFont typeface="Arial" panose="020B0604020202020204" pitchFamily="34" charset="0"/>
              <a:buChar char="•"/>
            </a:pPr>
            <a:r>
              <a:rPr lang="en-US" dirty="0"/>
              <a:t>Endowment Fund Calculator</a:t>
            </a:r>
          </a:p>
          <a:p>
            <a:pPr marL="285750" indent="-285750" algn="ctr">
              <a:buFont typeface="Arial" panose="020B0604020202020204" pitchFamily="34" charset="0"/>
              <a:buChar char="•"/>
            </a:pPr>
            <a:r>
              <a:rPr lang="en-US" dirty="0"/>
              <a:t>Endowment Fund Thank You Letter</a:t>
            </a:r>
          </a:p>
          <a:p>
            <a:pPr algn="ctr"/>
            <a:endParaRPr lang="en-US" dirty="0"/>
          </a:p>
          <a:p>
            <a:pPr algn="ctr"/>
            <a:r>
              <a:rPr lang="en-US" i="1" dirty="0"/>
              <a:t>For any questions, please contact </a:t>
            </a:r>
          </a:p>
          <a:p>
            <a:pPr algn="ctr"/>
            <a:r>
              <a:rPr lang="en-US" i="1" dirty="0"/>
              <a:t>Keith Blossom at (504) 520-6795</a:t>
            </a:r>
          </a:p>
          <a:p>
            <a:pPr algn="ctr"/>
            <a:endParaRPr lang="en-US" dirty="0"/>
          </a:p>
        </p:txBody>
      </p:sp>
    </p:spTree>
    <p:extLst>
      <p:ext uri="{BB962C8B-B14F-4D97-AF65-F5344CB8AC3E}">
        <p14:creationId xmlns:p14="http://schemas.microsoft.com/office/powerpoint/2010/main" val="1648407053"/>
      </p:ext>
    </p:extLst>
  </p:cSld>
  <p:clrMapOvr>
    <a:masterClrMapping/>
  </p:clrMapOvr>
</p:sld>
</file>

<file path=ppt/theme/theme1.xml><?xml version="1.0" encoding="utf-8"?>
<a:theme xmlns:a="http://schemas.openxmlformats.org/drawingml/2006/main" name="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5810</TotalTime>
  <Words>798</Words>
  <Application>Microsoft Office PowerPoint</Application>
  <PresentationFormat>On-screen Show (4:3)</PresentationFormat>
  <Paragraphs>68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National Alumni Association Centennial Endowment Fund</vt:lpstr>
      <vt:lpstr>Frequently Asked Questions</vt:lpstr>
      <vt:lpstr>National Alumni Association Frequently Asked Questions</vt:lpstr>
      <vt:lpstr>National Alumni Association Frequently Asked Questions</vt:lpstr>
      <vt:lpstr>National Alumni Association Frequently Asked Questions</vt:lpstr>
      <vt:lpstr>National Alumni Association Frequently Asked Questions</vt:lpstr>
      <vt:lpstr>National Alumni Association Frequently Asked Question</vt:lpstr>
      <vt:lpstr>National Alumni Association Frequently Asked Questions</vt:lpstr>
      <vt:lpstr>Tools for Success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Alumni Association</dc:title>
  <dc:creator>Keith Blossom</dc:creator>
  <cp:lastModifiedBy>Teal Holden</cp:lastModifiedBy>
  <cp:revision>27</cp:revision>
  <dcterms:created xsi:type="dcterms:W3CDTF">2020-04-05T18:37:11Z</dcterms:created>
  <dcterms:modified xsi:type="dcterms:W3CDTF">2020-05-03T21:12:04Z</dcterms:modified>
</cp:coreProperties>
</file>