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90" r:id="rId4"/>
    <p:sldId id="284" r:id="rId5"/>
    <p:sldId id="291" r:id="rId6"/>
    <p:sldId id="287" r:id="rId7"/>
    <p:sldId id="289" r:id="rId8"/>
    <p:sldId id="279" r:id="rId9"/>
    <p:sldId id="288" r:id="rId10"/>
    <p:sldId id="292" r:id="rId11"/>
    <p:sldId id="285" r:id="rId12"/>
    <p:sldId id="286" r:id="rId13"/>
    <p:sldId id="258" r:id="rId14"/>
    <p:sldId id="266" r:id="rId15"/>
  </p:sldIdLst>
  <p:sldSz cx="9144000" cy="6858000" type="screen4x3"/>
  <p:notesSz cx="7010400" cy="9296400"/>
  <p:embeddedFontLst>
    <p:embeddedFont>
      <p:font typeface="Century Gothic" panose="020B0502020202020204" pitchFamily="34" charset="0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23" roundtripDataSignature="AMtx7mirPewTrEVZm0G4SLcTyHP++VCPF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431" autoAdjust="0"/>
  </p:normalViewPr>
  <p:slideViewPr>
    <p:cSldViewPr snapToGrid="0"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43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1031" y="4415768"/>
            <a:ext cx="5608315" cy="418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75" tIns="91275" rIns="91275" bIns="9127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441862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1:notes"/>
          <p:cNvSpPr txBox="1">
            <a:spLocks noGrp="1"/>
          </p:cNvSpPr>
          <p:nvPr>
            <p:ph type="body" idx="1"/>
          </p:nvPr>
        </p:nvSpPr>
        <p:spPr>
          <a:xfrm>
            <a:off x="701030" y="4415767"/>
            <a:ext cx="5608240" cy="4183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75" tIns="91275" rIns="91275" bIns="91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14380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597ece1fc5_0_6:notes"/>
          <p:cNvSpPr txBox="1">
            <a:spLocks noGrp="1"/>
          </p:cNvSpPr>
          <p:nvPr>
            <p:ph type="body" idx="1"/>
          </p:nvPr>
        </p:nvSpPr>
        <p:spPr>
          <a:xfrm>
            <a:off x="701031" y="4415768"/>
            <a:ext cx="5608315" cy="418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75" tIns="91275" rIns="91275" bIns="91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1" name="Google Shape;101;g597ece1fc5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490037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:notes"/>
          <p:cNvSpPr txBox="1">
            <a:spLocks noGrp="1"/>
          </p:cNvSpPr>
          <p:nvPr>
            <p:ph type="body" idx="1"/>
          </p:nvPr>
        </p:nvSpPr>
        <p:spPr>
          <a:xfrm>
            <a:off x="701031" y="4415768"/>
            <a:ext cx="5608315" cy="4183360"/>
          </a:xfrm>
          <a:prstGeom prst="rect">
            <a:avLst/>
          </a:prstGeom>
        </p:spPr>
        <p:txBody>
          <a:bodyPr spcFirstLastPara="1" wrap="square" lIns="91275" tIns="91275" rIns="91275" bIns="91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3448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6431d4f1a3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g6431d4f1a3_0_35:notes"/>
          <p:cNvSpPr txBox="1">
            <a:spLocks noGrp="1"/>
          </p:cNvSpPr>
          <p:nvPr>
            <p:ph type="body" idx="1"/>
          </p:nvPr>
        </p:nvSpPr>
        <p:spPr>
          <a:xfrm>
            <a:off x="701031" y="4415768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75" tIns="91275" rIns="91275" bIns="91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1269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1:notes"/>
          <p:cNvSpPr txBox="1">
            <a:spLocks noGrp="1"/>
          </p:cNvSpPr>
          <p:nvPr>
            <p:ph type="body" idx="1"/>
          </p:nvPr>
        </p:nvSpPr>
        <p:spPr>
          <a:xfrm>
            <a:off x="701030" y="4415767"/>
            <a:ext cx="5608240" cy="4183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75" tIns="91275" rIns="91275" bIns="91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0339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6431d4f1a3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g6431d4f1a3_0_35:notes"/>
          <p:cNvSpPr txBox="1">
            <a:spLocks noGrp="1"/>
          </p:cNvSpPr>
          <p:nvPr>
            <p:ph type="body" idx="1"/>
          </p:nvPr>
        </p:nvSpPr>
        <p:spPr>
          <a:xfrm>
            <a:off x="701031" y="4415768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75" tIns="91275" rIns="91275" bIns="91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07945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1:notes"/>
          <p:cNvSpPr txBox="1">
            <a:spLocks noGrp="1"/>
          </p:cNvSpPr>
          <p:nvPr>
            <p:ph type="body" idx="1"/>
          </p:nvPr>
        </p:nvSpPr>
        <p:spPr>
          <a:xfrm>
            <a:off x="701030" y="4415767"/>
            <a:ext cx="5608240" cy="4183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75" tIns="91275" rIns="91275" bIns="91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40928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6431d4f1a3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g6431d4f1a3_0_35:notes"/>
          <p:cNvSpPr txBox="1">
            <a:spLocks noGrp="1"/>
          </p:cNvSpPr>
          <p:nvPr>
            <p:ph type="body" idx="1"/>
          </p:nvPr>
        </p:nvSpPr>
        <p:spPr>
          <a:xfrm>
            <a:off x="701031" y="4415768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75" tIns="91275" rIns="91275" bIns="91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47503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6431d4f1a3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g6431d4f1a3_0_35:notes"/>
          <p:cNvSpPr txBox="1">
            <a:spLocks noGrp="1"/>
          </p:cNvSpPr>
          <p:nvPr>
            <p:ph type="body" idx="1"/>
          </p:nvPr>
        </p:nvSpPr>
        <p:spPr>
          <a:xfrm>
            <a:off x="701031" y="4415768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75" tIns="91275" rIns="91275" bIns="91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67182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6431d4f1a3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g6431d4f1a3_0_35:notes"/>
          <p:cNvSpPr txBox="1">
            <a:spLocks noGrp="1"/>
          </p:cNvSpPr>
          <p:nvPr>
            <p:ph type="body" idx="1"/>
          </p:nvPr>
        </p:nvSpPr>
        <p:spPr>
          <a:xfrm>
            <a:off x="701031" y="4415768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75" tIns="91275" rIns="91275" bIns="91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1371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1:notes"/>
          <p:cNvSpPr txBox="1">
            <a:spLocks noGrp="1"/>
          </p:cNvSpPr>
          <p:nvPr>
            <p:ph type="body" idx="1"/>
          </p:nvPr>
        </p:nvSpPr>
        <p:spPr>
          <a:xfrm>
            <a:off x="701030" y="4415767"/>
            <a:ext cx="5608240" cy="4183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75" tIns="91275" rIns="91275" bIns="91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0004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4"/>
          <p:cNvSpPr txBox="1">
            <a:spLocks noGrp="1"/>
          </p:cNvSpPr>
          <p:nvPr>
            <p:ph type="title"/>
          </p:nvPr>
        </p:nvSpPr>
        <p:spPr>
          <a:xfrm>
            <a:off x="0" y="1123856"/>
            <a:ext cx="8913813" cy="914400"/>
          </a:xfrm>
          <a:prstGeom prst="rect">
            <a:avLst/>
          </a:prstGeom>
          <a:solidFill>
            <a:srgbClr val="F3B32E"/>
          </a:solidFill>
          <a:ln>
            <a:noFill/>
          </a:ln>
        </p:spPr>
        <p:txBody>
          <a:bodyPr spcFirstLastPara="1" wrap="square" lIns="1188700" tIns="45700" rIns="274300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4"/>
          <p:cNvSpPr txBox="1">
            <a:spLocks noGrp="1"/>
          </p:cNvSpPr>
          <p:nvPr>
            <p:ph type="body" idx="1"/>
          </p:nvPr>
        </p:nvSpPr>
        <p:spPr>
          <a:xfrm>
            <a:off x="1114424" y="2595562"/>
            <a:ext cx="7610476" cy="3670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1800"/>
              <a:buChar char="⬜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⬜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⬜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⬜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⬜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⬜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⬜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⬜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⬜"/>
              <a:defRPr/>
            </a:lvl9pPr>
          </a:lstStyle>
          <a:p>
            <a:endParaRPr/>
          </a:p>
        </p:txBody>
      </p:sp>
      <p:sp>
        <p:nvSpPr>
          <p:cNvPr id="17" name="Google Shape;17;p14"/>
          <p:cNvSpPr txBox="1">
            <a:spLocks noGrp="1"/>
          </p:cNvSpPr>
          <p:nvPr>
            <p:ph type="dt" idx="10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4"/>
          <p:cNvSpPr txBox="1">
            <a:spLocks noGrp="1"/>
          </p:cNvSpPr>
          <p:nvPr>
            <p:ph type="ftr" idx="11"/>
          </p:nvPr>
        </p:nvSpPr>
        <p:spPr>
          <a:xfrm>
            <a:off x="2823883" y="18938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sldNum" idx="12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Pictures with Caption">
  <p:cSld name="3 Pictures with Caption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4"/>
          <p:cNvSpPr txBox="1"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  <a:prstGeom prst="rect">
            <a:avLst/>
          </a:prstGeom>
          <a:solidFill>
            <a:srgbClr val="F3B32E"/>
          </a:solidFill>
          <a:ln>
            <a:noFill/>
          </a:ln>
        </p:spPr>
        <p:txBody>
          <a:bodyPr spcFirstLastPara="1" wrap="square" lIns="1188700" tIns="137150" rIns="274300" bIns="13715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4"/>
          <p:cNvSpPr txBox="1"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prstGeom prst="rect">
            <a:avLst/>
          </a:prstGeom>
          <a:solidFill>
            <a:srgbClr val="CED1D0"/>
          </a:solidFill>
          <a:ln>
            <a:noFill/>
          </a:ln>
        </p:spPr>
        <p:txBody>
          <a:bodyPr spcFirstLastPara="1" wrap="square" lIns="292600" tIns="137150" rIns="274300" bIns="13715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1" name="Google Shape;81;p24"/>
          <p:cNvSpPr txBox="1">
            <a:spLocks noGrp="1"/>
          </p:cNvSpPr>
          <p:nvPr>
            <p:ph type="dt" idx="10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4"/>
          <p:cNvSpPr txBox="1">
            <a:spLocks noGrp="1"/>
          </p:cNvSpPr>
          <p:nvPr>
            <p:ph type="ftr" idx="11"/>
          </p:nvPr>
        </p:nvSpPr>
        <p:spPr>
          <a:xfrm>
            <a:off x="2823883" y="18938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4"/>
          <p:cNvSpPr>
            <a:spLocks noGrp="1"/>
          </p:cNvSpPr>
          <p:nvPr>
            <p:ph type="pic" idx="2"/>
          </p:nvPr>
        </p:nvSpPr>
        <p:spPr>
          <a:xfrm>
            <a:off x="927100" y="1129553"/>
            <a:ext cx="6601968" cy="298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8D64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B89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D64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B89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D64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1640A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1640A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4" name="Google Shape;84;p24"/>
          <p:cNvSpPr>
            <a:spLocks noGrp="1"/>
          </p:cNvSpPr>
          <p:nvPr>
            <p:ph type="pic" idx="3"/>
          </p:nvPr>
        </p:nvSpPr>
        <p:spPr>
          <a:xfrm>
            <a:off x="7543800" y="1129553"/>
            <a:ext cx="1371600" cy="1481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8D64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B89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D64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B89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D64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1640A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1640A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5" name="Google Shape;85;p24"/>
          <p:cNvSpPr>
            <a:spLocks noGrp="1"/>
          </p:cNvSpPr>
          <p:nvPr>
            <p:ph type="pic" idx="4"/>
          </p:nvPr>
        </p:nvSpPr>
        <p:spPr>
          <a:xfrm>
            <a:off x="7543800" y="2629169"/>
            <a:ext cx="1371600" cy="1481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8D64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B89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D64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B89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D64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1640A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1640A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343400"/>
          </a:xfrm>
        </p:spPr>
        <p:txBody>
          <a:bodyPr/>
          <a:lstStyle>
            <a:lvl1pPr>
              <a:spcBef>
                <a:spcPts val="1200"/>
              </a:spcBef>
              <a:buFontTx/>
              <a:buNone/>
              <a:defRPr sz="1800" b="1">
                <a:solidFill>
                  <a:schemeClr val="accent2"/>
                </a:solidFill>
              </a:defRPr>
            </a:lvl1pPr>
            <a:lvl2pPr marL="342892" indent="-342892" algn="l" defTabSz="457189" rtl="0" eaLnBrk="1" latinLnBrk="0" hangingPunct="1">
              <a:spcBef>
                <a:spcPts val="1200"/>
              </a:spcBef>
              <a:buFontTx/>
              <a:buNone/>
              <a:defRPr sz="1800">
                <a:solidFill>
                  <a:schemeClr val="tx2"/>
                </a:solidFill>
              </a:defRPr>
            </a:lvl2pPr>
            <a:lvl3pPr marL="342892" indent="-342892" algn="l" defTabSz="457189" rtl="0" eaLnBrk="1" latinLnBrk="0" hangingPunct="1">
              <a:spcBef>
                <a:spcPts val="1200"/>
              </a:spcBef>
              <a:buClr>
                <a:schemeClr val="accent2"/>
              </a:buClr>
              <a:buFontTx/>
              <a:buNone/>
              <a:defRPr sz="1600"/>
            </a:lvl3pPr>
            <a:lvl4pPr marL="342892" indent="-342892" algn="l" defTabSz="457189" rtl="0" eaLnBrk="1" latinLnBrk="0" hangingPunct="1">
              <a:spcBef>
                <a:spcPts val="1200"/>
              </a:spcBef>
              <a:buFontTx/>
              <a:buNone/>
              <a:defRPr sz="1500"/>
            </a:lvl4pPr>
            <a:lvl5pPr marL="342892" indent="-342892" algn="l" defTabSz="457189" rtl="0" eaLnBrk="1" latinLnBrk="0" hangingPunct="1">
              <a:spcBef>
                <a:spcPts val="1200"/>
              </a:spcBef>
              <a:buClr>
                <a:schemeClr val="accent1"/>
              </a:buClr>
              <a:buFontTx/>
              <a:buNone/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342892" lvl="1" indent="-342892" algn="l" defTabSz="457189" rtl="0" eaLnBrk="1" latinLnBrk="0" hangingPunct="1">
              <a:spcBef>
                <a:spcPts val="1200"/>
              </a:spcBef>
              <a:buFontTx/>
              <a:buNone/>
            </a:pPr>
            <a:r>
              <a:rPr lang="en-US" dirty="0"/>
              <a:t>Second level</a:t>
            </a:r>
          </a:p>
          <a:p>
            <a:pPr marL="342892" lvl="2" indent="-342892" algn="l" defTabSz="457189" rtl="0" eaLnBrk="1" latinLnBrk="0" hangingPunct="1">
              <a:spcBef>
                <a:spcPts val="1200"/>
              </a:spcBef>
              <a:buFontTx/>
              <a:buNone/>
            </a:pPr>
            <a:r>
              <a:rPr lang="en-US" dirty="0"/>
              <a:t>Third level</a:t>
            </a:r>
          </a:p>
          <a:p>
            <a:pPr marL="342892" lvl="3" indent="-342892" algn="l" defTabSz="457189" rtl="0" eaLnBrk="1" latinLnBrk="0" hangingPunct="1">
              <a:spcBef>
                <a:spcPts val="1200"/>
              </a:spcBef>
              <a:buFontTx/>
              <a:buNone/>
            </a:pPr>
            <a:r>
              <a:rPr lang="en-US" dirty="0"/>
              <a:t>Fourth level</a:t>
            </a:r>
          </a:p>
          <a:p>
            <a:pPr marL="342892" lvl="4" indent="-342892" algn="l" defTabSz="457189" rtl="0" eaLnBrk="1" latinLnBrk="0" hangingPunct="1">
              <a:spcBef>
                <a:spcPts val="1200"/>
              </a:spcBef>
              <a:buFontTx/>
              <a:buNone/>
            </a:pPr>
            <a:r>
              <a:rPr lang="en-US" dirty="0"/>
              <a:t>Fifth level</a:t>
            </a: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57200" y="585251"/>
            <a:ext cx="8229600" cy="58267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937771" y="6172669"/>
            <a:ext cx="790511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 b="1">
                <a:solidFill>
                  <a:schemeClr val="accent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EL256218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17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6"/>
          <p:cNvSpPr txBox="1">
            <a:spLocks noGrp="1"/>
          </p:cNvSpPr>
          <p:nvPr>
            <p:ph type="title"/>
          </p:nvPr>
        </p:nvSpPr>
        <p:spPr>
          <a:xfrm>
            <a:off x="0" y="1123856"/>
            <a:ext cx="8913813" cy="914400"/>
          </a:xfrm>
          <a:prstGeom prst="rect">
            <a:avLst/>
          </a:prstGeom>
          <a:solidFill>
            <a:srgbClr val="F3B32E"/>
          </a:solidFill>
          <a:ln>
            <a:noFill/>
          </a:ln>
        </p:spPr>
        <p:txBody>
          <a:bodyPr spcFirstLastPara="1" wrap="square" lIns="1188700" tIns="45700" rIns="274300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6"/>
          <p:cNvSpPr txBox="1">
            <a:spLocks noGrp="1"/>
          </p:cNvSpPr>
          <p:nvPr>
            <p:ph type="body" idx="1"/>
          </p:nvPr>
        </p:nvSpPr>
        <p:spPr>
          <a:xfrm>
            <a:off x="1117600" y="2595563"/>
            <a:ext cx="3566160" cy="3681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1800"/>
              <a:buChar char="⬜"/>
              <a:defRPr sz="1800"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⬜"/>
              <a:defRPr sz="1800"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⬜"/>
              <a:defRPr sz="1800"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⬜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⬜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⬜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⬜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⬜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⬜"/>
              <a:defRPr sz="1800"/>
            </a:lvl9pPr>
          </a:lstStyle>
          <a:p>
            <a:endParaRPr/>
          </a:p>
        </p:txBody>
      </p:sp>
      <p:sp>
        <p:nvSpPr>
          <p:cNvPr id="23" name="Google Shape;23;p16"/>
          <p:cNvSpPr txBox="1">
            <a:spLocks noGrp="1"/>
          </p:cNvSpPr>
          <p:nvPr>
            <p:ph type="body" idx="2"/>
          </p:nvPr>
        </p:nvSpPr>
        <p:spPr>
          <a:xfrm>
            <a:off x="5147534" y="2595563"/>
            <a:ext cx="3566160" cy="3681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1800"/>
              <a:buChar char="⬜"/>
              <a:defRPr sz="1800"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⬜"/>
              <a:defRPr sz="1800"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⬜"/>
              <a:defRPr sz="1800"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⬜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⬜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⬜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⬜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⬜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⬜"/>
              <a:defRPr sz="1800"/>
            </a:lvl9pPr>
          </a:lstStyle>
          <a:p>
            <a:endParaRPr/>
          </a:p>
        </p:txBody>
      </p:sp>
      <p:sp>
        <p:nvSpPr>
          <p:cNvPr id="24" name="Google Shape;24;p16"/>
          <p:cNvSpPr txBox="1">
            <a:spLocks noGrp="1"/>
          </p:cNvSpPr>
          <p:nvPr>
            <p:ph type="dt" idx="10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6"/>
          <p:cNvSpPr txBox="1">
            <a:spLocks noGrp="1"/>
          </p:cNvSpPr>
          <p:nvPr>
            <p:ph type="ftr" idx="11"/>
          </p:nvPr>
        </p:nvSpPr>
        <p:spPr>
          <a:xfrm>
            <a:off x="2823883" y="18938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6"/>
          <p:cNvSpPr txBox="1">
            <a:spLocks noGrp="1"/>
          </p:cNvSpPr>
          <p:nvPr>
            <p:ph type="sldNum" idx="12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7"/>
          <p:cNvSpPr txBox="1">
            <a:spLocks noGrp="1"/>
          </p:cNvSpPr>
          <p:nvPr>
            <p:ph type="title"/>
          </p:nvPr>
        </p:nvSpPr>
        <p:spPr>
          <a:xfrm>
            <a:off x="0" y="1123856"/>
            <a:ext cx="8913813" cy="914400"/>
          </a:xfrm>
          <a:prstGeom prst="rect">
            <a:avLst/>
          </a:prstGeom>
          <a:solidFill>
            <a:srgbClr val="F3B32E"/>
          </a:solidFill>
          <a:ln>
            <a:noFill/>
          </a:ln>
        </p:spPr>
        <p:txBody>
          <a:bodyPr spcFirstLastPara="1" wrap="square" lIns="1188700" tIns="45700" rIns="274300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entury Gothic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7"/>
          <p:cNvSpPr txBox="1">
            <a:spLocks noGrp="1"/>
          </p:cNvSpPr>
          <p:nvPr>
            <p:ph type="body" idx="1"/>
          </p:nvPr>
        </p:nvSpPr>
        <p:spPr>
          <a:xfrm>
            <a:off x="1120588" y="2017713"/>
            <a:ext cx="3566160" cy="877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2400"/>
              <a:buNone/>
              <a:defRPr sz="2400" b="0"/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0" name="Google Shape;30;p17"/>
          <p:cNvSpPr txBox="1">
            <a:spLocks noGrp="1"/>
          </p:cNvSpPr>
          <p:nvPr>
            <p:ph type="body" idx="2"/>
          </p:nvPr>
        </p:nvSpPr>
        <p:spPr>
          <a:xfrm>
            <a:off x="1120588" y="3065929"/>
            <a:ext cx="3566160" cy="3211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1800"/>
              <a:buChar char="⬜"/>
              <a:defRPr sz="1800"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⬜"/>
              <a:defRPr sz="1800"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⬜"/>
              <a:defRPr sz="1800"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⬜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⬜"/>
              <a:defRPr sz="18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⬜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⬜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⬜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⬜"/>
              <a:defRPr sz="1600"/>
            </a:lvl9pPr>
          </a:lstStyle>
          <a:p>
            <a:endParaRPr/>
          </a:p>
        </p:txBody>
      </p:sp>
      <p:sp>
        <p:nvSpPr>
          <p:cNvPr id="31" name="Google Shape;31;p17"/>
          <p:cNvSpPr txBox="1">
            <a:spLocks noGrp="1"/>
          </p:cNvSpPr>
          <p:nvPr>
            <p:ph type="body" idx="3"/>
          </p:nvPr>
        </p:nvSpPr>
        <p:spPr>
          <a:xfrm>
            <a:off x="5147534" y="2017713"/>
            <a:ext cx="3566160" cy="877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2400"/>
              <a:buNone/>
              <a:defRPr sz="2400" b="0"/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2" name="Google Shape;32;p17"/>
          <p:cNvSpPr txBox="1">
            <a:spLocks noGrp="1"/>
          </p:cNvSpPr>
          <p:nvPr>
            <p:ph type="body" idx="4"/>
          </p:nvPr>
        </p:nvSpPr>
        <p:spPr>
          <a:xfrm>
            <a:off x="5147534" y="3065929"/>
            <a:ext cx="3566160" cy="3211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1800"/>
              <a:buChar char="⬜"/>
              <a:defRPr sz="1800"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⬜"/>
              <a:defRPr sz="1800"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⬜"/>
              <a:defRPr sz="1800"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⬜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⬜"/>
              <a:defRPr sz="18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⬜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⬜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⬜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⬜"/>
              <a:defRPr sz="1600"/>
            </a:lvl9pPr>
          </a:lstStyle>
          <a:p>
            <a:endParaRPr/>
          </a:p>
        </p:txBody>
      </p:sp>
      <p:sp>
        <p:nvSpPr>
          <p:cNvPr id="33" name="Google Shape;33;p17"/>
          <p:cNvSpPr txBox="1">
            <a:spLocks noGrp="1"/>
          </p:cNvSpPr>
          <p:nvPr>
            <p:ph type="dt" idx="10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7"/>
          <p:cNvSpPr txBox="1">
            <a:spLocks noGrp="1"/>
          </p:cNvSpPr>
          <p:nvPr>
            <p:ph type="ftr" idx="11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7"/>
          <p:cNvSpPr txBox="1">
            <a:spLocks noGrp="1"/>
          </p:cNvSpPr>
          <p:nvPr>
            <p:ph type="sldNum" idx="12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6" name="Google Shape;36;p17"/>
          <p:cNvCxnSpPr/>
          <p:nvPr/>
        </p:nvCxnSpPr>
        <p:spPr>
          <a:xfrm>
            <a:off x="1212028" y="2904565"/>
            <a:ext cx="3383280" cy="1588"/>
          </a:xfrm>
          <a:prstGeom prst="straightConnector1">
            <a:avLst/>
          </a:prstGeom>
          <a:noFill/>
          <a:ln w="38100" cap="flat" cmpd="sng">
            <a:solidFill>
              <a:srgbClr val="D5D9CC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7" name="Google Shape;37;p17"/>
          <p:cNvCxnSpPr/>
          <p:nvPr/>
        </p:nvCxnSpPr>
        <p:spPr>
          <a:xfrm>
            <a:off x="5238974" y="2904565"/>
            <a:ext cx="3383280" cy="1588"/>
          </a:xfrm>
          <a:prstGeom prst="straightConnector1">
            <a:avLst/>
          </a:prstGeom>
          <a:noFill/>
          <a:ln w="38100" cap="flat" cmpd="sng">
            <a:solidFill>
              <a:srgbClr val="D5D9CC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8" name="Google Shape;38;p17"/>
          <p:cNvCxnSpPr/>
          <p:nvPr/>
        </p:nvCxnSpPr>
        <p:spPr>
          <a:xfrm>
            <a:off x="1212028" y="2904565"/>
            <a:ext cx="3383280" cy="1588"/>
          </a:xfrm>
          <a:prstGeom prst="straightConnector1">
            <a:avLst/>
          </a:prstGeom>
          <a:noFill/>
          <a:ln w="38100" cap="flat" cmpd="sng">
            <a:solidFill>
              <a:srgbClr val="D5D9CC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9" name="Google Shape;39;p17"/>
          <p:cNvCxnSpPr/>
          <p:nvPr/>
        </p:nvCxnSpPr>
        <p:spPr>
          <a:xfrm>
            <a:off x="5238974" y="2904565"/>
            <a:ext cx="3383280" cy="1588"/>
          </a:xfrm>
          <a:prstGeom prst="straightConnector1">
            <a:avLst/>
          </a:prstGeom>
          <a:noFill/>
          <a:ln w="38100" cap="flat" cmpd="sng">
            <a:solidFill>
              <a:srgbClr val="D5D9CC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0" name="Google Shape;40;p17"/>
          <p:cNvCxnSpPr/>
          <p:nvPr/>
        </p:nvCxnSpPr>
        <p:spPr>
          <a:xfrm>
            <a:off x="1212028" y="2904565"/>
            <a:ext cx="3383280" cy="1588"/>
          </a:xfrm>
          <a:prstGeom prst="straightConnector1">
            <a:avLst/>
          </a:prstGeom>
          <a:noFill/>
          <a:ln w="38100" cap="flat" cmpd="sng">
            <a:solidFill>
              <a:srgbClr val="D5D9CC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1" name="Google Shape;41;p17"/>
          <p:cNvCxnSpPr/>
          <p:nvPr/>
        </p:nvCxnSpPr>
        <p:spPr>
          <a:xfrm>
            <a:off x="5238974" y="2904565"/>
            <a:ext cx="3383280" cy="1588"/>
          </a:xfrm>
          <a:prstGeom prst="straightConnector1">
            <a:avLst/>
          </a:prstGeom>
          <a:noFill/>
          <a:ln w="38100" cap="flat" cmpd="sng">
            <a:solidFill>
              <a:srgbClr val="D5D9CC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8"/>
          <p:cNvSpPr txBox="1">
            <a:spLocks noGrp="1"/>
          </p:cNvSpPr>
          <p:nvPr>
            <p:ph type="title"/>
          </p:nvPr>
        </p:nvSpPr>
        <p:spPr>
          <a:xfrm>
            <a:off x="0" y="1123856"/>
            <a:ext cx="8913813" cy="914400"/>
          </a:xfrm>
          <a:prstGeom prst="rect">
            <a:avLst/>
          </a:prstGeom>
          <a:solidFill>
            <a:srgbClr val="F3B32E"/>
          </a:solidFill>
          <a:ln>
            <a:noFill/>
          </a:ln>
        </p:spPr>
        <p:txBody>
          <a:bodyPr spcFirstLastPara="1" wrap="square" lIns="1188700" tIns="45700" rIns="274300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8"/>
          <p:cNvSpPr txBox="1">
            <a:spLocks noGrp="1"/>
          </p:cNvSpPr>
          <p:nvPr>
            <p:ph type="dt" idx="10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8"/>
          <p:cNvSpPr txBox="1">
            <a:spLocks noGrp="1"/>
          </p:cNvSpPr>
          <p:nvPr>
            <p:ph type="ftr" idx="11"/>
          </p:nvPr>
        </p:nvSpPr>
        <p:spPr>
          <a:xfrm>
            <a:off x="2823883" y="18938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sldNum" idx="12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9"/>
          <p:cNvSpPr txBox="1">
            <a:spLocks noGrp="1"/>
          </p:cNvSpPr>
          <p:nvPr>
            <p:ph type="dt" idx="10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9"/>
          <p:cNvSpPr txBox="1">
            <a:spLocks noGrp="1"/>
          </p:cNvSpPr>
          <p:nvPr>
            <p:ph type="ftr" idx="11"/>
          </p:nvPr>
        </p:nvSpPr>
        <p:spPr>
          <a:xfrm>
            <a:off x="2823883" y="18938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9"/>
          <p:cNvSpPr txBox="1">
            <a:spLocks noGrp="1"/>
          </p:cNvSpPr>
          <p:nvPr>
            <p:ph type="sldNum" idx="12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0"/>
          <p:cNvSpPr txBox="1"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prstGeom prst="rect">
            <a:avLst/>
          </a:prstGeom>
          <a:solidFill>
            <a:srgbClr val="F3B32E"/>
          </a:solidFill>
          <a:ln>
            <a:noFill/>
          </a:ln>
        </p:spPr>
        <p:txBody>
          <a:bodyPr spcFirstLastPara="1" wrap="square" lIns="1188700" tIns="45700" rIns="274300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entury Gothic"/>
              <a:buNone/>
              <a:defRPr sz="3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0"/>
          <p:cNvSpPr txBox="1">
            <a:spLocks noGrp="1"/>
          </p:cNvSpPr>
          <p:nvPr>
            <p:ph type="body" idx="1"/>
          </p:nvPr>
        </p:nvSpPr>
        <p:spPr>
          <a:xfrm>
            <a:off x="5147534" y="2590800"/>
            <a:ext cx="3566160" cy="3686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1800"/>
              <a:buChar char="⬜"/>
              <a:defRPr sz="1800"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⬜"/>
              <a:defRPr sz="1800"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⬜"/>
              <a:defRPr sz="1800"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⬜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⬜"/>
              <a:defRPr sz="18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⬜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⬜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⬜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⬜"/>
              <a:defRPr sz="2000"/>
            </a:lvl9pPr>
          </a:lstStyle>
          <a:p>
            <a:endParaRPr/>
          </a:p>
        </p:txBody>
      </p:sp>
      <p:sp>
        <p:nvSpPr>
          <p:cNvPr id="54" name="Google Shape;54;p20"/>
          <p:cNvSpPr txBox="1">
            <a:spLocks noGrp="1"/>
          </p:cNvSpPr>
          <p:nvPr>
            <p:ph type="body" idx="2"/>
          </p:nvPr>
        </p:nvSpPr>
        <p:spPr>
          <a:xfrm>
            <a:off x="900952" y="2039111"/>
            <a:ext cx="3566160" cy="4224528"/>
          </a:xfrm>
          <a:prstGeom prst="rect">
            <a:avLst/>
          </a:prstGeom>
          <a:solidFill>
            <a:srgbClr val="CED1D0"/>
          </a:solidFill>
          <a:ln>
            <a:noFill/>
          </a:ln>
        </p:spPr>
        <p:txBody>
          <a:bodyPr spcFirstLastPara="1" wrap="square" lIns="292600" tIns="274300" rIns="274300" bIns="2743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18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5" name="Google Shape;55;p20"/>
          <p:cNvSpPr txBox="1">
            <a:spLocks noGrp="1"/>
          </p:cNvSpPr>
          <p:nvPr>
            <p:ph type="dt" idx="10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ftr" idx="11"/>
          </p:nvPr>
        </p:nvSpPr>
        <p:spPr>
          <a:xfrm>
            <a:off x="2823883" y="18938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0"/>
          <p:cNvSpPr txBox="1">
            <a:spLocks noGrp="1"/>
          </p:cNvSpPr>
          <p:nvPr>
            <p:ph type="sldNum" idx="12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1"/>
          <p:cNvSpPr txBox="1"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188700" tIns="45700" rIns="274300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  <a:defRPr sz="3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1"/>
          <p:cNvSpPr>
            <a:spLocks noGrp="1"/>
          </p:cNvSpPr>
          <p:nvPr>
            <p:ph type="pic" idx="2"/>
          </p:nvPr>
        </p:nvSpPr>
        <p:spPr>
          <a:xfrm>
            <a:off x="5487987" y="2048256"/>
            <a:ext cx="3427413" cy="4206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8D64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B89"/>
              </a:buClr>
              <a:buSzPts val="2800"/>
              <a:buFont typeface="Noto Sans Symbols"/>
              <a:buNone/>
              <a:defRPr sz="2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D64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B89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D64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1640A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1640A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1" name="Google Shape;61;p21"/>
          <p:cNvSpPr txBox="1">
            <a:spLocks noGrp="1"/>
          </p:cNvSpPr>
          <p:nvPr>
            <p:ph type="body" idx="1"/>
          </p:nvPr>
        </p:nvSpPr>
        <p:spPr>
          <a:xfrm>
            <a:off x="914400" y="2039112"/>
            <a:ext cx="4572000" cy="4224528"/>
          </a:xfrm>
          <a:prstGeom prst="rect">
            <a:avLst/>
          </a:prstGeom>
          <a:solidFill>
            <a:srgbClr val="F3B32E"/>
          </a:solidFill>
          <a:ln>
            <a:noFill/>
          </a:ln>
        </p:spPr>
        <p:txBody>
          <a:bodyPr spcFirstLastPara="1" wrap="square" lIns="292600" tIns="274300" rIns="274300" bIns="2743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2" name="Google Shape;62;p21"/>
          <p:cNvSpPr txBox="1">
            <a:spLocks noGrp="1"/>
          </p:cNvSpPr>
          <p:nvPr>
            <p:ph type="dt" idx="10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1"/>
          <p:cNvSpPr txBox="1">
            <a:spLocks noGrp="1"/>
          </p:cNvSpPr>
          <p:nvPr>
            <p:ph type="ftr" idx="11"/>
          </p:nvPr>
        </p:nvSpPr>
        <p:spPr>
          <a:xfrm>
            <a:off x="2823883" y="18938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1"/>
          <p:cNvSpPr txBox="1">
            <a:spLocks noGrp="1"/>
          </p:cNvSpPr>
          <p:nvPr>
            <p:ph type="sldNum" idx="12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above Caption">
  <p:cSld name="Picture above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2"/>
          <p:cNvSpPr txBox="1"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  <a:prstGeom prst="rect">
            <a:avLst/>
          </a:prstGeom>
          <a:solidFill>
            <a:srgbClr val="F3B32E"/>
          </a:solidFill>
          <a:ln>
            <a:noFill/>
          </a:ln>
        </p:spPr>
        <p:txBody>
          <a:bodyPr spcFirstLastPara="1" wrap="square" lIns="1188700" tIns="137150" rIns="274300" bIns="13715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2"/>
          <p:cNvSpPr txBox="1"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prstGeom prst="rect">
            <a:avLst/>
          </a:prstGeom>
          <a:solidFill>
            <a:srgbClr val="CED1D0"/>
          </a:solidFill>
          <a:ln>
            <a:noFill/>
          </a:ln>
        </p:spPr>
        <p:txBody>
          <a:bodyPr spcFirstLastPara="1" wrap="square" lIns="292600" tIns="137150" rIns="274300" bIns="13715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8" name="Google Shape;68;p22"/>
          <p:cNvSpPr txBox="1">
            <a:spLocks noGrp="1"/>
          </p:cNvSpPr>
          <p:nvPr>
            <p:ph type="dt" idx="10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2"/>
          <p:cNvSpPr txBox="1">
            <a:spLocks noGrp="1"/>
          </p:cNvSpPr>
          <p:nvPr>
            <p:ph type="ftr" idx="11"/>
          </p:nvPr>
        </p:nvSpPr>
        <p:spPr>
          <a:xfrm>
            <a:off x="2823883" y="18938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2"/>
          <p:cNvSpPr>
            <a:spLocks noGrp="1"/>
          </p:cNvSpPr>
          <p:nvPr>
            <p:ph type="pic" idx="2"/>
          </p:nvPr>
        </p:nvSpPr>
        <p:spPr>
          <a:xfrm>
            <a:off x="927100" y="1129553"/>
            <a:ext cx="7988300" cy="298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8D64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B89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D64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B89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D64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1640A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1640A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Pictures with Caption">
  <p:cSld name="2 Pictures with Caption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3"/>
          <p:cNvSpPr txBox="1"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  <a:prstGeom prst="rect">
            <a:avLst/>
          </a:prstGeom>
          <a:solidFill>
            <a:srgbClr val="F3B32E"/>
          </a:solidFill>
          <a:ln>
            <a:noFill/>
          </a:ln>
        </p:spPr>
        <p:txBody>
          <a:bodyPr spcFirstLastPara="1" wrap="square" lIns="1188700" tIns="137150" rIns="274300" bIns="13715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3"/>
          <p:cNvSpPr txBox="1"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prstGeom prst="rect">
            <a:avLst/>
          </a:prstGeom>
          <a:solidFill>
            <a:srgbClr val="CED1D0"/>
          </a:solidFill>
          <a:ln>
            <a:noFill/>
          </a:ln>
        </p:spPr>
        <p:txBody>
          <a:bodyPr spcFirstLastPara="1" wrap="square" lIns="292600" tIns="137150" rIns="274300" bIns="13715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4" name="Google Shape;74;p23"/>
          <p:cNvSpPr txBox="1">
            <a:spLocks noGrp="1"/>
          </p:cNvSpPr>
          <p:nvPr>
            <p:ph type="dt" idx="10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3"/>
          <p:cNvSpPr txBox="1">
            <a:spLocks noGrp="1"/>
          </p:cNvSpPr>
          <p:nvPr>
            <p:ph type="ftr" idx="11"/>
          </p:nvPr>
        </p:nvSpPr>
        <p:spPr>
          <a:xfrm>
            <a:off x="2823883" y="18938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3"/>
          <p:cNvSpPr>
            <a:spLocks noGrp="1"/>
          </p:cNvSpPr>
          <p:nvPr>
            <p:ph type="pic" idx="2"/>
          </p:nvPr>
        </p:nvSpPr>
        <p:spPr>
          <a:xfrm>
            <a:off x="927100" y="1129553"/>
            <a:ext cx="3986784" cy="298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8D64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B89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D64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B89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D64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1640A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1640A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7" name="Google Shape;77;p23"/>
          <p:cNvSpPr>
            <a:spLocks noGrp="1"/>
          </p:cNvSpPr>
          <p:nvPr>
            <p:ph type="pic" idx="3"/>
          </p:nvPr>
        </p:nvSpPr>
        <p:spPr>
          <a:xfrm>
            <a:off x="4928616" y="1129553"/>
            <a:ext cx="3986784" cy="298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8D64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B89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D64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B89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D64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1640A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1640A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 txBox="1">
            <a:spLocks noGrp="1"/>
          </p:cNvSpPr>
          <p:nvPr>
            <p:ph type="title"/>
          </p:nvPr>
        </p:nvSpPr>
        <p:spPr>
          <a:xfrm>
            <a:off x="0" y="1123856"/>
            <a:ext cx="8913813" cy="914400"/>
          </a:xfrm>
          <a:prstGeom prst="rect">
            <a:avLst/>
          </a:prstGeom>
          <a:solidFill>
            <a:srgbClr val="F3B32E"/>
          </a:solidFill>
          <a:ln>
            <a:noFill/>
          </a:ln>
        </p:spPr>
        <p:txBody>
          <a:bodyPr spcFirstLastPara="1" wrap="square" lIns="1188700" tIns="45700" rIns="274300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3"/>
          <p:cNvSpPr txBox="1">
            <a:spLocks noGrp="1"/>
          </p:cNvSpPr>
          <p:nvPr>
            <p:ph type="body" idx="1"/>
          </p:nvPr>
        </p:nvSpPr>
        <p:spPr>
          <a:xfrm>
            <a:off x="1114424" y="2595562"/>
            <a:ext cx="7610476" cy="3670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8D64"/>
              </a:buClr>
              <a:buSzPts val="2000"/>
              <a:buFont typeface="Noto Sans Symbols"/>
              <a:buChar char="⬜"/>
              <a:defRPr sz="20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B89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D64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B89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D64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1640A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1640A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" name="Google Shape;8;p13"/>
          <p:cNvSpPr txBox="1">
            <a:spLocks noGrp="1"/>
          </p:cNvSpPr>
          <p:nvPr>
            <p:ph type="dt" idx="10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" name="Google Shape;9;p13"/>
          <p:cNvSpPr txBox="1">
            <a:spLocks noGrp="1"/>
          </p:cNvSpPr>
          <p:nvPr>
            <p:ph type="ftr" idx="11"/>
          </p:nvPr>
        </p:nvSpPr>
        <p:spPr>
          <a:xfrm>
            <a:off x="2823883" y="18938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0" name="Google Shape;10;p13"/>
          <p:cNvSpPr txBox="1">
            <a:spLocks noGrp="1"/>
          </p:cNvSpPr>
          <p:nvPr>
            <p:ph type="sldNum" idx="12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" name="Google Shape;11;p13"/>
          <p:cNvSpPr/>
          <p:nvPr/>
        </p:nvSpPr>
        <p:spPr>
          <a:xfrm>
            <a:off x="2808941" y="0"/>
            <a:ext cx="6104872" cy="182880"/>
          </a:xfrm>
          <a:prstGeom prst="rect">
            <a:avLst/>
          </a:prstGeom>
          <a:solidFill>
            <a:srgbClr val="CED1D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" name="Google Shape;12;p13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rgbClr val="CED1D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" name="Google Shape;13;p13" descr="Seal-XULA horizontal- color-01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77800" y="143996"/>
            <a:ext cx="2418723" cy="72340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emergencygrant@xula.edu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stuaccts@xula.edu" TargetMode="External"/><Relationship Id="rId4" Type="http://schemas.openxmlformats.org/officeDocument/2006/relationships/hyperlink" Target="mailto:finaid@xula.edu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"/>
          <p:cNvSpPr txBox="1">
            <a:spLocks noGrp="1"/>
          </p:cNvSpPr>
          <p:nvPr>
            <p:ph type="title"/>
          </p:nvPr>
        </p:nvSpPr>
        <p:spPr>
          <a:xfrm>
            <a:off x="0" y="876900"/>
            <a:ext cx="9143999" cy="914400"/>
          </a:xfrm>
          <a:prstGeom prst="rect">
            <a:avLst/>
          </a:prstGeom>
          <a:solidFill>
            <a:srgbClr val="F3B32E"/>
          </a:solidFill>
          <a:ln>
            <a:noFill/>
          </a:ln>
        </p:spPr>
        <p:txBody>
          <a:bodyPr spcFirstLastPara="1" wrap="square" lIns="1188700" tIns="45700" rIns="274300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40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Financial Aid </a:t>
            </a:r>
            <a:r>
              <a:rPr lang="en-US" sz="4000" b="1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Townhall</a:t>
            </a:r>
            <a:r>
              <a:rPr lang="en-US" sz="40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400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1" name="Google Shape;91;p1"/>
          <p:cNvSpPr/>
          <p:nvPr/>
        </p:nvSpPr>
        <p:spPr>
          <a:xfrm>
            <a:off x="4454820" y="3275112"/>
            <a:ext cx="2343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91301"/>
            <a:ext cx="9144000" cy="5066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"/>
          <p:cNvSpPr txBox="1">
            <a:spLocks noGrp="1"/>
          </p:cNvSpPr>
          <p:nvPr>
            <p:ph type="title"/>
          </p:nvPr>
        </p:nvSpPr>
        <p:spPr>
          <a:xfrm>
            <a:off x="0" y="876900"/>
            <a:ext cx="9143999" cy="914400"/>
          </a:xfrm>
          <a:prstGeom prst="rect">
            <a:avLst/>
          </a:prstGeom>
          <a:solidFill>
            <a:srgbClr val="F3B32E"/>
          </a:solidFill>
          <a:ln>
            <a:noFill/>
          </a:ln>
        </p:spPr>
        <p:txBody>
          <a:bodyPr spcFirstLastPara="1" wrap="square" lIns="1188700" tIns="45700" rIns="274300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44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Fiscal Clearance </a:t>
            </a:r>
            <a:endParaRPr sz="440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1" name="Google Shape;91;p1"/>
          <p:cNvSpPr/>
          <p:nvPr/>
        </p:nvSpPr>
        <p:spPr>
          <a:xfrm>
            <a:off x="4454820" y="3275112"/>
            <a:ext cx="2343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" name="Google Shape;92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91300"/>
            <a:ext cx="9143999" cy="4928630"/>
          </a:xfrm>
          <a:prstGeom prst="rect">
            <a:avLst/>
          </a:prstGeom>
          <a:noFill/>
          <a:ln>
            <a:noFill/>
          </a:ln>
          <a:effectLst>
            <a:outerShdw blurRad="57150" dist="180975" dir="540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241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55857"/>
            <a:ext cx="8229600" cy="5124450"/>
          </a:xfrm>
        </p:spPr>
        <p:txBody>
          <a:bodyPr/>
          <a:lstStyle/>
          <a:p>
            <a:pPr lvl="0">
              <a:buFont typeface="Wingdings" panose="05000000000000000000" pitchFamily="2" charset="2"/>
              <a:buChar char="v"/>
            </a:pPr>
            <a:r>
              <a:rPr lang="en-US" sz="1400" b="0" dirty="0">
                <a:solidFill>
                  <a:schemeClr val="tx1"/>
                </a:solidFill>
              </a:rPr>
              <a:t>If you have a zero or credit balance </a:t>
            </a:r>
            <a:r>
              <a:rPr lang="en-US" sz="1400" b="0" dirty="0" smtClean="0">
                <a:solidFill>
                  <a:schemeClr val="tx1"/>
                </a:solidFill>
              </a:rPr>
              <a:t>you </a:t>
            </a:r>
            <a:r>
              <a:rPr lang="en-US" sz="1400" b="0" dirty="0">
                <a:solidFill>
                  <a:schemeClr val="tx1"/>
                </a:solidFill>
              </a:rPr>
              <a:t>will </a:t>
            </a:r>
            <a:r>
              <a:rPr lang="en-US" sz="1400" b="0" dirty="0" smtClean="0">
                <a:solidFill>
                  <a:schemeClr val="tx1"/>
                </a:solidFill>
              </a:rPr>
              <a:t>automatically be Fiscally Cleared.</a:t>
            </a:r>
            <a:endParaRPr lang="en-US" sz="1400" b="0" dirty="0">
              <a:solidFill>
                <a:schemeClr val="tx1"/>
              </a:solidFill>
            </a:endParaRPr>
          </a:p>
          <a:p>
            <a:pPr lvl="0">
              <a:buFont typeface="Wingdings" panose="05000000000000000000" pitchFamily="2" charset="2"/>
              <a:buChar char="v"/>
            </a:pPr>
            <a:r>
              <a:rPr lang="en-US" sz="1400" b="0" dirty="0">
                <a:solidFill>
                  <a:schemeClr val="tx1"/>
                </a:solidFill>
              </a:rPr>
              <a:t>If your financial aid (including scholarships) does not cover the entire cost of </a:t>
            </a:r>
            <a:r>
              <a:rPr lang="en-US" sz="1400" b="0" dirty="0" smtClean="0">
                <a:solidFill>
                  <a:schemeClr val="tx1"/>
                </a:solidFill>
              </a:rPr>
              <a:t>tuition, fees and housing (if applicable) </a:t>
            </a:r>
            <a:r>
              <a:rPr lang="en-US" sz="1400" b="0" dirty="0">
                <a:solidFill>
                  <a:schemeClr val="tx1"/>
                </a:solidFill>
              </a:rPr>
              <a:t>you will have a “minimum payment </a:t>
            </a:r>
            <a:r>
              <a:rPr lang="en-US" sz="1400" b="0" dirty="0" smtClean="0">
                <a:solidFill>
                  <a:schemeClr val="tx1"/>
                </a:solidFill>
              </a:rPr>
              <a:t>required”.  </a:t>
            </a:r>
          </a:p>
          <a:p>
            <a:pPr lvl="0">
              <a:buFont typeface="Wingdings" panose="05000000000000000000" pitchFamily="2" charset="2"/>
              <a:buChar char="v"/>
            </a:pPr>
            <a:r>
              <a:rPr lang="en-US" sz="1400" b="0" dirty="0" smtClean="0">
                <a:solidFill>
                  <a:schemeClr val="tx1"/>
                </a:solidFill>
              </a:rPr>
              <a:t>Please </a:t>
            </a:r>
            <a:r>
              <a:rPr lang="en-US" sz="1400" b="0" dirty="0">
                <a:solidFill>
                  <a:schemeClr val="tx1"/>
                </a:solidFill>
              </a:rPr>
              <a:t>submit your required minimum payment to be Fiscally </a:t>
            </a:r>
            <a:r>
              <a:rPr lang="en-US" sz="1400" b="0" dirty="0" smtClean="0">
                <a:solidFill>
                  <a:schemeClr val="tx1"/>
                </a:solidFill>
              </a:rPr>
              <a:t>Cleared.  Payments </a:t>
            </a:r>
            <a:r>
              <a:rPr lang="en-US" sz="1400" b="0" dirty="0">
                <a:solidFill>
                  <a:schemeClr val="tx1"/>
                </a:solidFill>
              </a:rPr>
              <a:t>can be made online </a:t>
            </a:r>
            <a:r>
              <a:rPr lang="en-US" sz="1400" b="0" dirty="0" smtClean="0">
                <a:solidFill>
                  <a:schemeClr val="tx1"/>
                </a:solidFill>
              </a:rPr>
              <a:t>by logging into your Banner Web account </a:t>
            </a:r>
            <a:r>
              <a:rPr lang="en-US" sz="1400" b="0" dirty="0">
                <a:solidFill>
                  <a:schemeClr val="tx1"/>
                </a:solidFill>
              </a:rPr>
              <a:t>or by </a:t>
            </a:r>
            <a:r>
              <a:rPr lang="en-US" sz="1400" b="0" dirty="0" smtClean="0">
                <a:solidFill>
                  <a:schemeClr val="tx1"/>
                </a:solidFill>
              </a:rPr>
              <a:t>mail:</a:t>
            </a:r>
          </a:p>
          <a:p>
            <a:pPr lvl="0" algn="r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400" b="0" dirty="0" smtClean="0">
              <a:solidFill>
                <a:schemeClr val="tx1"/>
              </a:solidFill>
            </a:endParaRPr>
          </a:p>
          <a:p>
            <a:pPr algn="ctr">
              <a:spcBef>
                <a:spcPts val="0"/>
              </a:spcBef>
            </a:pPr>
            <a:r>
              <a:rPr lang="en-US" sz="1400" b="0" dirty="0" smtClean="0">
                <a:solidFill>
                  <a:schemeClr val="tx1"/>
                </a:solidFill>
              </a:rPr>
              <a:t>		Xavier University of Louisiana</a:t>
            </a:r>
          </a:p>
          <a:p>
            <a:pPr algn="ctr">
              <a:spcBef>
                <a:spcPts val="0"/>
              </a:spcBef>
            </a:pPr>
            <a:r>
              <a:rPr lang="en-US" sz="1400" b="0" dirty="0" smtClean="0">
                <a:solidFill>
                  <a:schemeClr val="tx1"/>
                </a:solidFill>
              </a:rPr>
              <a:t>		Office </a:t>
            </a:r>
            <a:r>
              <a:rPr lang="en-US" sz="1400" b="0" dirty="0">
                <a:solidFill>
                  <a:schemeClr val="tx1"/>
                </a:solidFill>
              </a:rPr>
              <a:t>of Student </a:t>
            </a:r>
            <a:r>
              <a:rPr lang="en-US" sz="1400" b="0" dirty="0" smtClean="0">
                <a:solidFill>
                  <a:schemeClr val="tx1"/>
                </a:solidFill>
              </a:rPr>
              <a:t>Accounts </a:t>
            </a:r>
          </a:p>
          <a:p>
            <a:pPr algn="ctr">
              <a:spcBef>
                <a:spcPts val="0"/>
              </a:spcBef>
            </a:pPr>
            <a:r>
              <a:rPr lang="en-US" sz="1400" b="0" dirty="0" smtClean="0">
                <a:solidFill>
                  <a:schemeClr val="tx1"/>
                </a:solidFill>
              </a:rPr>
              <a:t>		1 </a:t>
            </a:r>
            <a:r>
              <a:rPr lang="en-US" sz="1400" b="0" dirty="0">
                <a:solidFill>
                  <a:schemeClr val="tx1"/>
                </a:solidFill>
              </a:rPr>
              <a:t>Drexel Drive, Box 121 </a:t>
            </a:r>
            <a:endParaRPr lang="en-US" sz="1400" b="0" dirty="0" smtClean="0">
              <a:solidFill>
                <a:schemeClr val="tx1"/>
              </a:solidFill>
            </a:endParaRPr>
          </a:p>
          <a:p>
            <a:pPr algn="ctr">
              <a:spcBef>
                <a:spcPts val="0"/>
              </a:spcBef>
            </a:pPr>
            <a:r>
              <a:rPr lang="en-US" sz="1400" b="0" dirty="0" smtClean="0">
                <a:solidFill>
                  <a:schemeClr val="tx1"/>
                </a:solidFill>
              </a:rPr>
              <a:t>		New </a:t>
            </a:r>
            <a:r>
              <a:rPr lang="en-US" sz="1400" b="0" dirty="0">
                <a:solidFill>
                  <a:schemeClr val="tx1"/>
                </a:solidFill>
              </a:rPr>
              <a:t>Orleans, LA  </a:t>
            </a:r>
            <a:r>
              <a:rPr lang="en-US" sz="1400" b="0" dirty="0" smtClean="0">
                <a:solidFill>
                  <a:schemeClr val="tx1"/>
                </a:solidFill>
              </a:rPr>
              <a:t>70125</a:t>
            </a:r>
          </a:p>
          <a:p>
            <a:pPr lvl="0">
              <a:spcBef>
                <a:spcPts val="0"/>
              </a:spcBef>
            </a:pPr>
            <a:endParaRPr lang="en-US" sz="1400" b="0" dirty="0">
              <a:solidFill>
                <a:schemeClr val="tx1"/>
              </a:solidFill>
            </a:endParaRPr>
          </a:p>
          <a:p>
            <a:pPr lvl="0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1400" b="0" dirty="0" smtClean="0">
                <a:solidFill>
                  <a:schemeClr val="tx1"/>
                </a:solidFill>
              </a:rPr>
              <a:t>Required payment (1/2 due to the Office of Student Accounts) by the following dates:</a:t>
            </a:r>
            <a:endParaRPr lang="en-US" sz="1400" b="0" dirty="0">
              <a:solidFill>
                <a:schemeClr val="tx1"/>
              </a:solidFill>
            </a:endParaRPr>
          </a:p>
          <a:p>
            <a:r>
              <a:rPr lang="en-US" sz="1400" b="0" dirty="0" smtClean="0">
                <a:solidFill>
                  <a:schemeClr val="tx1"/>
                </a:solidFill>
              </a:rPr>
              <a:t>		May 20, 2020 – Summer 1 &amp; 3, 2020</a:t>
            </a:r>
          </a:p>
          <a:p>
            <a:r>
              <a:rPr lang="en-US" sz="1400" b="0" dirty="0" smtClean="0">
                <a:solidFill>
                  <a:schemeClr val="tx1"/>
                </a:solidFill>
              </a:rPr>
              <a:t>		June 22, 2020 – Summer 2, 2020 </a:t>
            </a:r>
          </a:p>
          <a:p>
            <a:r>
              <a:rPr lang="en-US" sz="1400" b="0" dirty="0" smtClean="0">
                <a:solidFill>
                  <a:schemeClr val="tx1"/>
                </a:solidFill>
              </a:rPr>
              <a:t>		July 17, 2020 – Fall 2020</a:t>
            </a:r>
          </a:p>
          <a:p>
            <a:endParaRPr lang="en-US" sz="1400" b="0" dirty="0" smtClean="0">
              <a:solidFill>
                <a:schemeClr val="tx1"/>
              </a:solidFill>
            </a:endParaRPr>
          </a:p>
          <a:p>
            <a:endParaRPr lang="en-US" sz="1400" dirty="0">
              <a:solidFill>
                <a:schemeClr val="tx1"/>
              </a:solidFill>
            </a:endParaRPr>
          </a:p>
          <a:p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0218" y="973178"/>
            <a:ext cx="8229600" cy="582679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b="1" dirty="0" smtClean="0"/>
              <a:t>Fiscal Clearance Process and Deadlines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0427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4962525"/>
          </a:xfrm>
        </p:spPr>
        <p:txBody>
          <a:bodyPr/>
          <a:lstStyle/>
          <a:p>
            <a:r>
              <a:rPr lang="en-US" b="0" u="sng" dirty="0" smtClean="0">
                <a:solidFill>
                  <a:schemeClr val="tx1"/>
                </a:solidFill>
              </a:rPr>
              <a:t>Summer 2020 Payment Plan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1400" b="0" dirty="0" smtClean="0">
                <a:solidFill>
                  <a:schemeClr val="tx1"/>
                </a:solidFill>
              </a:rPr>
              <a:t>Summer 1: May 25 is the </a:t>
            </a:r>
            <a:r>
              <a:rPr lang="en-US" sz="1400" b="0" dirty="0">
                <a:solidFill>
                  <a:schemeClr val="tx1"/>
                </a:solidFill>
              </a:rPr>
              <a:t>final day for fiscal </a:t>
            </a:r>
            <a:r>
              <a:rPr lang="en-US" sz="1400" b="0" dirty="0" smtClean="0">
                <a:solidFill>
                  <a:schemeClr val="tx1"/>
                </a:solidFill>
              </a:rPr>
              <a:t>clearance.  The </a:t>
            </a:r>
            <a:r>
              <a:rPr lang="en-US" sz="1400" b="0" dirty="0">
                <a:solidFill>
                  <a:schemeClr val="tx1"/>
                </a:solidFill>
              </a:rPr>
              <a:t>final payment for Summer 1 is due </a:t>
            </a:r>
            <a:r>
              <a:rPr lang="en-US" sz="1400" b="0" dirty="0" smtClean="0">
                <a:solidFill>
                  <a:schemeClr val="tx1"/>
                </a:solidFill>
              </a:rPr>
              <a:t>on or before </a:t>
            </a:r>
            <a:r>
              <a:rPr lang="en-US" sz="1400" b="0" dirty="0">
                <a:solidFill>
                  <a:schemeClr val="tx1"/>
                </a:solidFill>
              </a:rPr>
              <a:t>June 26, 2020</a:t>
            </a:r>
            <a:r>
              <a:rPr lang="en-US" sz="1400" b="0" dirty="0" smtClean="0">
                <a:solidFill>
                  <a:schemeClr val="tx1"/>
                </a:solidFill>
              </a:rPr>
              <a:t>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1400" b="0" dirty="0" smtClean="0">
                <a:solidFill>
                  <a:schemeClr val="tx1"/>
                </a:solidFill>
              </a:rPr>
              <a:t>Summer 3: June 5</a:t>
            </a:r>
            <a:r>
              <a:rPr lang="en-US" sz="1400" b="0" dirty="0">
                <a:solidFill>
                  <a:schemeClr val="tx1"/>
                </a:solidFill>
              </a:rPr>
              <a:t> </a:t>
            </a:r>
            <a:r>
              <a:rPr lang="en-US" sz="1400" b="0" dirty="0" smtClean="0">
                <a:solidFill>
                  <a:schemeClr val="tx1"/>
                </a:solidFill>
              </a:rPr>
              <a:t>is the final day for fiscal clearance.  The final payment for Summer 3 is due on or before July 31, 2020.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1400" b="0" dirty="0" smtClean="0">
                <a:solidFill>
                  <a:schemeClr val="tx1"/>
                </a:solidFill>
              </a:rPr>
              <a:t>Summer 2: June 26 is </a:t>
            </a:r>
            <a:r>
              <a:rPr lang="en-US" sz="1400" b="0" dirty="0">
                <a:solidFill>
                  <a:schemeClr val="tx1"/>
                </a:solidFill>
              </a:rPr>
              <a:t>the final day for fiscal </a:t>
            </a:r>
            <a:r>
              <a:rPr lang="en-US" sz="1400" b="0" dirty="0" smtClean="0">
                <a:solidFill>
                  <a:schemeClr val="tx1"/>
                </a:solidFill>
              </a:rPr>
              <a:t>clearance.  The </a:t>
            </a:r>
            <a:r>
              <a:rPr lang="en-US" sz="1400" b="0" dirty="0">
                <a:solidFill>
                  <a:schemeClr val="tx1"/>
                </a:solidFill>
              </a:rPr>
              <a:t>final payment for Summer </a:t>
            </a:r>
            <a:r>
              <a:rPr lang="en-US" sz="1400" b="0" dirty="0" smtClean="0">
                <a:solidFill>
                  <a:schemeClr val="tx1"/>
                </a:solidFill>
              </a:rPr>
              <a:t>2 </a:t>
            </a:r>
            <a:r>
              <a:rPr lang="en-US" sz="1400" b="0" dirty="0">
                <a:solidFill>
                  <a:schemeClr val="tx1"/>
                </a:solidFill>
              </a:rPr>
              <a:t>is due </a:t>
            </a:r>
            <a:r>
              <a:rPr lang="en-US" sz="1400" b="0" dirty="0" smtClean="0">
                <a:solidFill>
                  <a:schemeClr val="tx1"/>
                </a:solidFill>
              </a:rPr>
              <a:t>on or before </a:t>
            </a:r>
            <a:r>
              <a:rPr lang="en-US" sz="1400" b="0" dirty="0">
                <a:solidFill>
                  <a:schemeClr val="tx1"/>
                </a:solidFill>
              </a:rPr>
              <a:t>July 31, </a:t>
            </a:r>
            <a:r>
              <a:rPr lang="en-US" sz="1400" b="0" dirty="0" smtClean="0">
                <a:solidFill>
                  <a:schemeClr val="tx1"/>
                </a:solidFill>
              </a:rPr>
              <a:t>2020.</a:t>
            </a:r>
          </a:p>
          <a:p>
            <a:pPr marL="101600" indent="0"/>
            <a:r>
              <a:rPr lang="en-US" b="0" u="sng" dirty="0" smtClean="0">
                <a:solidFill>
                  <a:schemeClr val="tx1"/>
                </a:solidFill>
              </a:rPr>
              <a:t>Fall 2020 Payment Plan</a:t>
            </a:r>
          </a:p>
          <a:p>
            <a:pPr marL="387350" indent="-285750">
              <a:buFont typeface="Wingdings" panose="05000000000000000000" pitchFamily="2" charset="2"/>
              <a:buChar char="v"/>
            </a:pPr>
            <a:r>
              <a:rPr lang="en-US" sz="1400" b="0" dirty="0" smtClean="0">
                <a:solidFill>
                  <a:schemeClr val="tx1"/>
                </a:solidFill>
              </a:rPr>
              <a:t>By fiscal clearance </a:t>
            </a:r>
            <a:r>
              <a:rPr lang="en-US" sz="1400" b="0" dirty="0" smtClean="0">
                <a:solidFill>
                  <a:schemeClr val="tx1"/>
                </a:solidFill>
              </a:rPr>
              <a:t>deadline, July 17, </a:t>
            </a:r>
            <a:r>
              <a:rPr lang="en-US" sz="1400" b="0" dirty="0" smtClean="0">
                <a:solidFill>
                  <a:schemeClr val="tx1"/>
                </a:solidFill>
              </a:rPr>
              <a:t>½ of the balance after financial aid is due. </a:t>
            </a:r>
          </a:p>
          <a:p>
            <a:pPr marL="387350" indent="-285750">
              <a:buFont typeface="Wingdings" panose="05000000000000000000" pitchFamily="2" charset="2"/>
              <a:buChar char="v"/>
            </a:pPr>
            <a:r>
              <a:rPr lang="en-US" sz="1400" b="0" dirty="0" smtClean="0">
                <a:solidFill>
                  <a:schemeClr val="tx1"/>
                </a:solidFill>
              </a:rPr>
              <a:t>½ of the remaining balance is due on or before Sept 30, 2020.</a:t>
            </a:r>
          </a:p>
          <a:p>
            <a:pPr marL="387350" indent="-285750">
              <a:buFont typeface="Wingdings" panose="05000000000000000000" pitchFamily="2" charset="2"/>
              <a:buChar char="v"/>
            </a:pPr>
            <a:r>
              <a:rPr lang="en-US" sz="1400" b="0" dirty="0" smtClean="0">
                <a:solidFill>
                  <a:schemeClr val="tx1"/>
                </a:solidFill>
              </a:rPr>
              <a:t>Final payment is due on or before October 31, 2020</a:t>
            </a:r>
            <a:r>
              <a:rPr lang="en-US" sz="1400" dirty="0" smtClean="0">
                <a:solidFill>
                  <a:schemeClr val="tx1"/>
                </a:solidFill>
              </a:rPr>
              <a:t>.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876196"/>
            <a:ext cx="8229600" cy="582679"/>
          </a:xfrm>
        </p:spPr>
        <p:txBody>
          <a:bodyPr anchor="ctr">
            <a:normAutofit/>
          </a:bodyPr>
          <a:lstStyle/>
          <a:p>
            <a:r>
              <a:rPr lang="en-US" b="1" dirty="0" smtClean="0"/>
              <a:t>Payment Plan Process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338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597ece1fc5_0_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F3B32E"/>
          </a:solidFill>
          <a:ln>
            <a:noFill/>
          </a:ln>
        </p:spPr>
        <p:txBody>
          <a:bodyPr spcFirstLastPara="1" wrap="square" lIns="1188700" tIns="45700" rIns="274300" bIns="45700" anchor="ctr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b="1" dirty="0" smtClean="0">
                <a:latin typeface="Century Gothic" panose="020B0502020202020204" pitchFamily="34" charset="0"/>
              </a:rPr>
              <a:t>Important Contact Information</a:t>
            </a:r>
            <a:endParaRPr b="1" dirty="0">
              <a:latin typeface="Century Gothic" panose="020B0502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Emergency Funding – </a:t>
            </a:r>
            <a:r>
              <a:rPr lang="en-US" dirty="0" smtClean="0">
                <a:hlinkClick r:id="rId3"/>
              </a:rPr>
              <a:t>emergencygrant@xula.edu</a:t>
            </a:r>
            <a:endParaRPr lang="en-US" dirty="0" smtClean="0"/>
          </a:p>
          <a:p>
            <a:r>
              <a:rPr lang="en-US" dirty="0" smtClean="0"/>
              <a:t>Financial Aid – </a:t>
            </a:r>
            <a:r>
              <a:rPr lang="en-US" dirty="0" smtClean="0">
                <a:hlinkClick r:id="rId4"/>
              </a:rPr>
              <a:t>finaid@xula.edu</a:t>
            </a:r>
            <a:endParaRPr lang="en-US" dirty="0" smtClean="0"/>
          </a:p>
          <a:p>
            <a:r>
              <a:rPr lang="en-US" dirty="0" smtClean="0"/>
              <a:t>Student Accounts – </a:t>
            </a:r>
            <a:r>
              <a:rPr lang="en-US" dirty="0" smtClean="0">
                <a:hlinkClick r:id="rId5"/>
              </a:rPr>
              <a:t>stuaccts@xula.edu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"/>
          <p:cNvSpPr txBox="1">
            <a:spLocks noGrp="1"/>
          </p:cNvSpPr>
          <p:nvPr>
            <p:ph type="title"/>
          </p:nvPr>
        </p:nvSpPr>
        <p:spPr>
          <a:xfrm>
            <a:off x="0" y="1123856"/>
            <a:ext cx="8913813" cy="914400"/>
          </a:xfrm>
          <a:prstGeom prst="rect">
            <a:avLst/>
          </a:prstGeom>
          <a:solidFill>
            <a:srgbClr val="F3B32E"/>
          </a:solidFill>
          <a:ln>
            <a:noFill/>
          </a:ln>
        </p:spPr>
        <p:txBody>
          <a:bodyPr spcFirstLastPara="1" wrap="square" lIns="1188700" tIns="45700" rIns="274300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4400" b="1" dirty="0" smtClean="0"/>
              <a:t>Questions?</a:t>
            </a:r>
            <a:endParaRPr sz="4400" b="1" dirty="0"/>
          </a:p>
        </p:txBody>
      </p:sp>
      <p:pic>
        <p:nvPicPr>
          <p:cNvPr id="160" name="Google Shape;160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45603" y="2162433"/>
            <a:ext cx="5301863" cy="429848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6431d4f1a3_0_35"/>
          <p:cNvSpPr txBox="1">
            <a:spLocks noGrp="1"/>
          </p:cNvSpPr>
          <p:nvPr>
            <p:ph type="title"/>
          </p:nvPr>
        </p:nvSpPr>
        <p:spPr>
          <a:xfrm>
            <a:off x="0" y="1123856"/>
            <a:ext cx="8913900" cy="914400"/>
          </a:xfrm>
          <a:prstGeom prst="rect">
            <a:avLst/>
          </a:prstGeom>
          <a:solidFill>
            <a:srgbClr val="F3B32E"/>
          </a:solidFill>
          <a:ln>
            <a:noFill/>
          </a:ln>
        </p:spPr>
        <p:txBody>
          <a:bodyPr spcFirstLastPara="1" wrap="square" lIns="1188700" tIns="45700" rIns="274300" bIns="45700" anchor="ctr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b="1" dirty="0" smtClean="0"/>
              <a:t>Agenda</a:t>
            </a:r>
            <a:endParaRPr b="1" dirty="0"/>
          </a:p>
        </p:txBody>
      </p:sp>
      <p:sp>
        <p:nvSpPr>
          <p:cNvPr id="98" name="Google Shape;98;g6431d4f1a3_0_35"/>
          <p:cNvSpPr txBox="1">
            <a:spLocks noGrp="1"/>
          </p:cNvSpPr>
          <p:nvPr>
            <p:ph type="body" idx="1"/>
          </p:nvPr>
        </p:nvSpPr>
        <p:spPr>
          <a:xfrm>
            <a:off x="720374" y="2244436"/>
            <a:ext cx="7610400" cy="3813051"/>
          </a:xfrm>
          <a:prstGeom prst="rect">
            <a:avLst/>
          </a:prstGeom>
          <a:effectLst>
            <a:reflection dist="38100" dir="5400000" fadeDir="5400012" sy="-100000" algn="bl" rotWithShape="0"/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 rtl="0">
              <a:spcBef>
                <a:spcPts val="200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v"/>
            </a:pPr>
            <a:r>
              <a:rPr lang="en-US" dirty="0" smtClean="0"/>
              <a:t>Welcome and Introduction of Panelists</a:t>
            </a:r>
            <a:endParaRPr dirty="0"/>
          </a:p>
          <a:p>
            <a:pPr lvl="0" algn="l" rtl="0">
              <a:spcBef>
                <a:spcPts val="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v"/>
            </a:pPr>
            <a:r>
              <a:rPr lang="en-US" dirty="0" smtClean="0"/>
              <a:t>Emergency Aid Program</a:t>
            </a:r>
            <a:endParaRPr dirty="0"/>
          </a:p>
          <a:p>
            <a:pPr lvl="0" algn="l" rtl="0">
              <a:spcBef>
                <a:spcPts val="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v"/>
            </a:pPr>
            <a:r>
              <a:rPr lang="en-US" dirty="0" smtClean="0"/>
              <a:t>Financial Aid Process and Deadlines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v"/>
            </a:pPr>
            <a:r>
              <a:rPr lang="en-US" dirty="0" smtClean="0"/>
              <a:t>Merit Scholarships for Continuing Students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v"/>
            </a:pPr>
            <a:r>
              <a:rPr lang="en-US" dirty="0" smtClean="0"/>
              <a:t>Financial Aid Appeals Process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v"/>
            </a:pPr>
            <a:r>
              <a:rPr lang="en-US" dirty="0" smtClean="0"/>
              <a:t>Important Next Steps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dirty="0" smtClean="0"/>
              <a:t>Fiscal Clearance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dirty="0" smtClean="0"/>
              <a:t>Payment Plans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dirty="0" smtClean="0"/>
              <a:t>Q&amp;A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"/>
          <p:cNvSpPr txBox="1">
            <a:spLocks noGrp="1"/>
          </p:cNvSpPr>
          <p:nvPr>
            <p:ph type="title"/>
          </p:nvPr>
        </p:nvSpPr>
        <p:spPr>
          <a:xfrm>
            <a:off x="0" y="876900"/>
            <a:ext cx="9144000" cy="914400"/>
          </a:xfrm>
          <a:prstGeom prst="rect">
            <a:avLst/>
          </a:prstGeom>
          <a:solidFill>
            <a:srgbClr val="F3B32E"/>
          </a:solidFill>
          <a:ln>
            <a:noFill/>
          </a:ln>
        </p:spPr>
        <p:txBody>
          <a:bodyPr spcFirstLastPara="1" wrap="square" lIns="1188700" tIns="45700" rIns="274300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44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Emergency Aid </a:t>
            </a:r>
            <a:endParaRPr sz="440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1" name="Google Shape;91;p1"/>
          <p:cNvSpPr/>
          <p:nvPr/>
        </p:nvSpPr>
        <p:spPr>
          <a:xfrm>
            <a:off x="4454820" y="3275112"/>
            <a:ext cx="2343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1300"/>
            <a:ext cx="9144000" cy="50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74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6431d4f1a3_0_35"/>
          <p:cNvSpPr txBox="1">
            <a:spLocks noGrp="1"/>
          </p:cNvSpPr>
          <p:nvPr>
            <p:ph type="title"/>
          </p:nvPr>
        </p:nvSpPr>
        <p:spPr>
          <a:xfrm>
            <a:off x="0" y="1123856"/>
            <a:ext cx="8913900" cy="914400"/>
          </a:xfrm>
          <a:prstGeom prst="rect">
            <a:avLst/>
          </a:prstGeom>
          <a:solidFill>
            <a:srgbClr val="F3B32E"/>
          </a:solidFill>
          <a:ln>
            <a:noFill/>
          </a:ln>
        </p:spPr>
        <p:txBody>
          <a:bodyPr spcFirstLastPara="1" wrap="square" lIns="1188700" tIns="45700" rIns="274300" bIns="45700" anchor="ctr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b="1" dirty="0" smtClean="0">
                <a:latin typeface="Century Gothic" panose="020B0502020202020204" pitchFamily="34" charset="0"/>
              </a:rPr>
              <a:t>Emergency Aid </a:t>
            </a:r>
            <a:endParaRPr b="1" dirty="0">
              <a:latin typeface="Century Gothic" panose="020B0502020202020204" pitchFamily="34" charset="0"/>
            </a:endParaRPr>
          </a:p>
        </p:txBody>
      </p:sp>
      <p:sp>
        <p:nvSpPr>
          <p:cNvPr id="98" name="Google Shape;98;g6431d4f1a3_0_35"/>
          <p:cNvSpPr txBox="1">
            <a:spLocks noGrp="1"/>
          </p:cNvSpPr>
          <p:nvPr>
            <p:ph type="body" idx="1"/>
          </p:nvPr>
        </p:nvSpPr>
        <p:spPr>
          <a:xfrm>
            <a:off x="307483" y="2218365"/>
            <a:ext cx="8298934" cy="4404108"/>
          </a:xfrm>
          <a:prstGeom prst="rect">
            <a:avLst/>
          </a:prstGeom>
          <a:effectLst>
            <a:reflection dist="38100" dir="5400000" fadeDir="5400012" sy="-100000" algn="bl" rotWithShape="0"/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 rtl="0">
              <a:spcBef>
                <a:spcPts val="200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v"/>
            </a:pPr>
            <a:r>
              <a:rPr lang="en-US" sz="2400" dirty="0" smtClean="0"/>
              <a:t>For currently </a:t>
            </a:r>
            <a:r>
              <a:rPr lang="en-US" sz="2400" dirty="0"/>
              <a:t>e</a:t>
            </a:r>
            <a:r>
              <a:rPr lang="en-US" sz="2400" dirty="0" smtClean="0"/>
              <a:t>nrolled Xavier students</a:t>
            </a:r>
            <a:endParaRPr sz="2400" dirty="0"/>
          </a:p>
          <a:p>
            <a:pPr lvl="0" algn="l" rtl="0">
              <a:spcBef>
                <a:spcPts val="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v"/>
            </a:pPr>
            <a:r>
              <a:rPr lang="en-US" sz="2400" dirty="0" smtClean="0"/>
              <a:t>Complete COVID-19 survey (link provided via email)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v"/>
            </a:pPr>
            <a:r>
              <a:rPr lang="en-US" sz="2400" dirty="0" smtClean="0"/>
              <a:t>Emergency Aid Application Process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2400" dirty="0" smtClean="0"/>
              <a:t>Access “Cares Emergency Grant Application”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2400" dirty="0" smtClean="0"/>
              <a:t>Application available on xula.edu</a:t>
            </a:r>
            <a:endParaRPr lang="en-US" sz="2400" dirty="0"/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2400" dirty="0" smtClean="0"/>
              <a:t>Complete application in its entirety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2400" dirty="0" smtClean="0"/>
              <a:t>Email completed application AND supporting documents</a:t>
            </a:r>
            <a:r>
              <a:rPr lang="en-US" sz="2400" dirty="0"/>
              <a:t> </a:t>
            </a:r>
            <a:r>
              <a:rPr lang="en-US" sz="2400" dirty="0" smtClean="0"/>
              <a:t>to </a:t>
            </a:r>
            <a:r>
              <a:rPr lang="en-US" sz="2400" b="1" dirty="0" smtClean="0"/>
              <a:t>emergencygrant@xula.edu</a:t>
            </a:r>
          </a:p>
        </p:txBody>
      </p:sp>
    </p:spTree>
    <p:extLst>
      <p:ext uri="{BB962C8B-B14F-4D97-AF65-F5344CB8AC3E}">
        <p14:creationId xmlns:p14="http://schemas.microsoft.com/office/powerpoint/2010/main" val="314126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"/>
          <p:cNvSpPr txBox="1">
            <a:spLocks noGrp="1"/>
          </p:cNvSpPr>
          <p:nvPr>
            <p:ph type="title"/>
          </p:nvPr>
        </p:nvSpPr>
        <p:spPr>
          <a:xfrm>
            <a:off x="0" y="876900"/>
            <a:ext cx="9144000" cy="914400"/>
          </a:xfrm>
          <a:prstGeom prst="rect">
            <a:avLst/>
          </a:prstGeom>
          <a:solidFill>
            <a:srgbClr val="F3B32E"/>
          </a:solidFill>
          <a:ln>
            <a:noFill/>
          </a:ln>
        </p:spPr>
        <p:txBody>
          <a:bodyPr spcFirstLastPara="1" wrap="square" lIns="1188700" tIns="45700" rIns="274300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44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Financial Aid  </a:t>
            </a:r>
            <a:endParaRPr sz="440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1" name="Google Shape;91;p1"/>
          <p:cNvSpPr/>
          <p:nvPr/>
        </p:nvSpPr>
        <p:spPr>
          <a:xfrm>
            <a:off x="4454820" y="3275112"/>
            <a:ext cx="2343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1300"/>
            <a:ext cx="9144000" cy="50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88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6431d4f1a3_0_35"/>
          <p:cNvSpPr txBox="1">
            <a:spLocks noGrp="1"/>
          </p:cNvSpPr>
          <p:nvPr>
            <p:ph type="title"/>
          </p:nvPr>
        </p:nvSpPr>
        <p:spPr>
          <a:xfrm>
            <a:off x="0" y="1123856"/>
            <a:ext cx="8913900" cy="914400"/>
          </a:xfrm>
          <a:prstGeom prst="rect">
            <a:avLst/>
          </a:prstGeom>
          <a:solidFill>
            <a:srgbClr val="F3B32E"/>
          </a:solidFill>
          <a:ln>
            <a:noFill/>
          </a:ln>
        </p:spPr>
        <p:txBody>
          <a:bodyPr spcFirstLastPara="1" wrap="square" lIns="1188700" tIns="45700" rIns="274300" bIns="45700" anchor="ctr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b="1" dirty="0" smtClean="0">
                <a:latin typeface="Century Gothic" panose="020B0502020202020204" pitchFamily="34" charset="0"/>
              </a:rPr>
              <a:t>Financial Aid Process &amp; Deadline</a:t>
            </a:r>
            <a:endParaRPr b="1" dirty="0">
              <a:latin typeface="Century Gothic" panose="020B0502020202020204" pitchFamily="34" charset="0"/>
            </a:endParaRPr>
          </a:p>
        </p:txBody>
      </p:sp>
      <p:sp>
        <p:nvSpPr>
          <p:cNvPr id="98" name="Google Shape;98;g6431d4f1a3_0_35"/>
          <p:cNvSpPr txBox="1">
            <a:spLocks noGrp="1"/>
          </p:cNvSpPr>
          <p:nvPr>
            <p:ph type="body" idx="1"/>
          </p:nvPr>
        </p:nvSpPr>
        <p:spPr>
          <a:xfrm>
            <a:off x="221672" y="2372833"/>
            <a:ext cx="8470555" cy="3889422"/>
          </a:xfrm>
          <a:prstGeom prst="rect">
            <a:avLst/>
          </a:prstGeom>
          <a:effectLst>
            <a:reflection dist="38100" dir="5400000" fadeDir="5400012" sy="-100000" algn="bl" rotWithShape="0"/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v"/>
            </a:pPr>
            <a:r>
              <a:rPr lang="en-US" sz="2400" dirty="0" smtClean="0"/>
              <a:t>Complete FAFSA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2400" dirty="0" smtClean="0"/>
              <a:t>Fafsa.gov or studentaid.gov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2400" dirty="0" smtClean="0"/>
              <a:t>Summer School – Requires 2019/2020 FAFSA</a:t>
            </a:r>
            <a:endParaRPr lang="en-US" sz="2400" dirty="0"/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2400" dirty="0" smtClean="0"/>
              <a:t>Fall Term – Requires 2020/2021 FAFSA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400" dirty="0" smtClean="0"/>
              <a:t>Financial Aid Offer Notification – sent to </a:t>
            </a:r>
            <a:r>
              <a:rPr lang="en-US" sz="2400" b="1" dirty="0" smtClean="0"/>
              <a:t>XULA email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400" dirty="0" smtClean="0"/>
              <a:t>To accept/adjust/decline – visit Banner Web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400" dirty="0" smtClean="0"/>
              <a:t>Parent Plus Loans cannot be accepted by student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400" dirty="0" smtClean="0"/>
              <a:t>For additional information visit</a:t>
            </a:r>
            <a:r>
              <a:rPr lang="en-US" sz="2400" b="1" dirty="0" smtClean="0"/>
              <a:t> xula.edu/</a:t>
            </a:r>
            <a:r>
              <a:rPr lang="en-US" sz="2400" b="1" dirty="0" err="1" smtClean="0"/>
              <a:t>financialaid</a:t>
            </a:r>
            <a:endParaRPr lang="en-US" sz="2400" b="1" dirty="0" smtClean="0"/>
          </a:p>
          <a:p>
            <a:pPr marL="114300" indent="0">
              <a:spcBef>
                <a:spcPts val="0"/>
              </a:spcBef>
              <a:buNone/>
            </a:pP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37437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6431d4f1a3_0_35"/>
          <p:cNvSpPr txBox="1">
            <a:spLocks noGrp="1"/>
          </p:cNvSpPr>
          <p:nvPr>
            <p:ph type="title"/>
          </p:nvPr>
        </p:nvSpPr>
        <p:spPr>
          <a:xfrm>
            <a:off x="0" y="1123856"/>
            <a:ext cx="8913900" cy="914400"/>
          </a:xfrm>
          <a:prstGeom prst="rect">
            <a:avLst/>
          </a:prstGeom>
          <a:solidFill>
            <a:srgbClr val="F3B32E"/>
          </a:solidFill>
          <a:ln>
            <a:noFill/>
          </a:ln>
        </p:spPr>
        <p:txBody>
          <a:bodyPr spcFirstLastPara="1" wrap="square" lIns="1188700" tIns="45700" rIns="274300" bIns="45700" anchor="ctr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3200" b="1" dirty="0" smtClean="0">
                <a:latin typeface="Century Gothic" panose="020B0502020202020204" pitchFamily="34" charset="0"/>
              </a:rPr>
              <a:t>Financial Aid Process &amp; Deadlines</a:t>
            </a:r>
            <a:endParaRPr sz="3200" b="1" dirty="0">
              <a:latin typeface="Century Gothic" panose="020B0502020202020204" pitchFamily="34" charset="0"/>
            </a:endParaRPr>
          </a:p>
        </p:txBody>
      </p:sp>
      <p:sp>
        <p:nvSpPr>
          <p:cNvPr id="98" name="Google Shape;98;g6431d4f1a3_0_35"/>
          <p:cNvSpPr txBox="1">
            <a:spLocks noGrp="1"/>
          </p:cNvSpPr>
          <p:nvPr>
            <p:ph type="body" idx="1"/>
          </p:nvPr>
        </p:nvSpPr>
        <p:spPr>
          <a:xfrm>
            <a:off x="307483" y="2218365"/>
            <a:ext cx="8298934" cy="4404108"/>
          </a:xfrm>
          <a:prstGeom prst="rect">
            <a:avLst/>
          </a:prstGeom>
          <a:effectLst>
            <a:reflection dist="38100" dir="5400000" fadeDir="5400012" sy="-100000" algn="bl" rotWithShape="0"/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v"/>
            </a:pPr>
            <a:r>
              <a:rPr lang="en-US" sz="2400" dirty="0" smtClean="0"/>
              <a:t>Congratulations Graduating Seniors!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2400" dirty="0" smtClean="0"/>
              <a:t>Exit Counseling Extended to May 1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600" dirty="0" smtClean="0"/>
              <a:t>Summer School</a:t>
            </a:r>
            <a:endParaRPr lang="en-US" sz="2600" dirty="0"/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2400" dirty="0" smtClean="0"/>
              <a:t>Deadline Extended to May 8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600" dirty="0" smtClean="0"/>
              <a:t>FAFSA &amp; Verification Documents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2400" dirty="0" smtClean="0"/>
              <a:t>June 1 – Financial Aid/Estimated Offer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600" dirty="0" smtClean="0"/>
              <a:t>Professional Judgment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2400" dirty="0" smtClean="0"/>
              <a:t>June 1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400" dirty="0" smtClean="0"/>
              <a:t>Satisfactory Academic Performance (SAP) Appeal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2400" dirty="0" smtClean="0"/>
              <a:t>July </a:t>
            </a:r>
            <a:r>
              <a:rPr lang="en-US" sz="2400" dirty="0" smtClean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28677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" y="1013020"/>
            <a:ext cx="8913813" cy="914400"/>
          </a:xfrm>
        </p:spPr>
        <p:txBody>
          <a:bodyPr/>
          <a:lstStyle/>
          <a:p>
            <a:r>
              <a:rPr lang="en-US" b="1" dirty="0" smtClean="0"/>
              <a:t>Scholarships</a:t>
            </a:r>
            <a:endParaRPr lang="en-US" b="1" dirty="0"/>
          </a:p>
        </p:txBody>
      </p:sp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513123" y="2138362"/>
            <a:ext cx="7610476" cy="3999202"/>
          </a:xfrm>
        </p:spPr>
        <p:txBody>
          <a:bodyPr/>
          <a:lstStyle/>
          <a:p>
            <a:pPr marL="444500" indent="-342900">
              <a:buFont typeface="Wingdings" panose="05000000000000000000" pitchFamily="2" charset="2"/>
              <a:buChar char="v"/>
            </a:pPr>
            <a:r>
              <a:rPr lang="en-US" sz="2400" dirty="0" smtClean="0">
                <a:solidFill>
                  <a:schemeClr val="bg2"/>
                </a:solidFill>
              </a:rPr>
              <a:t>Continuing Students - Merit Scholarship Update </a:t>
            </a:r>
            <a:endParaRPr lang="en-US" sz="1400" dirty="0" smtClean="0">
              <a:solidFill>
                <a:schemeClr val="bg2"/>
              </a:solidFill>
            </a:endParaRPr>
          </a:p>
          <a:p>
            <a:pPr marL="444500" indent="-342900">
              <a:buFont typeface="Wingdings" panose="05000000000000000000" pitchFamily="2" charset="2"/>
              <a:buChar char="v"/>
            </a:pPr>
            <a:r>
              <a:rPr lang="en-US" sz="2400" dirty="0" smtClean="0">
                <a:solidFill>
                  <a:schemeClr val="bg2"/>
                </a:solidFill>
              </a:rPr>
              <a:t>TOPS (Louisiana Students)</a:t>
            </a:r>
          </a:p>
          <a:p>
            <a:pPr marL="901700" lvl="1">
              <a:buFont typeface="Wingdings" panose="05000000000000000000" pitchFamily="2" charset="2"/>
              <a:buChar char="q"/>
            </a:pPr>
            <a:r>
              <a:rPr lang="en-US" sz="2200" dirty="0" smtClean="0">
                <a:solidFill>
                  <a:schemeClr val="bg2"/>
                </a:solidFill>
              </a:rPr>
              <a:t>Continuing</a:t>
            </a:r>
          </a:p>
          <a:p>
            <a:pPr marL="901700" lvl="1">
              <a:buFont typeface="Wingdings" panose="05000000000000000000" pitchFamily="2" charset="2"/>
              <a:buChar char="q"/>
            </a:pPr>
            <a:r>
              <a:rPr lang="en-US" sz="2200" dirty="0" smtClean="0">
                <a:solidFill>
                  <a:schemeClr val="bg2"/>
                </a:solidFill>
              </a:rPr>
              <a:t>Incoming</a:t>
            </a:r>
          </a:p>
          <a:p>
            <a:pPr marL="444500" indent="-342900">
              <a:buFont typeface="Wingdings" panose="05000000000000000000" pitchFamily="2" charset="2"/>
              <a:buChar char="v"/>
            </a:pPr>
            <a:r>
              <a:rPr lang="en-US" sz="2400" dirty="0" smtClean="0">
                <a:solidFill>
                  <a:schemeClr val="bg2"/>
                </a:solidFill>
              </a:rPr>
              <a:t>Visit Scholarship Search Database for Outside Scholarship Opportunities </a:t>
            </a:r>
          </a:p>
          <a:p>
            <a:pPr marL="101600" indent="0">
              <a:buNone/>
            </a:pPr>
            <a:endParaRPr lang="en-US" sz="2400" dirty="0" smtClean="0">
              <a:solidFill>
                <a:schemeClr val="bg2"/>
              </a:solidFill>
            </a:endParaRPr>
          </a:p>
          <a:p>
            <a:pPr marL="101600" indent="0"/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62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6431d4f1a3_0_35"/>
          <p:cNvSpPr txBox="1">
            <a:spLocks noGrp="1"/>
          </p:cNvSpPr>
          <p:nvPr>
            <p:ph type="title"/>
          </p:nvPr>
        </p:nvSpPr>
        <p:spPr>
          <a:xfrm>
            <a:off x="0" y="1123856"/>
            <a:ext cx="8913900" cy="914400"/>
          </a:xfrm>
          <a:prstGeom prst="rect">
            <a:avLst/>
          </a:prstGeom>
          <a:solidFill>
            <a:srgbClr val="F3B32E"/>
          </a:solidFill>
          <a:ln>
            <a:noFill/>
          </a:ln>
        </p:spPr>
        <p:txBody>
          <a:bodyPr spcFirstLastPara="1" wrap="square" lIns="1188700" tIns="45700" rIns="274300" bIns="45700" anchor="ctr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b="1" dirty="0" smtClean="0">
                <a:latin typeface="Century Gothic" panose="020B0502020202020204" pitchFamily="34" charset="0"/>
              </a:rPr>
              <a:t>Financial Aid Appeals</a:t>
            </a:r>
            <a:endParaRPr b="1" dirty="0">
              <a:latin typeface="Century Gothic" panose="020B0502020202020204" pitchFamily="34" charset="0"/>
            </a:endParaRPr>
          </a:p>
        </p:txBody>
      </p:sp>
      <p:sp>
        <p:nvSpPr>
          <p:cNvPr id="98" name="Google Shape;98;g6431d4f1a3_0_35"/>
          <p:cNvSpPr txBox="1">
            <a:spLocks noGrp="1"/>
          </p:cNvSpPr>
          <p:nvPr>
            <p:ph type="body" idx="1"/>
          </p:nvPr>
        </p:nvSpPr>
        <p:spPr>
          <a:xfrm>
            <a:off x="221672" y="2372833"/>
            <a:ext cx="8470555" cy="3889422"/>
          </a:xfrm>
          <a:prstGeom prst="rect">
            <a:avLst/>
          </a:prstGeom>
          <a:effectLst>
            <a:reflection dist="38100" dir="5400000" fadeDir="5400012" sy="-100000" algn="bl" rotWithShape="0"/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v"/>
            </a:pPr>
            <a:r>
              <a:rPr lang="en-US" sz="2400" dirty="0" smtClean="0"/>
              <a:t>Satisfactory Academic Progress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2400" dirty="0" smtClean="0"/>
              <a:t>Not meeting – Email notification with details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2400" dirty="0" smtClean="0"/>
              <a:t>File an appeal on or before July 10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400" dirty="0" smtClean="0"/>
              <a:t>Professional Judgement</a:t>
            </a:r>
            <a:endParaRPr lang="en-US" sz="2400" b="1" dirty="0" smtClean="0"/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2200" dirty="0" smtClean="0"/>
              <a:t>For extenuating circumstances that caused a substantial change to income call financial aid office ASAP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2200" dirty="0" smtClean="0"/>
              <a:t>June 1</a:t>
            </a:r>
            <a:endParaRPr lang="en-US" sz="2400" b="1" dirty="0" smtClean="0"/>
          </a:p>
          <a:p>
            <a:pPr marL="114300" indent="0">
              <a:spcBef>
                <a:spcPts val="0"/>
              </a:spcBef>
              <a:buNone/>
            </a:pP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2769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erception">
  <a:themeElements>
    <a:clrScheme name="Perception">
      <a:dk1>
        <a:srgbClr val="000000"/>
      </a:dk1>
      <a:lt1>
        <a:srgbClr val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6901</TotalTime>
  <Words>562</Words>
  <Application>Microsoft Office PowerPoint</Application>
  <PresentationFormat>On-screen Show (4:3)</PresentationFormat>
  <Paragraphs>88</Paragraphs>
  <Slides>14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Century Gothic</vt:lpstr>
      <vt:lpstr>Wingdings</vt:lpstr>
      <vt:lpstr>Times New Roman</vt:lpstr>
      <vt:lpstr>Noto Sans Symbols</vt:lpstr>
      <vt:lpstr>Arial</vt:lpstr>
      <vt:lpstr>Perception</vt:lpstr>
      <vt:lpstr>Financial Aid Townhall </vt:lpstr>
      <vt:lpstr>Agenda</vt:lpstr>
      <vt:lpstr>Emergency Aid </vt:lpstr>
      <vt:lpstr>Emergency Aid </vt:lpstr>
      <vt:lpstr>Financial Aid  </vt:lpstr>
      <vt:lpstr>Financial Aid Process &amp; Deadline</vt:lpstr>
      <vt:lpstr>Financial Aid Process &amp; Deadlines</vt:lpstr>
      <vt:lpstr>Scholarships</vt:lpstr>
      <vt:lpstr>Financial Aid Appeals</vt:lpstr>
      <vt:lpstr>Fiscal Clearance </vt:lpstr>
      <vt:lpstr>Fiscal Clearance Process and Deadlines</vt:lpstr>
      <vt:lpstr>Payment Plan Process</vt:lpstr>
      <vt:lpstr>Important Contact Information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Enrollment Update</dc:title>
  <dc:creator>Curtis Wright</dc:creator>
  <cp:lastModifiedBy>Keyana Scales</cp:lastModifiedBy>
  <cp:revision>45</cp:revision>
  <dcterms:modified xsi:type="dcterms:W3CDTF">2020-04-29T12:11:47Z</dcterms:modified>
</cp:coreProperties>
</file>