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handoutMasterIdLst>
    <p:handoutMasterId r:id="rId20"/>
  </p:handoutMasterIdLst>
  <p:sldIdLst>
    <p:sldId id="257" r:id="rId2"/>
    <p:sldId id="500" r:id="rId3"/>
    <p:sldId id="507" r:id="rId4"/>
    <p:sldId id="508" r:id="rId5"/>
    <p:sldId id="517" r:id="rId6"/>
    <p:sldId id="509" r:id="rId7"/>
    <p:sldId id="514" r:id="rId8"/>
    <p:sldId id="525" r:id="rId9"/>
    <p:sldId id="519" r:id="rId10"/>
    <p:sldId id="521" r:id="rId11"/>
    <p:sldId id="526" r:id="rId12"/>
    <p:sldId id="522" r:id="rId13"/>
    <p:sldId id="523" r:id="rId14"/>
    <p:sldId id="524" r:id="rId15"/>
    <p:sldId id="425" r:id="rId16"/>
    <p:sldId id="527" r:id="rId17"/>
    <p:sldId id="363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9900"/>
    <a:srgbClr val="6666FF"/>
    <a:srgbClr val="FF6600"/>
    <a:srgbClr val="D60093"/>
    <a:srgbClr val="000000"/>
    <a:srgbClr val="FFCC29"/>
    <a:srgbClr val="111111"/>
    <a:srgbClr val="FFC409"/>
    <a:srgbClr val="585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98" autoAdjust="0"/>
    <p:restoredTop sz="94660" autoAdjust="0"/>
  </p:normalViewPr>
  <p:slideViewPr>
    <p:cSldViewPr>
      <p:cViewPr>
        <p:scale>
          <a:sx n="70" d="100"/>
          <a:sy n="70" d="100"/>
        </p:scale>
        <p:origin x="-2874" y="-13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dPt>
            <c:idx val="0"/>
            <c:bubble3D val="0"/>
            <c:spPr>
              <a:solidFill>
                <a:srgbClr val="66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6666FF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dPt>
          <c:dPt>
            <c:idx val="2"/>
            <c:bubble3D val="0"/>
            <c:spPr>
              <a:solidFill>
                <a:srgbClr val="FF66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dPt>
          <c:cat>
            <c:strRef>
              <c:f>Sheet1!$A$2:$A$5</c:f>
              <c:strCache>
                <c:ptCount val="4"/>
                <c:pt idx="0">
                  <c:v>Net</c:v>
                </c:pt>
                <c:pt idx="1">
                  <c:v>Other</c:v>
                </c:pt>
                <c:pt idx="2">
                  <c:v>Alt Deduct</c:v>
                </c:pt>
                <c:pt idx="3">
                  <c:v>SBA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81.3</c:v>
                </c:pt>
                <c:pt idx="1">
                  <c:v>15.4</c:v>
                </c:pt>
                <c:pt idx="2">
                  <c:v>2.1</c:v>
                </c:pt>
                <c:pt idx="3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A2CE0B-9E02-4BB0-A9CC-4585E14385E4}" type="datetimeFigureOut">
              <a:rPr lang="en-US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5573AA-38D4-4C9A-AF5E-3DD5A19E8F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32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E651366-3B67-448D-9F78-D483F8449F61}" type="datetimeFigureOut">
              <a:rPr lang="en-US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A799F4-3FF1-46FF-B265-2BABB63422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251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AA6C8B-8706-46E0-8C3F-D33398658F2B}" type="slidenum">
              <a:rPr lang="en-US" smtClean="0"/>
              <a:pPr eaLnBrk="1" hangingPunct="1"/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5A49251-C1F2-41C5-B138-D72CF133329E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FFE0420-6233-423F-BC2D-1B364D57E7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1D80961-25D5-4456-8C4D-26E8E23488E1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F79C080-42F9-4255-AD6D-A88173D73E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fld id="{088600A4-58BE-4F9E-879C-F30968890CDF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DC7C34DA-2283-4BBE-8812-32FD5E07E8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606861C-AD4B-4216-88E8-9B7246A6C8F9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599FE4A-A8D7-42C3-B022-47CCBAB1E8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76E5ABEF-3F48-4EDD-9821-3C8A3BE682F6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BFA2BD34-9AE5-47F3-8025-F38FE1EC74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21ED4F-3F50-443B-807C-C1749AF7418E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D9CB18C-8F2A-4734-AFD4-471BD8212B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6995585-BAD2-488E-8D1C-54610C31B752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ED5CA10-0D12-4EB5-82FE-5641100A36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C1DB4B-3CEF-4FC6-8C4F-EFEEEAA6B6C2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190063E-28B2-4224-B25C-FB9ED8B6AB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8D0EC00F-7F74-44B4-9E15-C19C11345E8E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3903BD5-7F91-4F46-8201-346BC4C9ED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14AEA4B-14C0-456B-9A26-F3E6DE854362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5AA0414-B8BD-4CF6-8F60-6F8A6B4D5B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34D04C8-F6FB-432D-83E1-66294B97641F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6738C8C-6BCC-4161-9FAF-1BBE647925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178084B-D309-408F-80DA-C67270722870}" type="datetimeFigureOut">
              <a:rPr lang="en-US" smtClean="0"/>
              <a:pPr>
                <a:defRPr/>
              </a:pPr>
              <a:t>3/19/2015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8BBFE45E-9ACD-46F5-97E4-D21157E8C4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8" descr="official-xavier-seal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68" y="265113"/>
            <a:ext cx="1186332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3" descr="\\xavier.xula.local\dfs\Staff\mbracy\My Pictures\oct2011pic 048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708" r="1708" b="22448"/>
          <a:stretch/>
        </p:blipFill>
        <p:spPr bwMode="auto">
          <a:xfrm>
            <a:off x="3093156" y="2657475"/>
            <a:ext cx="5700888" cy="3048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/>
        </p:spPr>
      </p:pic>
      <p:sp>
        <p:nvSpPr>
          <p:cNvPr id="3077" name="Text Box 12"/>
          <p:cNvSpPr txBox="1">
            <a:spLocks noChangeArrowheads="1"/>
          </p:cNvSpPr>
          <p:nvPr/>
        </p:nvSpPr>
        <p:spPr bwMode="auto">
          <a:xfrm>
            <a:off x="2667000" y="5934075"/>
            <a:ext cx="655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FFFF"/>
                </a:solidFill>
                <a:latin typeface="+mj-lt"/>
                <a:cs typeface="Tahoma" pitchFamily="34" charset="0"/>
              </a:rPr>
              <a:t>July 18, 2012</a:t>
            </a:r>
          </a:p>
          <a:p>
            <a:pPr algn="ctr" eaLnBrk="1" hangingPunct="1"/>
            <a:r>
              <a:rPr lang="en-US" b="1" dirty="0">
                <a:solidFill>
                  <a:srgbClr val="FFFFFF"/>
                </a:solidFill>
                <a:latin typeface="+mj-lt"/>
                <a:cs typeface="Tahoma" pitchFamily="34" charset="0"/>
              </a:rPr>
              <a:t>Presented by Marion Bracy</a:t>
            </a:r>
          </a:p>
          <a:p>
            <a:pPr algn="ctr" eaLnBrk="1" hangingPunct="1"/>
            <a:r>
              <a:rPr lang="en-US" b="1" dirty="0">
                <a:solidFill>
                  <a:srgbClr val="FFFFFF"/>
                </a:solidFill>
                <a:latin typeface="+mj-lt"/>
                <a:cs typeface="Tahoma" pitchFamily="34" charset="0"/>
              </a:rPr>
              <a:t>Vice President FP&amp;M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381000"/>
            <a:ext cx="6477000" cy="458788"/>
          </a:xfrm>
        </p:spPr>
        <p:txBody>
          <a:bodyPr/>
          <a:lstStyle/>
          <a:p>
            <a:pPr algn="l"/>
            <a:r>
              <a:rPr lang="en-US" sz="3000" spc="-150" dirty="0" smtClean="0"/>
              <a:t>Xavier university of Louisiana</a:t>
            </a:r>
            <a:endParaRPr lang="en-US" sz="3000" spc="-150" dirty="0"/>
          </a:p>
        </p:txBody>
      </p:sp>
      <p:pic>
        <p:nvPicPr>
          <p:cNvPr id="6" name="Picture 8" descr="official-xavier-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2" y="2349093"/>
            <a:ext cx="2166468" cy="2159814"/>
          </a:xfrm>
          <a:prstGeom prst="rect">
            <a:avLst/>
          </a:prstGeom>
          <a:noFill/>
          <a:ln>
            <a:noFill/>
          </a:ln>
          <a:effectLst>
            <a:outerShdw blurRad="431800" sx="101000" sy="101000" algn="ctr" rotWithShape="0">
              <a:schemeClr val="bg1">
                <a:lumMod val="1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1371600"/>
            <a:ext cx="4876800" cy="381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The Long Road to Recovery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2164427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And We’re Not Done Yet!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174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6 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Years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10 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Months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19 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Days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2" grpId="0"/>
      <p:bldP spid="3" grpId="0" build="p"/>
      <p:bldP spid="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4017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/>
              <a:t>“Put First Things First”</a:t>
            </a:r>
            <a:br>
              <a:rPr lang="en-US" sz="3600" dirty="0" smtClean="0"/>
            </a:br>
            <a:r>
              <a:rPr lang="en-US" sz="2800" b="0" i="1" dirty="0" smtClean="0"/>
              <a:t>Create a System that will allow Immediate Access to Damages </a:t>
            </a:r>
            <a:endParaRPr lang="en-US" sz="2800" b="0" i="1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267200" y="1905000"/>
            <a:ext cx="38100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Determine who should be allowed on campus – when, where, why, and in what areas</a:t>
            </a:r>
          </a:p>
          <a:p>
            <a:r>
              <a:rPr lang="en-US" dirty="0" smtClean="0"/>
              <a:t>Resist the temptation - </a:t>
            </a:r>
            <a:r>
              <a:rPr lang="en-US" dirty="0"/>
              <a:t>p</a:t>
            </a:r>
            <a:r>
              <a:rPr lang="en-US" dirty="0" smtClean="0"/>
              <a:t>hotograph/document before you start the clean-up or restoration process</a:t>
            </a:r>
          </a:p>
          <a:p>
            <a:r>
              <a:rPr lang="en-US" dirty="0" smtClean="0"/>
              <a:t>Create a before-and-after disaster history – producing evidence of what was there and what is being replaced</a:t>
            </a:r>
          </a:p>
          <a:p>
            <a:r>
              <a:rPr lang="en-US" dirty="0" smtClean="0"/>
              <a:t>Establish an alternate means of communications</a:t>
            </a:r>
          </a:p>
          <a:p>
            <a:endParaRPr lang="en-US" dirty="0" smtClean="0"/>
          </a:p>
        </p:txBody>
      </p:sp>
      <p:pic>
        <p:nvPicPr>
          <p:cNvPr id="4" name="Picture 4" descr="DSCN1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" y="4043242"/>
            <a:ext cx="2667000" cy="26334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SCN1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3863"/>
            <a:ext cx="2819400" cy="272943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378123" y="4506155"/>
            <a:ext cx="1889077" cy="64611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Library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October 2005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620000" cy="1524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“Think Win – Win”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000" b="0" i="1" dirty="0" smtClean="0"/>
              <a:t>In order for you to achieve your goal, we must assist others (FEMA, Insurance Companies) to make the correct damage assessment </a:t>
            </a:r>
            <a:endParaRPr lang="en-US" sz="2500" b="0" i="1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39624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Designate at least one knowledgeable team member to walk the campus with your guest</a:t>
            </a:r>
          </a:p>
          <a:p>
            <a:r>
              <a:rPr lang="en-US" dirty="0"/>
              <a:t>P</a:t>
            </a:r>
            <a:r>
              <a:rPr lang="en-US" dirty="0" smtClean="0"/>
              <a:t>rovide needed information to start your claim or the Project Worksheets (PWs)</a:t>
            </a:r>
          </a:p>
          <a:p>
            <a:r>
              <a:rPr lang="en-US" dirty="0" smtClean="0"/>
              <a:t>FEMA responds better to photographs than statements</a:t>
            </a:r>
          </a:p>
          <a:p>
            <a:r>
              <a:rPr lang="en-US" dirty="0" smtClean="0"/>
              <a:t>Become familiar with the Stafford Act</a:t>
            </a:r>
          </a:p>
          <a:p>
            <a:endParaRPr lang="en-US" dirty="0" smtClean="0"/>
          </a:p>
        </p:txBody>
      </p:sp>
      <p:pic>
        <p:nvPicPr>
          <p:cNvPr id="4" name="Picture 4" descr="Dormitory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r="5837"/>
          <a:stretch/>
        </p:blipFill>
        <p:spPr bwMode="auto">
          <a:xfrm>
            <a:off x="4208124" y="1890711"/>
            <a:ext cx="3036498" cy="3352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ormitory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t="4280" r="7425" b="375"/>
          <a:stretch/>
        </p:blipFill>
        <p:spPr bwMode="auto">
          <a:xfrm>
            <a:off x="6172200" y="3672242"/>
            <a:ext cx="2786332" cy="30765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13027" y="5410200"/>
            <a:ext cx="1230573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Student Housing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924800" cy="2087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“Seek First to Understand and then to be Understood”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b="0" i="1" dirty="0" smtClean="0"/>
              <a:t>What is the Funding Source(s) of this Recovery/Restoration? </a:t>
            </a:r>
            <a:endParaRPr lang="en-US" sz="2800" b="0" i="1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7620000" cy="3962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111111"/>
                </a:solidFill>
              </a:rPr>
              <a:t>Understand – FEMA is reimbursable in most situations, the Institution must expend funds prior to receiving the funds from FEMA</a:t>
            </a:r>
          </a:p>
          <a:p>
            <a:r>
              <a:rPr lang="en-US" dirty="0" smtClean="0">
                <a:solidFill>
                  <a:srgbClr val="111111"/>
                </a:solidFill>
              </a:rPr>
              <a:t>Understand – The reimbursable process is NOT IMMEDIATE</a:t>
            </a:r>
          </a:p>
          <a:p>
            <a:r>
              <a:rPr lang="en-US" dirty="0" smtClean="0">
                <a:solidFill>
                  <a:srgbClr val="111111"/>
                </a:solidFill>
              </a:rPr>
              <a:t>Understand – What will your insurance cover</a:t>
            </a:r>
          </a:p>
          <a:p>
            <a:pPr lvl="1"/>
            <a:r>
              <a:rPr lang="en-US" dirty="0" smtClean="0">
                <a:solidFill>
                  <a:srgbClr val="111111"/>
                </a:solidFill>
              </a:rPr>
              <a:t>This amount will be substantial for the FEMA PWs</a:t>
            </a:r>
          </a:p>
          <a:p>
            <a:r>
              <a:rPr lang="en-US" dirty="0" smtClean="0">
                <a:solidFill>
                  <a:srgbClr val="111111"/>
                </a:solidFill>
              </a:rPr>
              <a:t>Understand – The method(s) of funding a disaster</a:t>
            </a:r>
          </a:p>
          <a:p>
            <a:pPr lvl="1"/>
            <a:r>
              <a:rPr lang="en-US" dirty="0" smtClean="0">
                <a:solidFill>
                  <a:srgbClr val="111111"/>
                </a:solidFill>
              </a:rPr>
              <a:t>Insurance, </a:t>
            </a:r>
            <a:r>
              <a:rPr lang="en-US" dirty="0">
                <a:solidFill>
                  <a:srgbClr val="111111"/>
                </a:solidFill>
              </a:rPr>
              <a:t>Loans</a:t>
            </a:r>
            <a:r>
              <a:rPr lang="en-US" dirty="0" smtClean="0">
                <a:solidFill>
                  <a:srgbClr val="111111"/>
                </a:solidFill>
              </a:rPr>
              <a:t>, Endowment, Gift, etc.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706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“Synergize” </a:t>
            </a:r>
            <a:br>
              <a:rPr lang="en-US" sz="3600" dirty="0" smtClean="0"/>
            </a:br>
            <a:r>
              <a:rPr lang="en-US" sz="2800" b="0" i="1" dirty="0" smtClean="0"/>
              <a:t>After the Recovery or Restoration, There’s Mitigation</a:t>
            </a:r>
            <a:endParaRPr lang="en-US" sz="2800" b="0" i="1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4114800" cy="3962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Examine solution – preparing for the next big one</a:t>
            </a:r>
            <a:endParaRPr lang="en-US" dirty="0"/>
          </a:p>
          <a:p>
            <a:r>
              <a:rPr lang="en-US" dirty="0" smtClean="0"/>
              <a:t>Seek funding that will assist in things such as raising equipment to a higher level – hurricane strength windows, flood-proofing the first floor of the Library, no first floor labs,…</a:t>
            </a:r>
          </a:p>
          <a:p>
            <a:r>
              <a:rPr lang="en-US" dirty="0" smtClean="0"/>
              <a:t>Upgrade buildings to meet current codes/standards </a:t>
            </a:r>
          </a:p>
        </p:txBody>
      </p:sp>
      <p:pic>
        <p:nvPicPr>
          <p:cNvPr id="4" name="Picture 4" descr="DSCN09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45454" r="38318" b="24675"/>
          <a:stretch>
            <a:fillRect/>
          </a:stretch>
        </p:blipFill>
        <p:spPr bwMode="auto">
          <a:xfrm>
            <a:off x="4722125" y="2480058"/>
            <a:ext cx="3810001" cy="343127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4500" y="5726668"/>
            <a:ext cx="22098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Temporary Power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706562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“Sharpen the Saw”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b="0" i="1" dirty="0" smtClean="0"/>
              <a:t>When it’s all said and done, Review</a:t>
            </a:r>
            <a:endParaRPr lang="en-US" sz="2800" b="0" i="1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7620000" cy="3962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Review you entire Emergency Plan</a:t>
            </a:r>
          </a:p>
          <a:p>
            <a:r>
              <a:rPr lang="en-US" dirty="0" smtClean="0"/>
              <a:t>Determine when evaluation is necessary and how it will be impacted by others (city, state)</a:t>
            </a:r>
          </a:p>
          <a:p>
            <a:r>
              <a:rPr lang="en-US" dirty="0" smtClean="0"/>
              <a:t>Determine who will remain behind, if anyone</a:t>
            </a:r>
          </a:p>
          <a:p>
            <a:r>
              <a:rPr lang="en-US" dirty="0" smtClean="0"/>
              <a:t>Determine who are the first responders</a:t>
            </a:r>
          </a:p>
          <a:p>
            <a:r>
              <a:rPr lang="en-US" dirty="0" smtClean="0"/>
              <a:t>Share your plan with the campus, municipalities and with peer institutions</a:t>
            </a:r>
          </a:p>
          <a:p>
            <a:r>
              <a:rPr lang="en-US" dirty="0" smtClean="0"/>
              <a:t>KISS Theory (simplicity)</a:t>
            </a:r>
          </a:p>
          <a:p>
            <a:r>
              <a:rPr lang="en-US" dirty="0" smtClean="0"/>
              <a:t>Watch out for the Human Factor/Reaction</a:t>
            </a:r>
          </a:p>
          <a:p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6172200" cy="594360"/>
          </a:xfrm>
        </p:spPr>
        <p:txBody>
          <a:bodyPr>
            <a:noAutofit/>
          </a:bodyPr>
          <a:lstStyle/>
          <a:p>
            <a:r>
              <a:rPr lang="en-US" sz="2400" dirty="0" smtClean="0"/>
              <a:t>Xavier university gross recovery using Federal funds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47700" y="914400"/>
            <a:ext cx="6858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200" dirty="0" smtClean="0">
                <a:latin typeface="+mj-lt"/>
                <a:cs typeface="Tahoma" pitchFamily="34" charset="0"/>
              </a:rPr>
              <a:t>Gross Recovery = $200 million(+)</a:t>
            </a:r>
          </a:p>
          <a:p>
            <a:pPr algn="ctr"/>
            <a:r>
              <a:rPr lang="en-US" sz="2200" dirty="0" smtClean="0">
                <a:latin typeface="+mj-lt"/>
                <a:cs typeface="Tahoma" pitchFamily="34" charset="0"/>
              </a:rPr>
              <a:t>Federal Recovery = $100.3 million</a:t>
            </a:r>
          </a:p>
          <a:p>
            <a:pPr algn="ctr"/>
            <a:r>
              <a:rPr lang="en-US" sz="2200" dirty="0" smtClean="0">
                <a:latin typeface="+mj-lt"/>
                <a:cs typeface="Tahoma" pitchFamily="34" charset="0"/>
              </a:rPr>
              <a:t>FEMA Participation = $81.3 million</a:t>
            </a:r>
            <a:endParaRPr lang="en-US" sz="2200" dirty="0">
              <a:latin typeface="+mj-lt"/>
              <a:cs typeface="Tahoma" pitchFamily="34" charset="0"/>
            </a:endParaRP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3688612" y="5334000"/>
            <a:ext cx="730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dirty="0">
                <a:latin typeface="+mj-lt"/>
                <a:ea typeface="Calibri" pitchFamily="34" charset="0"/>
                <a:cs typeface="Tahoma" pitchFamily="34" charset="0"/>
              </a:rPr>
              <a:t>81.3</a:t>
            </a:r>
          </a:p>
        </p:txBody>
      </p:sp>
      <p:sp>
        <p:nvSpPr>
          <p:cNvPr id="1030" name="Rectangle 3"/>
          <p:cNvSpPr>
            <a:spLocks noChangeArrowheads="1"/>
          </p:cNvSpPr>
          <p:nvPr/>
        </p:nvSpPr>
        <p:spPr bwMode="auto">
          <a:xfrm>
            <a:off x="3827158" y="2667000"/>
            <a:ext cx="744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dirty="0">
                <a:latin typeface="+mj-lt"/>
                <a:ea typeface="Calibri" pitchFamily="34" charset="0"/>
                <a:cs typeface="Tahoma" pitchFamily="34" charset="0"/>
              </a:rPr>
              <a:t>15.4</a:t>
            </a: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4954772" y="2438400"/>
            <a:ext cx="531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dirty="0">
                <a:latin typeface="+mj-lt"/>
                <a:ea typeface="Calibri" pitchFamily="34" charset="0"/>
                <a:cs typeface="Tahoma" pitchFamily="34" charset="0"/>
              </a:rPr>
              <a:t>2.1</a:t>
            </a:r>
          </a:p>
        </p:txBody>
      </p:sp>
      <p:sp>
        <p:nvSpPr>
          <p:cNvPr id="1032" name="Rectangle 5"/>
          <p:cNvSpPr>
            <a:spLocks noChangeArrowheads="1"/>
          </p:cNvSpPr>
          <p:nvPr/>
        </p:nvSpPr>
        <p:spPr bwMode="auto">
          <a:xfrm>
            <a:off x="5470566" y="2438400"/>
            <a:ext cx="531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dirty="0">
                <a:latin typeface="+mj-lt"/>
                <a:ea typeface="Calibri" pitchFamily="34" charset="0"/>
                <a:cs typeface="Tahoma" pitchFamily="34" charset="0"/>
              </a:rPr>
              <a:t>1.5</a:t>
            </a: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3981450" y="5943600"/>
            <a:ext cx="409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+mj-lt"/>
                <a:cs typeface="Tahoma" pitchFamily="34" charset="0"/>
              </a:rPr>
              <a:t>Note: Figures Represented Per Million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2400" y="2057400"/>
            <a:ext cx="2819400" cy="400000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Although sometimes the relationship was strained FEMA was very </a:t>
            </a:r>
            <a:r>
              <a:rPr lang="en-US" sz="2400" dirty="0" smtClean="0"/>
              <a:t>supportive</a:t>
            </a:r>
          </a:p>
          <a:p>
            <a:r>
              <a:rPr lang="en-US" sz="2400" dirty="0" smtClean="0"/>
              <a:t>17 FEMA Teams</a:t>
            </a:r>
          </a:p>
          <a:p>
            <a:r>
              <a:rPr lang="en-US" sz="2400" dirty="0" smtClean="0"/>
              <a:t>Different interpretation of the regulations</a:t>
            </a:r>
            <a:endParaRPr lang="en-US" sz="2400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856930468"/>
              </p:ext>
            </p:extLst>
          </p:nvPr>
        </p:nvGraphicFramePr>
        <p:xfrm>
          <a:off x="2971800" y="2053989"/>
          <a:ext cx="5943600" cy="364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38550" y="4964668"/>
            <a:ext cx="87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81.3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543300" y="2438400"/>
            <a:ext cx="87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15.4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800600" y="2328446"/>
            <a:ext cx="87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9600" y="2328446"/>
            <a:ext cx="87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2.1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29" grpId="0"/>
      <p:bldP spid="1030" grpId="0"/>
      <p:bldP spid="1031" grpId="0"/>
      <p:bldP spid="1032" grpId="0"/>
      <p:bldP spid="1033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Undone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Replace physical plant</a:t>
            </a:r>
          </a:p>
          <a:p>
            <a:r>
              <a:rPr lang="en-US" dirty="0" smtClean="0"/>
              <a:t>Electrical upgrade</a:t>
            </a:r>
          </a:p>
          <a:p>
            <a:r>
              <a:rPr lang="en-US" dirty="0" smtClean="0"/>
              <a:t>Replace art gallery</a:t>
            </a:r>
          </a:p>
          <a:p>
            <a:r>
              <a:rPr lang="en-US" dirty="0" smtClean="0"/>
              <a:t>Additional exterior renovations – campus wide</a:t>
            </a:r>
          </a:p>
          <a:p>
            <a:r>
              <a:rPr lang="en-US" dirty="0" smtClean="0"/>
              <a:t>Student Center</a:t>
            </a:r>
          </a:p>
          <a:p>
            <a:r>
              <a:rPr lang="en-US" dirty="0" smtClean="0"/>
              <a:t>Latent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:\Departments\Physical Plant\rnguyen4\My Pictures\Pictures for Presentation\DSCN57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918" y="914400"/>
            <a:ext cx="2209800" cy="2466753"/>
          </a:xfrm>
          <a:prstGeom prst="rect">
            <a:avLst/>
          </a:prstGeom>
          <a:ln>
            <a:solidFill>
              <a:srgbClr val="111111"/>
            </a:solidFill>
          </a:ln>
          <a:effectLst>
            <a:outerShdw blurRad="431800" algn="ctr" rotWithShape="0">
              <a:prstClr val="black">
                <a:alpha val="40000"/>
              </a:prstClr>
            </a:outerShdw>
            <a:reflection stA="45000" endPos="0" dist="508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4170"/>
            <a:ext cx="7239000" cy="518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long Road to recovery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0329" t="19795" r="12707" b="10921"/>
          <a:stretch/>
        </p:blipFill>
        <p:spPr bwMode="auto">
          <a:xfrm>
            <a:off x="3016406" y="1003995"/>
            <a:ext cx="3572444" cy="2363420"/>
          </a:xfrm>
          <a:prstGeom prst="rect">
            <a:avLst/>
          </a:prstGeom>
          <a:ln>
            <a:solidFill>
              <a:srgbClr val="11111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674960" y="1003995"/>
            <a:ext cx="1567133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ysClr val="windowText" lastClr="000000"/>
                </a:solidFill>
              </a:rPr>
              <a:t>Improved PW</a:t>
            </a:r>
          </a:p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Tennis Courts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/>
          <a:srcRect l="31419" t="18582" r="49269" b="20123"/>
          <a:stretch/>
        </p:blipFill>
        <p:spPr bwMode="auto">
          <a:xfrm>
            <a:off x="4802628" y="3232638"/>
            <a:ext cx="1902972" cy="3549162"/>
          </a:xfrm>
          <a:prstGeom prst="rect">
            <a:avLst/>
          </a:prstGeom>
          <a:ln w="12700">
            <a:solidFill>
              <a:srgbClr val="11111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Content Placeholder 4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61995" y="933986"/>
            <a:ext cx="2201811" cy="286261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6" descr="K:\Departments\Physical Plant\rnguyen4\My Pictures\Qatar's Pics\Oct. 1, 10\DSCN04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61995" y="3886200"/>
            <a:ext cx="2201811" cy="292295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8600" y="3389293"/>
            <a:ext cx="2385546" cy="95410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ysClr val="windowText" lastClr="000000"/>
                </a:solidFill>
              </a:rPr>
              <a:t>Improved PW (over 50% damages)</a:t>
            </a:r>
          </a:p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Convocation Academic Center (CAC)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 descr="http://www.xula.edu/images/homepicBig.jpg"/>
          <p:cNvPicPr/>
          <p:nvPr/>
        </p:nvPicPr>
        <p:blipFill rotWithShape="1">
          <a:blip r:embed="rId7" cstate="print"/>
          <a:srcRect l="9321" t="22414" r="3649" b="16985"/>
          <a:stretch/>
        </p:blipFill>
        <p:spPr bwMode="auto">
          <a:xfrm>
            <a:off x="148418" y="4428697"/>
            <a:ext cx="2590800" cy="1514903"/>
          </a:xfrm>
          <a:prstGeom prst="rect">
            <a:avLst/>
          </a:prstGeom>
          <a:ln>
            <a:solidFill>
              <a:srgbClr val="11111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192204" y="6019800"/>
            <a:ext cx="2503228" cy="7386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ysClr val="windowText" lastClr="000000"/>
                </a:solidFill>
              </a:rPr>
              <a:t>Alternate PW</a:t>
            </a:r>
          </a:p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St. Joseph Academic and Health Resource Center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6706" y="3515380"/>
            <a:ext cx="1632388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ysClr val="windowText" lastClr="000000"/>
                </a:solidFill>
              </a:rPr>
              <a:t>External Funding</a:t>
            </a:r>
          </a:p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Qatar Pavilion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/>
          <a:srcRect l="12107" t="18581" r="68540" b="20124"/>
          <a:stretch/>
        </p:blipFill>
        <p:spPr bwMode="auto">
          <a:xfrm>
            <a:off x="2864064" y="3232638"/>
            <a:ext cx="1907028" cy="3549162"/>
          </a:xfrm>
          <a:prstGeom prst="rect">
            <a:avLst/>
          </a:prstGeom>
          <a:ln w="12700">
            <a:solidFill>
              <a:srgbClr val="11111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529234" y="4690618"/>
            <a:ext cx="2546788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ysClr val="windowText" lastClr="000000"/>
                </a:solidFill>
              </a:rPr>
              <a:t>Replacement PW</a:t>
            </a:r>
          </a:p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Housing Renovations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6136" y="511452"/>
            <a:ext cx="416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317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 Years 10 Months 19 Days</a:t>
            </a:r>
            <a:endParaRPr lang="en-US" sz="2400" b="1" dirty="0">
              <a:ln w="317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39732" y="762000"/>
            <a:ext cx="22246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53200" y="762000"/>
            <a:ext cx="22246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0" grpId="0" animBg="1"/>
      <p:bldP spid="15" grpId="0" animBg="1"/>
      <p:bldP spid="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Ka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2" y="1676400"/>
            <a:ext cx="7146758" cy="4114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8" descr="R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36" y="4343400"/>
            <a:ext cx="3627664" cy="23622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3505200" y="1143000"/>
            <a:ext cx="21336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 smtClean="0"/>
              <a:t>August </a:t>
            </a:r>
            <a:r>
              <a:rPr lang="en-US" b="1" dirty="0"/>
              <a:t>29, 2005</a:t>
            </a: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6629400" y="6059487"/>
            <a:ext cx="2362200" cy="64611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/>
              <a:t>Hurricane Rita</a:t>
            </a:r>
          </a:p>
          <a:p>
            <a:pPr algn="ctr" eaLnBrk="1" hangingPunct="1"/>
            <a:r>
              <a:rPr lang="en-US" b="1" dirty="0"/>
              <a:t>September 24, 2005</a:t>
            </a:r>
          </a:p>
        </p:txBody>
      </p:sp>
      <p:pic>
        <p:nvPicPr>
          <p:cNvPr id="6" name="Picture 4" descr="DSCN1769"/>
          <p:cNvPicPr>
            <a:picLocks noChangeAspect="1" noChangeArrowheads="1"/>
          </p:cNvPicPr>
          <p:nvPr/>
        </p:nvPicPr>
        <p:blipFill rotWithShape="1">
          <a:blip r:embed="rId4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3108" b="12506"/>
          <a:stretch/>
        </p:blipFill>
        <p:spPr bwMode="auto">
          <a:xfrm>
            <a:off x="228600" y="1143001"/>
            <a:ext cx="2743200" cy="197323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42" y="314325"/>
            <a:ext cx="5927558" cy="60007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Hurricane Katrina</a:t>
            </a:r>
            <a:endParaRPr lang="en-US" dirty="0"/>
          </a:p>
        </p:txBody>
      </p:sp>
      <p:pic>
        <p:nvPicPr>
          <p:cNvPr id="7" name="Content Placeholder 3"/>
          <p:cNvPicPr>
            <a:picLocks noGrp="1"/>
          </p:cNvPicPr>
          <p:nvPr>
            <p:ph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3" b="5995"/>
          <a:stretch/>
        </p:blipFill>
        <p:spPr>
          <a:xfrm>
            <a:off x="220662" y="4876800"/>
            <a:ext cx="2751138" cy="180657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(235)"/>
          <p:cNvPicPr>
            <a:picLocks noChangeAspect="1" noChangeArrowheads="1"/>
          </p:cNvPicPr>
          <p:nvPr/>
        </p:nvPicPr>
        <p:blipFill>
          <a:blip r:embed="rId6" cstate="print">
            <a:lum bright="12000" contrast="18000"/>
          </a:blip>
          <a:srcRect/>
          <a:stretch>
            <a:fillRect/>
          </a:stretch>
        </p:blipFill>
        <p:spPr bwMode="auto">
          <a:xfrm>
            <a:off x="6193809" y="1143001"/>
            <a:ext cx="2797791" cy="1973238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077200" cy="838200"/>
          </a:xfrm>
        </p:spPr>
        <p:txBody>
          <a:bodyPr>
            <a:noAutofit/>
          </a:bodyPr>
          <a:lstStyle/>
          <a:p>
            <a:r>
              <a:rPr lang="en-US" sz="2500" dirty="0" smtClean="0"/>
              <a:t>Projected Path of Hurricane Katrina, </a:t>
            </a:r>
            <a:br>
              <a:rPr lang="en-US" sz="2500" dirty="0" smtClean="0"/>
            </a:br>
            <a:r>
              <a:rPr lang="en-US" sz="2500" dirty="0" smtClean="0"/>
              <a:t>August 2005</a:t>
            </a:r>
            <a:endParaRPr lang="en-US" sz="2500" dirty="0"/>
          </a:p>
        </p:txBody>
      </p:sp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4724400"/>
            <a:ext cx="44958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Thursday, August 25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projected landfall between Mobile, Ala. and Pensacola, Fla. </a:t>
            </a:r>
            <a:r>
              <a:rPr lang="en-US" sz="2000" dirty="0" smtClean="0">
                <a:solidFill>
                  <a:srgbClr val="FF0000"/>
                </a:solidFill>
              </a:rPr>
              <a:t>(150+ miles east of New Orleans)</a:t>
            </a:r>
          </a:p>
          <a:p>
            <a:r>
              <a:rPr lang="en-US" sz="2000" dirty="0" smtClean="0"/>
              <a:t>Friday, August 26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projected landfall at the Ala./Miss. state line </a:t>
            </a:r>
            <a:r>
              <a:rPr lang="en-US" sz="2000" dirty="0" smtClean="0">
                <a:solidFill>
                  <a:srgbClr val="FF0000"/>
                </a:solidFill>
              </a:rPr>
              <a:t>(over 100 miles east of New Orleans)</a:t>
            </a:r>
          </a:p>
        </p:txBody>
      </p:sp>
      <p:pic>
        <p:nvPicPr>
          <p:cNvPr id="6148" name="Picture 5" descr="ka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572000" cy="361791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4" descr="Ka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74" y="2896590"/>
            <a:ext cx="4572000" cy="373380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Projected Path of Hurricane Katrina, August </a:t>
            </a:r>
            <a:r>
              <a:rPr lang="en-US" sz="2800" dirty="0" smtClean="0"/>
              <a:t>2005</a:t>
            </a:r>
            <a:endParaRPr lang="en-US" sz="2800" dirty="0"/>
          </a:p>
        </p:txBody>
      </p:sp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5334000"/>
            <a:ext cx="6400800" cy="1274136"/>
          </a:xfrm>
        </p:spPr>
        <p:txBody>
          <a:bodyPr>
            <a:noAutofit/>
          </a:bodyPr>
          <a:lstStyle/>
          <a:p>
            <a:r>
              <a:rPr lang="en-US" sz="2000" dirty="0" smtClean="0"/>
              <a:t>On Saturday, August 27</a:t>
            </a:r>
            <a:r>
              <a:rPr lang="en-US" sz="2000" baseline="30000" dirty="0" smtClean="0"/>
              <a:t>th</a:t>
            </a:r>
            <a:r>
              <a:rPr lang="en-US" sz="2000" dirty="0"/>
              <a:t>,</a:t>
            </a:r>
            <a:r>
              <a:rPr lang="en-US" sz="2000" dirty="0" smtClean="0"/>
              <a:t> projected landfall – </a:t>
            </a:r>
            <a:r>
              <a:rPr lang="en-US" sz="2000" dirty="0" smtClean="0">
                <a:solidFill>
                  <a:srgbClr val="FF0000"/>
                </a:solidFill>
              </a:rPr>
              <a:t>New Orleans, Louisiana – 7:00 A.M. on August 29, 2005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en-US" sz="2000" dirty="0" smtClean="0"/>
              <a:t>We had been through storms before and we were ready for this one…</a:t>
            </a:r>
          </a:p>
        </p:txBody>
      </p:sp>
      <p:pic>
        <p:nvPicPr>
          <p:cNvPr id="7172" name="Picture 4" descr="Kat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5867400" cy="393382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974725" y="1555750"/>
            <a:ext cx="5883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2913"/>
            <a:ext cx="7239000" cy="776287"/>
          </a:xfrm>
        </p:spPr>
        <p:txBody>
          <a:bodyPr/>
          <a:lstStyle/>
          <a:p>
            <a:r>
              <a:rPr lang="en-US" dirty="0" smtClean="0"/>
              <a:t>Hurricane Katrina facts:</a:t>
            </a:r>
            <a:endParaRPr lang="en-US" dirty="0"/>
          </a:p>
        </p:txBody>
      </p:sp>
      <p:sp>
        <p:nvSpPr>
          <p:cNvPr id="8197" name="Rectangle 11"/>
          <p:cNvSpPr>
            <a:spLocks noGrp="1" noChangeArrowheads="1"/>
          </p:cNvSpPr>
          <p:nvPr>
            <p:ph sz="half" idx="4294967295"/>
          </p:nvPr>
        </p:nvSpPr>
        <p:spPr>
          <a:xfrm>
            <a:off x="228600" y="1219200"/>
            <a:ext cx="7848600" cy="2209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SzPct val="40000"/>
            </a:pPr>
            <a:r>
              <a:rPr lang="en-US" sz="2400" dirty="0" smtClean="0"/>
              <a:t>Over one million Gulf Coast residents were displaced</a:t>
            </a:r>
          </a:p>
          <a:p>
            <a:pPr>
              <a:lnSpc>
                <a:spcPct val="90000"/>
              </a:lnSpc>
              <a:buSzPct val="40000"/>
            </a:pPr>
            <a:r>
              <a:rPr lang="en-US" sz="2400" dirty="0" smtClean="0"/>
              <a:t>Death total 1,836 (1,577 in Louisiana and 238 in Mississippi)</a:t>
            </a:r>
          </a:p>
          <a:p>
            <a:pPr>
              <a:lnSpc>
                <a:spcPct val="90000"/>
              </a:lnSpc>
              <a:buSzPct val="40000"/>
            </a:pPr>
            <a:r>
              <a:rPr lang="en-US" sz="2400" dirty="0" smtClean="0"/>
              <a:t>80% of New Orleans was under water for weeks and without power for months</a:t>
            </a:r>
          </a:p>
          <a:p>
            <a:pPr>
              <a:lnSpc>
                <a:spcPct val="90000"/>
              </a:lnSpc>
              <a:buSzPct val="40000"/>
            </a:pPr>
            <a:r>
              <a:rPr lang="en-US" sz="2400" dirty="0" smtClean="0"/>
              <a:t>$75 billion in physical damage, $150 billion economic impact</a:t>
            </a:r>
          </a:p>
          <a:p>
            <a:pPr>
              <a:lnSpc>
                <a:spcPct val="90000"/>
              </a:lnSpc>
              <a:buSzPct val="40000"/>
            </a:pPr>
            <a:r>
              <a:rPr lang="en-US" sz="2400" dirty="0" smtClean="0"/>
              <a:t>90,000 sq. miles were affected – not a local event</a:t>
            </a:r>
          </a:p>
          <a:p>
            <a:pPr>
              <a:lnSpc>
                <a:spcPct val="90000"/>
              </a:lnSpc>
              <a:buSzPct val="40000"/>
            </a:pPr>
            <a:r>
              <a:rPr lang="en-US" sz="2400" dirty="0" smtClean="0"/>
              <a:t>More than 70 countries made monetary donations – Kuwait, Qatar, China, India…were among the largest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04800" y="238125"/>
            <a:ext cx="5372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…Until the storm hit</a:t>
            </a:r>
          </a:p>
        </p:txBody>
      </p:sp>
      <p:pic>
        <p:nvPicPr>
          <p:cNvPr id="9" name="Picture 4" descr="DSCN069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t="5119" r="5264" b="1438"/>
          <a:stretch/>
        </p:blipFill>
        <p:spPr bwMode="auto">
          <a:xfrm>
            <a:off x="762000" y="3571214"/>
            <a:ext cx="3384550" cy="31242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SCN07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r="2831" b="1515"/>
          <a:stretch/>
        </p:blipFill>
        <p:spPr bwMode="auto">
          <a:xfrm>
            <a:off x="4495800" y="3571214"/>
            <a:ext cx="3390237" cy="31242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44575" y="6179112"/>
            <a:ext cx="2819400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000000"/>
                </a:solidFill>
              </a:rPr>
              <a:t>Washington Ave. Canal</a:t>
            </a:r>
          </a:p>
          <a:p>
            <a:pPr algn="ctr" eaLnBrk="1" hangingPunct="1"/>
            <a:r>
              <a:rPr lang="en-US" sz="1600" b="1" dirty="0">
                <a:solidFill>
                  <a:srgbClr val="000000"/>
                </a:solidFill>
              </a:rPr>
              <a:t>August 30</a:t>
            </a:r>
            <a:r>
              <a:rPr lang="en-US" sz="1600" b="1" dirty="0" smtClean="0">
                <a:solidFill>
                  <a:srgbClr val="000000"/>
                </a:solidFill>
              </a:rPr>
              <a:t>, 2005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48199" y="6367046"/>
            <a:ext cx="3048001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Science Quad During Katrina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build="p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>
            <a:noAutofit/>
          </a:bodyPr>
          <a:lstStyle/>
          <a:p>
            <a:r>
              <a:rPr lang="en-US" sz="2700" dirty="0" smtClean="0"/>
              <a:t>If a Picture is worth a 1,000 words…</a:t>
            </a:r>
          </a:p>
        </p:txBody>
      </p:sp>
      <p:pic>
        <p:nvPicPr>
          <p:cNvPr id="9220" name="Content Placeholder 12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7239000" cy="4629797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431800" algn="ctr" rotWithShape="0">
              <a:prstClr val="black">
                <a:alpha val="40000"/>
              </a:prstClr>
            </a:outerShdw>
          </a:effectLst>
        </p:spPr>
      </p:pic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3276600" y="5988204"/>
            <a:ext cx="2057400" cy="338554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+mj-lt"/>
              </a:rPr>
              <a:t>September 2005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22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5543" r="12803" b="13312"/>
          <a:stretch/>
        </p:blipFill>
        <p:spPr bwMode="auto">
          <a:xfrm>
            <a:off x="152400" y="4648200"/>
            <a:ext cx="2617788" cy="20313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8" descr="IRV3-Katrina_recovery-019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t="14336" r="10092" b="6155"/>
          <a:stretch/>
        </p:blipFill>
        <p:spPr bwMode="auto">
          <a:xfrm>
            <a:off x="5943600" y="4668672"/>
            <a:ext cx="2559116" cy="20313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473975" y="6327465"/>
            <a:ext cx="34671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</a:rPr>
              <a:t>Original Academic Building</a:t>
            </a:r>
          </a:p>
        </p:txBody>
      </p:sp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7162800" y="6327465"/>
            <a:ext cx="1676400" cy="369888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Central Plant</a:t>
            </a:r>
          </a:p>
        </p:txBody>
      </p:sp>
      <p:pic>
        <p:nvPicPr>
          <p:cNvPr id="12293" name="Picture 4" descr="DSCN11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657600" cy="30480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4" descr="Auditorium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76" y="990600"/>
            <a:ext cx="3733800" cy="30480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4" descr="DSCN09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1828800" cy="183038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13" descr="DSCN09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/>
          <a:stretch>
            <a:fillRect/>
          </a:stretch>
        </p:blipFill>
        <p:spPr bwMode="auto">
          <a:xfrm>
            <a:off x="2515658" y="4419600"/>
            <a:ext cx="1825625" cy="183038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4"/>
          <p:cNvSpPr>
            <a:spLocks noChangeArrowheads="1"/>
          </p:cNvSpPr>
          <p:nvPr/>
        </p:nvSpPr>
        <p:spPr bwMode="auto">
          <a:xfrm>
            <a:off x="1069076" y="3810000"/>
            <a:ext cx="27432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Mass Communication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298" name="Picture 6" descr="2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t="7493" r="21493" b="30336"/>
          <a:stretch/>
        </p:blipFill>
        <p:spPr bwMode="auto">
          <a:xfrm>
            <a:off x="4799541" y="4419600"/>
            <a:ext cx="1828800" cy="183038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4" descr="DSCN09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19600"/>
            <a:ext cx="1828800" cy="183038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0" name="Rectangle 17"/>
          <p:cNvSpPr>
            <a:spLocks noChangeArrowheads="1"/>
          </p:cNvSpPr>
          <p:nvPr/>
        </p:nvSpPr>
        <p:spPr bwMode="auto">
          <a:xfrm>
            <a:off x="5028141" y="6327465"/>
            <a:ext cx="13716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Cafeteria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24" y="228600"/>
            <a:ext cx="7622276" cy="685800"/>
          </a:xfrm>
        </p:spPr>
        <p:txBody>
          <a:bodyPr>
            <a:noAutofit/>
          </a:bodyPr>
          <a:lstStyle/>
          <a:p>
            <a:r>
              <a:rPr lang="en-US" sz="2800" spc="300" dirty="0" smtClean="0"/>
              <a:t>How many pictures are worth $1 million or $200 million?</a:t>
            </a:r>
            <a:endParaRPr lang="en-US" sz="2800" spc="300" dirty="0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298176" y="3853934"/>
            <a:ext cx="27432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Auditorium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2" grpId="0" animBg="1"/>
      <p:bldP spid="12297" grpId="0" animBg="1"/>
      <p:bldP spid="1230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uditoriu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98" y="3630079"/>
            <a:ext cx="3248672" cy="313955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5156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“Be Proactive”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b="0" i="1" dirty="0" smtClean="0"/>
              <a:t>Plan and Prepare</a:t>
            </a:r>
            <a:endParaRPr lang="en-US" sz="2800" b="0" i="1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3505200" cy="5160216"/>
          </a:xfrm>
        </p:spPr>
        <p:txBody>
          <a:bodyPr>
            <a:noAutofit/>
          </a:bodyPr>
          <a:lstStyle/>
          <a:p>
            <a:r>
              <a:rPr lang="en-US" sz="2200" dirty="0" smtClean="0"/>
              <a:t>Documentation will be the key to successfully addressing any disaster</a:t>
            </a:r>
          </a:p>
          <a:p>
            <a:r>
              <a:rPr lang="en-US" sz="2200" dirty="0" smtClean="0"/>
              <a:t>Photographs of existing conditions (prior to storm) would speak volumes – A picture is worth a 1,000 words</a:t>
            </a:r>
          </a:p>
          <a:p>
            <a:r>
              <a:rPr lang="en-US" sz="2200" dirty="0" smtClean="0"/>
              <a:t>Along with pictures of pre-disaster conditions,  you should be prepared to present invoices, repair logs, warranties, work order history…</a:t>
            </a:r>
          </a:p>
        </p:txBody>
      </p:sp>
      <p:pic>
        <p:nvPicPr>
          <p:cNvPr id="4" name="Picture 4" descr="Auditorium"/>
          <p:cNvPicPr>
            <a:picLocks noChangeAspect="1" noChangeArrowheads="1"/>
          </p:cNvPicPr>
          <p:nvPr/>
        </p:nvPicPr>
        <p:blipFill>
          <a:blip r:embed="rId3" cstate="print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3733800" cy="2971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191000" y="4419600"/>
            <a:ext cx="1846997" cy="64611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</a:rPr>
              <a:t>NCF 105 </a:t>
            </a:r>
          </a:p>
          <a:p>
            <a:pPr algn="ctr" eaLnBrk="1" hangingPunct="1"/>
            <a:r>
              <a:rPr lang="en-US" b="1" dirty="0">
                <a:solidFill>
                  <a:srgbClr val="000000"/>
                </a:solidFill>
              </a:rPr>
              <a:t>October 2005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6200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“Begin with the end in mind”</a:t>
            </a:r>
            <a:endParaRPr lang="en-US" sz="3600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4038600" cy="509618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On September 9, 2005, Xavier’s President, Dr. Norman C. Francis, met with key administrators in a remote location 3 hours from New Orleans  </a:t>
            </a:r>
          </a:p>
          <a:p>
            <a:r>
              <a:rPr lang="en-US" dirty="0" smtClean="0"/>
              <a:t>It was determined that we must repopulate the campus by January 2006</a:t>
            </a:r>
          </a:p>
          <a:p>
            <a:r>
              <a:rPr lang="en-US" dirty="0" smtClean="0"/>
              <a:t>We had our marching orders – the end was in mind</a:t>
            </a:r>
          </a:p>
          <a:p>
            <a:r>
              <a:rPr lang="en-US" dirty="0" smtClean="0"/>
              <a:t>As an organization, you must know who is in charge and the supporting roles</a:t>
            </a:r>
          </a:p>
          <a:p>
            <a:r>
              <a:rPr lang="en-US" dirty="0" smtClean="0"/>
              <a:t>Prioritize buildings</a:t>
            </a:r>
          </a:p>
        </p:txBody>
      </p:sp>
      <p:pic>
        <p:nvPicPr>
          <p:cNvPr id="4" name="Picture 6" descr="(335) Reference Desk 105-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032738" cy="32766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8269" y="5063741"/>
            <a:ext cx="16002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Office Space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Custom 11">
      <a:dk1>
        <a:srgbClr val="292934"/>
      </a:dk1>
      <a:lt1>
        <a:srgbClr val="FBF0D3"/>
      </a:lt1>
      <a:dk2>
        <a:srgbClr val="ECB824"/>
      </a:dk2>
      <a:lt2>
        <a:srgbClr val="694F09"/>
      </a:lt2>
      <a:accent1>
        <a:srgbClr val="ACA73B"/>
      </a:accent1>
      <a:accent2>
        <a:srgbClr val="AD8F67"/>
      </a:accent2>
      <a:accent3>
        <a:srgbClr val="726056"/>
      </a:accent3>
      <a:accent4>
        <a:srgbClr val="EFC347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6711</TotalTime>
  <Words>847</Words>
  <Application>Microsoft Office PowerPoint</Application>
  <PresentationFormat>On-screen Show (4:3)</PresentationFormat>
  <Paragraphs>118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Opulent</vt:lpstr>
      <vt:lpstr>Xavier university of Louisiana</vt:lpstr>
      <vt:lpstr>Hurricane Katrina</vt:lpstr>
      <vt:lpstr>Projected Path of Hurricane Katrina,  August 2005</vt:lpstr>
      <vt:lpstr>Projected Path of Hurricane Katrina, August 2005</vt:lpstr>
      <vt:lpstr>Hurricane Katrina facts:</vt:lpstr>
      <vt:lpstr>If a Picture is worth a 1,000 words…</vt:lpstr>
      <vt:lpstr>How many pictures are worth $1 million or $200 million?</vt:lpstr>
      <vt:lpstr>“Be Proactive”  Plan and Prepare</vt:lpstr>
      <vt:lpstr>“Begin with the end in mind”</vt:lpstr>
      <vt:lpstr>“Put First Things First” Create a System that will allow Immediate Access to Damages </vt:lpstr>
      <vt:lpstr>“Think Win – Win”  In order for you to achieve your goal, we must assist others (FEMA, Insurance Companies) to make the correct damage assessment </vt:lpstr>
      <vt:lpstr>“Seek First to Understand and then to be Understood”  What is the Funding Source(s) of this Recovery/Restoration? </vt:lpstr>
      <vt:lpstr>“Synergize”  After the Recovery or Restoration, There’s Mitigation</vt:lpstr>
      <vt:lpstr>“Sharpen the Saw”  When it’s all said and done, Review</vt:lpstr>
      <vt:lpstr>Xavier university gross recovery using Federal funds</vt:lpstr>
      <vt:lpstr>Undone projects</vt:lpstr>
      <vt:lpstr>The long Road to recovery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XU</cp:lastModifiedBy>
  <cp:revision>781</cp:revision>
  <dcterms:created xsi:type="dcterms:W3CDTF">2011-05-17T15:11:01Z</dcterms:created>
  <dcterms:modified xsi:type="dcterms:W3CDTF">2015-03-19T17:28:52Z</dcterms:modified>
</cp:coreProperties>
</file>