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0"/>
  </p:notesMasterIdLst>
  <p:handoutMasterIdLst>
    <p:handoutMasterId r:id="rId21"/>
  </p:handoutMasterIdLst>
  <p:sldIdLst>
    <p:sldId id="256" r:id="rId2"/>
    <p:sldId id="257" r:id="rId3"/>
    <p:sldId id="266" r:id="rId4"/>
    <p:sldId id="279" r:id="rId5"/>
    <p:sldId id="267" r:id="rId6"/>
    <p:sldId id="268" r:id="rId7"/>
    <p:sldId id="258" r:id="rId8"/>
    <p:sldId id="269" r:id="rId9"/>
    <p:sldId id="270" r:id="rId10"/>
    <p:sldId id="271" r:id="rId11"/>
    <p:sldId id="273" r:id="rId12"/>
    <p:sldId id="272" r:id="rId13"/>
    <p:sldId id="274" r:id="rId14"/>
    <p:sldId id="276" r:id="rId15"/>
    <p:sldId id="275" r:id="rId16"/>
    <p:sldId id="277" r:id="rId17"/>
    <p:sldId id="278" r:id="rId18"/>
    <p:sldId id="265" r:id="rId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hite" initials="SW" lastIdx="4" clrIdx="0">
    <p:extLst>
      <p:ext uri="{19B8F6BF-5375-455C-9EA6-DF929625EA0E}">
        <p15:presenceInfo xmlns:p15="http://schemas.microsoft.com/office/powerpoint/2012/main" userId="S::swhite30@xula.edu::364ebff3-825e-4ed2-aeb0-586202e36f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43"/>
  </p:normalViewPr>
  <p:slideViewPr>
    <p:cSldViewPr>
      <p:cViewPr varScale="1">
        <p:scale>
          <a:sx n="108" d="100"/>
          <a:sy n="108" d="100"/>
        </p:scale>
        <p:origin x="147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3" y="1"/>
            <a:ext cx="3043343" cy="465455"/>
          </a:xfrm>
          <a:prstGeom prst="rect">
            <a:avLst/>
          </a:prstGeom>
        </p:spPr>
        <p:txBody>
          <a:bodyPr vert="horz" lIns="93324" tIns="46662" rIns="93324" bIns="46662" rtlCol="0"/>
          <a:lstStyle>
            <a:lvl1pPr algn="r">
              <a:defRPr sz="1200"/>
            </a:lvl1pPr>
          </a:lstStyle>
          <a:p>
            <a:fld id="{A273DFF3-ADD5-471C-9DDC-80914914489C}" type="datetimeFigureOut">
              <a:rPr lang="en-US" smtClean="0"/>
              <a:t>5/25/2023</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4" tIns="46662" rIns="93324" bIns="46662" rtlCol="0" anchor="b"/>
          <a:lstStyle>
            <a:lvl1pPr algn="r">
              <a:defRPr sz="1200"/>
            </a:lvl1pPr>
          </a:lstStyle>
          <a:p>
            <a:fld id="{949CA43B-ECC1-4965-A4BD-0AE7E05B63B4}" type="slidenum">
              <a:rPr lang="en-US" smtClean="0"/>
              <a:t>‹#›</a:t>
            </a:fld>
            <a:endParaRPr lang="en-US" dirty="0"/>
          </a:p>
        </p:txBody>
      </p:sp>
    </p:spTree>
    <p:extLst>
      <p:ext uri="{BB962C8B-B14F-4D97-AF65-F5344CB8AC3E}">
        <p14:creationId xmlns:p14="http://schemas.microsoft.com/office/powerpoint/2010/main" val="249453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571A72D2-F7D0-6E42-97BF-B18D40B10EF1}" type="datetimeFigureOut">
              <a:rPr lang="en-US" smtClean="0"/>
              <a:t>5/25/2023</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18BCD9C4-C521-C540-9578-BD1050AE28C1}" type="slidenum">
              <a:rPr lang="en-US" smtClean="0"/>
              <a:t>‹#›</a:t>
            </a:fld>
            <a:endParaRPr lang="en-US" dirty="0"/>
          </a:p>
        </p:txBody>
      </p:sp>
    </p:spTree>
    <p:extLst>
      <p:ext uri="{BB962C8B-B14F-4D97-AF65-F5344CB8AC3E}">
        <p14:creationId xmlns:p14="http://schemas.microsoft.com/office/powerpoint/2010/main" val="151789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D870B82B-AFC9-4BE8-BDC5-344F018470C2}" type="datetimeFigureOut">
              <a:rPr lang="en-US" smtClean="0"/>
              <a:t>5/25/2023</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22FDBC69-42AE-4865-9082-33F7E435CD59}"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3536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0B82B-AFC9-4BE8-BDC5-344F018470C2}"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363783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0B82B-AFC9-4BE8-BDC5-344F018470C2}"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220568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0B82B-AFC9-4BE8-BDC5-344F018470C2}"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390801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D870B82B-AFC9-4BE8-BDC5-344F018470C2}" type="datetimeFigureOut">
              <a:rPr lang="en-US" smtClean="0"/>
              <a:t>5/25/2023</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22FDBC69-42AE-4865-9082-33F7E435CD59}"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102421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70B82B-AFC9-4BE8-BDC5-344F018470C2}" type="datetimeFigureOut">
              <a:rPr lang="en-US" smtClean="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422503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70B82B-AFC9-4BE8-BDC5-344F018470C2}" type="datetimeFigureOut">
              <a:rPr lang="en-US" smtClean="0"/>
              <a:t>5/25/2023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259700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70B82B-AFC9-4BE8-BDC5-344F018470C2}" type="datetimeFigureOut">
              <a:rPr lang="en-US" smtClean="0"/>
              <a:t>5/25/2023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16476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0B82B-AFC9-4BE8-BDC5-344F018470C2}" type="datetimeFigureOut">
              <a:rPr lang="en-US" smtClean="0"/>
              <a:t>5/25/2023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FDBC69-42AE-4865-9082-33F7E435CD59}" type="slidenum">
              <a:rPr lang="en-US" smtClean="0"/>
              <a:t>‹#›</a:t>
            </a:fld>
            <a:endParaRPr lang="en-US" dirty="0"/>
          </a:p>
        </p:txBody>
      </p:sp>
    </p:spTree>
    <p:extLst>
      <p:ext uri="{BB962C8B-B14F-4D97-AF65-F5344CB8AC3E}">
        <p14:creationId xmlns:p14="http://schemas.microsoft.com/office/powerpoint/2010/main" val="8708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870B82B-AFC9-4BE8-BDC5-344F018470C2}" type="datetimeFigureOut">
              <a:rPr lang="en-US" smtClean="0"/>
              <a:t>5/25/2023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2FDBC69-42AE-4865-9082-33F7E435CD59}"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757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870B82B-AFC9-4BE8-BDC5-344F018470C2}" type="datetimeFigureOut">
              <a:rPr lang="en-US" smtClean="0"/>
              <a:t>5/25/2023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2FDBC69-42AE-4865-9082-33F7E435CD59}"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824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D870B82B-AFC9-4BE8-BDC5-344F018470C2}" type="datetimeFigureOut">
              <a:rPr lang="en-US" smtClean="0"/>
              <a:t>5/25/2023</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22FDBC69-42AE-4865-9082-33F7E435CD59}" type="slidenum">
              <a:rPr lang="en-US" smtClean="0"/>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391012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http://www.xula.edu/other/bannerweb.html"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stuaccts@xula.edu" TargetMode="External"/><Relationship Id="rId4" Type="http://schemas.openxmlformats.org/officeDocument/2006/relationships/hyperlink" Target="https://www.xula.edu/fiscal-services/office-of-student-accounts/office-of-student-accounts-tuition-fees-residential-housing-and-other-cost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http://www.gallagherstudent.com/"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stuaccts@xula.edu" TargetMode="External"/><Relationship Id="rId4" Type="http://schemas.openxmlformats.org/officeDocument/2006/relationships/hyperlink" Target="https://www.xula.edu/fiscal-services/office-of-student-accounts/office-of-student-accounts-tuition-fees-residential-housing-and-other-cost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tuaccts@xula.edu" TargetMode="External"/><Relationship Id="rId2" Type="http://schemas.openxmlformats.org/officeDocument/2006/relationships/hyperlink" Target="https://www.xula.edu/fiscal-services/office-of-student-accounts/office-of-student-accounts-tuition-fees-residential-housing-and-other-costs.htm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www.xula.edu/fiscal-services/office-of-student-accounts/office-of-student-accounts-tuition-fees-residential-housing-and-other-costs.html" TargetMode="External"/><Relationship Id="rId2" Type="http://schemas.openxmlformats.org/officeDocument/2006/relationships/hyperlink" Target="http://www.xula.edu/other/bannerweb.htm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stuaccts@xula.ed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stuaccts@xula.edu" TargetMode="External"/><Relationship Id="rId2" Type="http://schemas.openxmlformats.org/officeDocument/2006/relationships/hyperlink" Target="https://www.xula.edu/fiscal-services-forms"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xula.edu/fiscal-services/office-of-student-accounts/office-of-student-accounts-tuition-fees-residential-housing-and-other-cost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http://www.xula.edu/other/bannerweb.html" TargetMode="External"/><Relationship Id="rId1" Type="http://schemas.openxmlformats.org/officeDocument/2006/relationships/slideLayout" Target="../slideLayouts/slideLayout2.xml"/><Relationship Id="rId5" Type="http://schemas.openxmlformats.org/officeDocument/2006/relationships/hyperlink" Target="mailto:stuaccts@xula.edu" TargetMode="External"/><Relationship Id="rId4" Type="http://schemas.openxmlformats.org/officeDocument/2006/relationships/hyperlink" Target="https://www.xula.edu/fiscal-services/office-of-student-accounts/office-of-student-accounts-tuition-fees-residential-housing-and-other-costs.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xula.edu/fiscal-services/office-of-student-accounts/office-of-student-accounts-tuition-fees-residential-housing-and-other-costs.html" TargetMode="External"/><Relationship Id="rId2" Type="http://schemas.openxmlformats.org/officeDocument/2006/relationships/hyperlink" Target="https://www.xula.edu/financialaid" TargetMode="External"/><Relationship Id="rId1" Type="http://schemas.openxmlformats.org/officeDocument/2006/relationships/slideLayout" Target="../slideLayouts/slideLayout2.xml"/><Relationship Id="rId4" Type="http://schemas.openxmlformats.org/officeDocument/2006/relationships/hyperlink" Target="mailto:stuaccts@xula.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xula.edu/fiscal-services/office-of-student-accounts/office-of-student-accounts-tuition-fees-residential-housing-and-other-costs.html" TargetMode="External"/><Relationship Id="rId2" Type="http://schemas.openxmlformats.org/officeDocument/2006/relationships/hyperlink" Target="http://www.xula.edu/other/bannerweb.html" TargetMode="External"/><Relationship Id="rId1" Type="http://schemas.openxmlformats.org/officeDocument/2006/relationships/slideLayout" Target="../slideLayouts/slideLayout2.xml"/><Relationship Id="rId4" Type="http://schemas.openxmlformats.org/officeDocument/2006/relationships/hyperlink" Target="mailto:stuaccts@xula.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knichols@xula.edu" TargetMode="External"/><Relationship Id="rId2" Type="http://schemas.openxmlformats.org/officeDocument/2006/relationships/hyperlink" Target="mailto:asundame@xula.edu"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mailto:finaid@xula.edu"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mailto:finaid@xula.edu"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studentaid.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xula.edu/financialaid" TargetMode="External"/><Relationship Id="rId2" Type="http://schemas.openxmlformats.org/officeDocument/2006/relationships/hyperlink" Target="mailto:finaid@xula.ed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mailto:cricha18@xula.edu" TargetMode="External"/><Relationship Id="rId3" Type="http://schemas.openxmlformats.org/officeDocument/2006/relationships/hyperlink" Target="mailto:sboyd10@xula.edu" TargetMode="External"/><Relationship Id="rId7" Type="http://schemas.openxmlformats.org/officeDocument/2006/relationships/hyperlink" Target="mailto:adegruy@xula.edu" TargetMode="External"/><Relationship Id="rId2" Type="http://schemas.openxmlformats.org/officeDocument/2006/relationships/hyperlink" Target="https://twitter.com/XUFinancialAid" TargetMode="External"/><Relationship Id="rId1" Type="http://schemas.openxmlformats.org/officeDocument/2006/relationships/slideLayout" Target="../slideLayouts/slideLayout2.xml"/><Relationship Id="rId6" Type="http://schemas.openxmlformats.org/officeDocument/2006/relationships/hyperlink" Target="mailto:zdickers@xula.edu" TargetMode="External"/><Relationship Id="rId11" Type="http://schemas.openxmlformats.org/officeDocument/2006/relationships/hyperlink" Target="mailto:slivings@xula.edu" TargetMode="External"/><Relationship Id="rId5" Type="http://schemas.openxmlformats.org/officeDocument/2006/relationships/hyperlink" Target="mailto:alee35@xula.edu" TargetMode="External"/><Relationship Id="rId10" Type="http://schemas.openxmlformats.org/officeDocument/2006/relationships/hyperlink" Target="mailto:lclark@xula.edu" TargetMode="External"/><Relationship Id="rId4" Type="http://schemas.openxmlformats.org/officeDocument/2006/relationships/hyperlink" Target="mailto:cwsjobs@xula.edu" TargetMode="External"/><Relationship Id="rId9" Type="http://schemas.openxmlformats.org/officeDocument/2006/relationships/hyperlink" Target="mailto:scholarships@xula.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stuaccts@xula.edu" TargetMode="External"/><Relationship Id="rId2" Type="http://schemas.openxmlformats.org/officeDocument/2006/relationships/hyperlink" Target="https://www.xula.edu/fiscal-services/office-of-student-accounts/office-of-student-accounts-tuition-fees-residential-housing-and-other-costs.htm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www.xula.edu/fiscal-services/office-of-student-accounts/office-of-student-accounts-tuition-fees-residential-housing-and-other-costs.html" TargetMode="External"/><Relationship Id="rId2" Type="http://schemas.openxmlformats.org/officeDocument/2006/relationships/hyperlink" Target="https://www.xula.edu/financialaid"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stuaccts@xula.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stuaccts@xula.edu" TargetMode="External"/><Relationship Id="rId2" Type="http://schemas.openxmlformats.org/officeDocument/2006/relationships/hyperlink" Target="https://www.xula.edu/fiscal-services/office-of-student-accounts/office-of-student-accounts-tuition-fees-residential-housing-and-other-costs.htm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189E96-BAB8-42BA-BBBA-9B68380CD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033913" y="634028"/>
            <a:ext cx="3598683" cy="3732835"/>
          </a:xfrm>
        </p:spPr>
        <p:txBody>
          <a:bodyPr>
            <a:normAutofit/>
          </a:bodyPr>
          <a:lstStyle/>
          <a:p>
            <a:r>
              <a:rPr lang="en-US" sz="2900" dirty="0">
                <a:latin typeface="Times New Roman" panose="02020603050405020304" pitchFamily="18" charset="0"/>
                <a:cs typeface="Times New Roman" panose="02020603050405020304" pitchFamily="18" charset="0"/>
              </a:rPr>
              <a:t>Information Session with office of financial aid and student accounts</a:t>
            </a:r>
            <a:br>
              <a:rPr lang="en-US" sz="2900" dirty="0">
                <a:latin typeface="Times New Roman" panose="02020603050405020304" pitchFamily="18" charset="0"/>
                <a:cs typeface="Times New Roman" panose="02020603050405020304" pitchFamily="18" charset="0"/>
              </a:rPr>
            </a:br>
            <a:endParaRPr lang="en-US" sz="29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033913" y="4114801"/>
            <a:ext cx="3598683" cy="2514600"/>
          </a:xfrm>
        </p:spPr>
        <p:txBody>
          <a:bodyPr>
            <a:normAutofit/>
          </a:bodyPr>
          <a:lstStyle/>
          <a:p>
            <a:pPr>
              <a:lnSpc>
                <a:spcPct val="102000"/>
              </a:lnSpc>
              <a:spcAft>
                <a:spcPts val="600"/>
              </a:spcAft>
            </a:pPr>
            <a:endParaRPr lang="en-US" sz="1500" dirty="0">
              <a:latin typeface="Avenir Next Demi Bold"/>
              <a:cs typeface="Avenir Next Demi Bold"/>
            </a:endParaRPr>
          </a:p>
          <a:p>
            <a:pPr>
              <a:lnSpc>
                <a:spcPct val="102000"/>
              </a:lnSpc>
              <a:spcAft>
                <a:spcPts val="600"/>
              </a:spcAft>
            </a:pPr>
            <a:endParaRPr lang="en-US" sz="1500" dirty="0">
              <a:solidFill>
                <a:srgbClr val="00B050"/>
              </a:solidFill>
            </a:endParaRPr>
          </a:p>
          <a:p>
            <a:r>
              <a:rPr lang="en-US" sz="2000" b="1" u="sng" dirty="0">
                <a:solidFill>
                  <a:srgbClr val="00B050"/>
                </a:solidFill>
              </a:rPr>
              <a:t>Financial Aid </a:t>
            </a:r>
          </a:p>
          <a:p>
            <a:r>
              <a:rPr lang="en-US" sz="2000" dirty="0">
                <a:solidFill>
                  <a:srgbClr val="00B050"/>
                </a:solidFill>
              </a:rPr>
              <a:t>Ms. Ashley DeGruy</a:t>
            </a:r>
          </a:p>
          <a:p>
            <a:r>
              <a:rPr lang="en-US" sz="2000" b="1" u="sng">
                <a:solidFill>
                  <a:srgbClr val="00B050"/>
                </a:solidFill>
              </a:rPr>
              <a:t>Student </a:t>
            </a:r>
            <a:r>
              <a:rPr lang="en-US" sz="2000" b="1" u="sng" dirty="0">
                <a:solidFill>
                  <a:srgbClr val="00B050"/>
                </a:solidFill>
              </a:rPr>
              <a:t>Accounts </a:t>
            </a:r>
          </a:p>
          <a:p>
            <a:r>
              <a:rPr lang="en-US" sz="2000" dirty="0">
                <a:solidFill>
                  <a:srgbClr val="00B050"/>
                </a:solidFill>
              </a:rPr>
              <a:t>Ms. Trenice Davis</a:t>
            </a:r>
          </a:p>
          <a:p>
            <a:endParaRPr lang="en-US" sz="2000" dirty="0"/>
          </a:p>
          <a:p>
            <a:endParaRPr lang="en-US" sz="2000" dirty="0"/>
          </a:p>
          <a:p>
            <a:endParaRPr lang="en-US" sz="2000" dirty="0"/>
          </a:p>
          <a:p>
            <a:endParaRPr lang="en-US" sz="2000" dirty="0"/>
          </a:p>
        </p:txBody>
      </p:sp>
      <p:sp>
        <p:nvSpPr>
          <p:cNvPr id="13" name="Freeform 6">
            <a:extLst>
              <a:ext uri="{FF2B5EF4-FFF2-40B4-BE49-F238E27FC236}">
                <a16:creationId xmlns:a16="http://schemas.microsoft.com/office/drawing/2014/main" id="{313B5508-F7A1-4A96-903D-8B2D863C6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0908" y="2016617"/>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8FD4F0ED-A65E-4E99-B5FC-6296FAC47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86872" y="634028"/>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6" name="Picture 5">
            <a:extLst>
              <a:ext uri="{FF2B5EF4-FFF2-40B4-BE49-F238E27FC236}">
                <a16:creationId xmlns:a16="http://schemas.microsoft.com/office/drawing/2014/main" id="{345AEDD0-916C-F245-A70C-A7103D810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552" y="1951132"/>
            <a:ext cx="3155752" cy="3155752"/>
          </a:xfrm>
          <a:prstGeom prst="rect">
            <a:avLst/>
          </a:prstGeom>
        </p:spPr>
      </p:pic>
    </p:spTree>
    <p:extLst>
      <p:ext uri="{BB962C8B-B14F-4D97-AF65-F5344CB8AC3E}">
        <p14:creationId xmlns:p14="http://schemas.microsoft.com/office/powerpoint/2010/main" val="83363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2D41B7-5186-4441-BE52-90B15EF58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63059" y="462936"/>
            <a:ext cx="5112882" cy="533400"/>
          </a:xfrm>
        </p:spPr>
        <p:txBody>
          <a:bodyPr>
            <a:noAutofit/>
          </a:bodyPr>
          <a:lstStyle/>
          <a:p>
            <a:pPr algn="ctr"/>
            <a:r>
              <a:rPr lang="en-US" sz="3600" b="1" u="sng" dirty="0"/>
              <a:t>Verifying Fiscal Clearance</a:t>
            </a:r>
          </a:p>
        </p:txBody>
      </p:sp>
      <p:sp>
        <p:nvSpPr>
          <p:cNvPr id="14" name="Rectangle 13">
            <a:extLst>
              <a:ext uri="{FF2B5EF4-FFF2-40B4-BE49-F238E27FC236}">
                <a16:creationId xmlns:a16="http://schemas.microsoft.com/office/drawing/2014/main" id="{5A752145-873C-4B20-95BF-DC292A35E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BB64139-EE21-FD49-8B6F-7D031B749CF4}"/>
              </a:ext>
            </a:extLst>
          </p:cNvPr>
          <p:cNvSpPr txBox="1"/>
          <p:nvPr/>
        </p:nvSpPr>
        <p:spPr>
          <a:xfrm>
            <a:off x="3451608" y="1072309"/>
            <a:ext cx="4191000" cy="4967514"/>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dirty="0">
                <a:latin typeface="Arial" panose="020B0604020202020204" pitchFamily="34" charset="0"/>
                <a:cs typeface="Arial" panose="020B0604020202020204" pitchFamily="34" charset="0"/>
              </a:rPr>
              <a:t>To verify you have completed the Registration Process and you are Fiscally Cleared. Please follow the following steps:</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Go to </a:t>
            </a:r>
            <a:r>
              <a:rPr lang="en-US" baseline="30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http://www.xula.edu</a:t>
            </a:r>
            <a:r>
              <a:rPr lang="en-US" baseline="30000" dirty="0">
                <a:latin typeface="Arial" panose="020B0604020202020204" pitchFamily="34" charset="0"/>
                <a:cs typeface="Arial" panose="020B0604020202020204" pitchFamily="34" charset="0"/>
              </a:rPr>
              <a:t> </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Select Start Here</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Under Quick Links, click on My XULA</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Enter Username and Password                  </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Click on Banner Web</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Select Student &amp; Financial Aid</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Click on Registration and</a:t>
            </a:r>
          </a:p>
          <a:p>
            <a:pPr marL="742950" lvl="1" indent="-285750">
              <a:spcBef>
                <a:spcPct val="20000"/>
              </a:spcBef>
              <a:buClr>
                <a:srgbClr val="F0A22E"/>
              </a:buClr>
              <a:buSzPct val="70000"/>
              <a:buFont typeface="Arial" panose="020B0604020202020204" pitchFamily="34" charset="0"/>
              <a:buChar char="•"/>
            </a:pPr>
            <a:r>
              <a:rPr lang="en-US" baseline="30000" dirty="0">
                <a:latin typeface="Arial" panose="020B0604020202020204" pitchFamily="34" charset="0"/>
                <a:cs typeface="Arial" panose="020B0604020202020204" pitchFamily="34" charset="0"/>
              </a:rPr>
              <a:t>Click on Check Your Registration Status, select a term and submit</a:t>
            </a:r>
            <a:endParaRPr lang="en-US" dirty="0">
              <a:latin typeface="Arial" panose="020B0604020202020204" pitchFamily="34" charset="0"/>
              <a:cs typeface="Arial" panose="020B0604020202020204" pitchFamily="34" charset="0"/>
            </a:endParaRPr>
          </a:p>
          <a:p>
            <a:pPr marL="342900" lvl="0" indent="-342900">
              <a:spcBef>
                <a:spcPct val="20000"/>
              </a:spcBef>
              <a:buClr>
                <a:srgbClr val="F0A22E"/>
              </a:buClr>
              <a:buSzPct val="70000"/>
              <a:buFont typeface="Wingdings 2"/>
              <a:buChar char=""/>
            </a:pPr>
            <a:r>
              <a:rPr lang="en-US" dirty="0">
                <a:latin typeface="Arial" panose="020B0604020202020204" pitchFamily="34" charset="0"/>
                <a:cs typeface="Arial" panose="020B0604020202020204" pitchFamily="34" charset="0"/>
              </a:rPr>
              <a:t>It will state: </a:t>
            </a:r>
            <a:r>
              <a:rPr lang="en-US" b="1" dirty="0">
                <a:latin typeface="Arial" panose="020B0604020202020204" pitchFamily="34" charset="0"/>
                <a:cs typeface="Arial" panose="020B0604020202020204" pitchFamily="34" charset="0"/>
              </a:rPr>
              <a:t>“YOU ARE REGISTERED, or YOU ARE FISCALLY CLEARED”</a:t>
            </a:r>
            <a:r>
              <a:rPr lang="en-US" dirty="0">
                <a:latin typeface="Arial" panose="020B0604020202020204" pitchFamily="34" charset="0"/>
                <a:cs typeface="Arial" panose="020B0604020202020204" pitchFamily="34" charset="0"/>
              </a:rPr>
              <a:t>.  If not, please contact the Office of Student Accounts immediately at </a:t>
            </a:r>
            <a:r>
              <a:rPr lang="en-US" b="1" dirty="0">
                <a:latin typeface="Arial" panose="020B0604020202020204" pitchFamily="34" charset="0"/>
                <a:cs typeface="Arial" panose="020B0604020202020204" pitchFamily="34" charset="0"/>
              </a:rPr>
              <a:t>504-520-7667</a:t>
            </a:r>
            <a:r>
              <a:rPr lang="en-US"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2A2347B3-A3C8-A342-ADE5-6085CBB19559}"/>
              </a:ext>
            </a:extLst>
          </p:cNvPr>
          <p:cNvSpPr txBox="1"/>
          <p:nvPr/>
        </p:nvSpPr>
        <p:spPr>
          <a:xfrm>
            <a:off x="373518" y="520511"/>
            <a:ext cx="2514600" cy="6555641"/>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hlinkClick r:id="rId3"/>
            </a:endParaRPr>
          </a:p>
          <a:p>
            <a:r>
              <a:rPr lang="en-US" sz="1200" b="1" spc="30" dirty="0">
                <a:solidFill>
                  <a:srgbClr val="F3F3F1"/>
                </a:solidFill>
                <a:latin typeface="Arial"/>
                <a:cs typeface="Arial"/>
                <a:hlinkClick r:id="rId4"/>
              </a:rPr>
              <a:t>https://www.xula.edu/fiscal-services/office-of-student-accounts/office-of-student-accounts-tuition-fees-residential-housing-and-other-costs.html</a:t>
            </a:r>
            <a:endParaRPr lang="en-US" sz="1200" b="1" spc="30" dirty="0">
              <a:solidFill>
                <a:srgbClr val="F3F3F1"/>
              </a:solidFill>
              <a:latin typeface="Arial"/>
              <a:cs typeface="Arial"/>
            </a:endParaRP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5"/>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520 - 7667</a:t>
            </a:r>
          </a:p>
          <a:p>
            <a:endParaRPr lang="en-US" dirty="0"/>
          </a:p>
        </p:txBody>
      </p:sp>
      <p:pic>
        <p:nvPicPr>
          <p:cNvPr id="13" name="Picture 12">
            <a:extLst>
              <a:ext uri="{FF2B5EF4-FFF2-40B4-BE49-F238E27FC236}">
                <a16:creationId xmlns:a16="http://schemas.microsoft.com/office/drawing/2014/main" id="{A9210349-18B6-F04A-9B48-5BF3CE0344C8}"/>
              </a:ext>
            </a:extLst>
          </p:cNvPr>
          <p:cNvPicPr>
            <a:picLocks noChangeAspect="1"/>
          </p:cNvPicPr>
          <p:nvPr/>
        </p:nvPicPr>
        <p:blipFill>
          <a:blip r:embed="rId6"/>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304769308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2D41B7-5186-4441-BE52-90B15EF58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63059" y="462936"/>
            <a:ext cx="5112882" cy="533400"/>
          </a:xfrm>
          <a:effectLst/>
        </p:spPr>
        <p:txBody>
          <a:bodyPr>
            <a:noAutofit/>
          </a:bodyPr>
          <a:lstStyle/>
          <a:p>
            <a:pPr algn="ctr"/>
            <a:r>
              <a:rPr lang="en-US" sz="2800" cap="all" dirty="0">
                <a:solidFill>
                  <a:schemeClr val="tx1"/>
                </a:solidFill>
                <a:effectLst>
                  <a:reflection blurRad="12700" stA="48000" endA="300" endPos="55000" dir="5400000" sy="-90000" algn="bl" rotWithShape="0"/>
                </a:effectLst>
                <a:latin typeface="Franklin Gothic Medium"/>
              </a:rPr>
              <a:t>health insurance waiver</a:t>
            </a:r>
            <a:endParaRPr lang="en-US" sz="2800" b="1" u="sng" dirty="0">
              <a:solidFill>
                <a:schemeClr val="tx1"/>
              </a:solidFill>
            </a:endParaRPr>
          </a:p>
        </p:txBody>
      </p:sp>
      <p:sp>
        <p:nvSpPr>
          <p:cNvPr id="14" name="Rectangle 13">
            <a:extLst>
              <a:ext uri="{FF2B5EF4-FFF2-40B4-BE49-F238E27FC236}">
                <a16:creationId xmlns:a16="http://schemas.microsoft.com/office/drawing/2014/main" id="{5A752145-873C-4B20-95BF-DC292A35E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BB64139-EE21-FD49-8B6F-7D031B749CF4}"/>
              </a:ext>
            </a:extLst>
          </p:cNvPr>
          <p:cNvSpPr txBox="1"/>
          <p:nvPr/>
        </p:nvSpPr>
        <p:spPr>
          <a:xfrm>
            <a:off x="3718035" y="1159251"/>
            <a:ext cx="3755523" cy="5410712"/>
          </a:xfrm>
          <a:prstGeom prst="rect">
            <a:avLst/>
          </a:prstGeom>
          <a:noFill/>
        </p:spPr>
        <p:txBody>
          <a:bodyPr wrap="square" rtlCol="0">
            <a:spAutoFit/>
          </a:bodyPr>
          <a:lstStyle/>
          <a:p>
            <a:pPr lvl="0"/>
            <a:r>
              <a:rPr lang="en-US" dirty="0"/>
              <a:t>Students who are covered by their family insurance and want to waive the University’s sponsored health insurance must log onto </a:t>
            </a:r>
            <a:r>
              <a:rPr lang="en-US" u="sng" dirty="0">
                <a:hlinkClick r:id="rId2"/>
              </a:rPr>
              <a:t>www.gallagherstudent.com</a:t>
            </a:r>
            <a:r>
              <a:rPr lang="en-US" dirty="0"/>
              <a:t>.  </a:t>
            </a:r>
            <a:r>
              <a:rPr lang="en-US" b="1" u="sng" dirty="0"/>
              <a:t>Students who do not waive the health insurance will be responsible for the $1,575.00 Health Insurance.</a:t>
            </a:r>
            <a:r>
              <a:rPr lang="en-US" dirty="0"/>
              <a:t>  **Subject to Change.</a:t>
            </a:r>
          </a:p>
          <a:p>
            <a:pPr lvl="0"/>
            <a:endParaRPr lang="en-US" dirty="0"/>
          </a:p>
          <a:p>
            <a:pPr lvl="0"/>
            <a:endParaRPr lang="en-US" dirty="0"/>
          </a:p>
          <a:p>
            <a:pPr lvl="0"/>
            <a:endParaRPr lang="en-US" dirty="0"/>
          </a:p>
          <a:p>
            <a:pPr marL="342900" indent="-342900">
              <a:spcBef>
                <a:spcPct val="20000"/>
              </a:spcBef>
              <a:buClr>
                <a:srgbClr val="F0A22E"/>
              </a:buClr>
              <a:buSzPct val="70000"/>
              <a:buFont typeface="Wingdings 2"/>
              <a:buChar char=""/>
            </a:pPr>
            <a:r>
              <a:rPr lang="en-US" dirty="0"/>
              <a:t>Please Note: Students will receive an email from Gallagher notifying them when to access the Gallagher website to complete the waiver form.</a:t>
            </a:r>
          </a:p>
          <a:p>
            <a:pPr marL="342900" lvl="0" indent="-342900">
              <a:spcBef>
                <a:spcPct val="20000"/>
              </a:spcBef>
              <a:buClr>
                <a:srgbClr val="F0A22E"/>
              </a:buClr>
              <a:buSzPct val="70000"/>
              <a:buFont typeface="Wingdings 2"/>
              <a:buChar char=""/>
            </a:pPr>
            <a:endParaRPr lang="en-US" dirty="0"/>
          </a:p>
          <a:p>
            <a:pPr lvl="1">
              <a:spcBef>
                <a:spcPct val="20000"/>
              </a:spcBef>
              <a:buClr>
                <a:srgbClr val="F0A22E"/>
              </a:buClr>
              <a:buSzPct val="70000"/>
            </a:pPr>
            <a:endParaRPr lang="en-US" baseline="30000" dirty="0"/>
          </a:p>
        </p:txBody>
      </p:sp>
      <p:sp>
        <p:nvSpPr>
          <p:cNvPr id="5" name="TextBox 4">
            <a:extLst>
              <a:ext uri="{FF2B5EF4-FFF2-40B4-BE49-F238E27FC236}">
                <a16:creationId xmlns:a16="http://schemas.microsoft.com/office/drawing/2014/main" id="{2A2347B3-A3C8-A342-ADE5-6085CBB19559}"/>
              </a:ext>
            </a:extLst>
          </p:cNvPr>
          <p:cNvSpPr txBox="1"/>
          <p:nvPr/>
        </p:nvSpPr>
        <p:spPr>
          <a:xfrm>
            <a:off x="373518" y="520511"/>
            <a:ext cx="2514600" cy="6555641"/>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hlinkClick r:id="rId3"/>
            </a:endParaRPr>
          </a:p>
          <a:p>
            <a:r>
              <a:rPr lang="en-US" sz="1200" b="1" spc="30" dirty="0">
                <a:solidFill>
                  <a:srgbClr val="F3F3F1"/>
                </a:solidFill>
                <a:latin typeface="Arial"/>
                <a:cs typeface="Arial"/>
                <a:hlinkClick r:id="rId4"/>
              </a:rPr>
              <a:t>https://www.xula.edu/fiscal-services/office-of-student-accounts/office-of-student-accounts-tuition-fees-residential-housing-and-other-costs.html</a:t>
            </a:r>
            <a:endParaRPr lang="en-US" sz="1200" b="1" spc="30" dirty="0">
              <a:solidFill>
                <a:srgbClr val="F3F3F1"/>
              </a:solidFill>
              <a:latin typeface="Arial"/>
              <a:cs typeface="Arial"/>
            </a:endParaRP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5"/>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520 - 7667</a:t>
            </a:r>
          </a:p>
          <a:p>
            <a:endParaRPr lang="en-US" dirty="0"/>
          </a:p>
        </p:txBody>
      </p:sp>
      <p:pic>
        <p:nvPicPr>
          <p:cNvPr id="13" name="Picture 12">
            <a:extLst>
              <a:ext uri="{FF2B5EF4-FFF2-40B4-BE49-F238E27FC236}">
                <a16:creationId xmlns:a16="http://schemas.microsoft.com/office/drawing/2014/main" id="{A9210349-18B6-F04A-9B48-5BF3CE0344C8}"/>
              </a:ext>
            </a:extLst>
          </p:cNvPr>
          <p:cNvPicPr>
            <a:picLocks noChangeAspect="1"/>
          </p:cNvPicPr>
          <p:nvPr/>
        </p:nvPicPr>
        <p:blipFill>
          <a:blip r:embed="rId6"/>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364758111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2D41B7-5186-4441-BE52-90B15EF58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77346" y="304800"/>
            <a:ext cx="5112882" cy="691536"/>
          </a:xfrm>
        </p:spPr>
        <p:txBody>
          <a:bodyPr>
            <a:noAutofit/>
          </a:bodyPr>
          <a:lstStyle/>
          <a:p>
            <a:pPr algn="ctr"/>
            <a:r>
              <a:rPr lang="en-US" sz="3600" cap="all" dirty="0">
                <a:solidFill>
                  <a:schemeClr val="tx1"/>
                </a:solidFill>
                <a:effectLst>
                  <a:reflection blurRad="12700" stA="48000" endA="300" endPos="55000" dir="5400000" sy="-90000" algn="bl" rotWithShape="0"/>
                </a:effectLst>
                <a:latin typeface="Franklin Gothic Medium"/>
              </a:rPr>
              <a:t>Payment Dates</a:t>
            </a:r>
            <a:endParaRPr lang="en-US" sz="3200" b="1" u="sng" dirty="0">
              <a:solidFill>
                <a:schemeClr val="tx1"/>
              </a:solidFill>
            </a:endParaRPr>
          </a:p>
        </p:txBody>
      </p:sp>
      <p:sp>
        <p:nvSpPr>
          <p:cNvPr id="14" name="Rectangle 13">
            <a:extLst>
              <a:ext uri="{FF2B5EF4-FFF2-40B4-BE49-F238E27FC236}">
                <a16:creationId xmlns:a16="http://schemas.microsoft.com/office/drawing/2014/main" id="{5A752145-873C-4B20-95BF-DC292A35E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BB64139-EE21-FD49-8B6F-7D031B749CF4}"/>
              </a:ext>
            </a:extLst>
          </p:cNvPr>
          <p:cNvSpPr txBox="1"/>
          <p:nvPr/>
        </p:nvSpPr>
        <p:spPr>
          <a:xfrm>
            <a:off x="3563059" y="1628077"/>
            <a:ext cx="3920469" cy="4598182"/>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sz="1200" dirty="0"/>
              <a:t>For the Summer Sessions:</a:t>
            </a:r>
          </a:p>
          <a:p>
            <a:pPr marL="742950" lvl="1" indent="-285750">
              <a:spcBef>
                <a:spcPct val="20000"/>
              </a:spcBef>
              <a:buClr>
                <a:srgbClr val="F0A22E"/>
              </a:buClr>
              <a:buSzPct val="70000"/>
              <a:buFont typeface="Arial" panose="020B0604020202020204" pitchFamily="34" charset="0"/>
              <a:buChar char="•"/>
            </a:pPr>
            <a:r>
              <a:rPr lang="en-US" sz="1200" dirty="0"/>
              <a:t>½ of the summer session is due or before the registration date of that summer session.</a:t>
            </a:r>
          </a:p>
          <a:p>
            <a:pPr marL="742950" lvl="1" indent="-285750">
              <a:spcBef>
                <a:spcPct val="20000"/>
              </a:spcBef>
              <a:buClr>
                <a:srgbClr val="F0A22E"/>
              </a:buClr>
              <a:buSzPct val="70000"/>
              <a:buFont typeface="Arial" panose="020B0604020202020204" pitchFamily="34" charset="0"/>
              <a:buChar char="•"/>
            </a:pPr>
            <a:r>
              <a:rPr lang="en-US" sz="1200" dirty="0"/>
              <a:t>The remaining balance of the summer session is due within 30 days.</a:t>
            </a:r>
          </a:p>
          <a:p>
            <a:pPr marL="342900" lvl="0" indent="-342900">
              <a:spcBef>
                <a:spcPct val="20000"/>
              </a:spcBef>
              <a:buClr>
                <a:srgbClr val="F0A22E"/>
              </a:buClr>
              <a:buSzPct val="70000"/>
              <a:buFont typeface="Wingdings 2"/>
              <a:buChar char=""/>
            </a:pPr>
            <a:r>
              <a:rPr lang="en-US" sz="1200" dirty="0"/>
              <a:t>For the Fall Semester:</a:t>
            </a:r>
          </a:p>
          <a:p>
            <a:pPr marL="742950" lvl="1" indent="-285750">
              <a:spcBef>
                <a:spcPct val="20000"/>
              </a:spcBef>
              <a:buClr>
                <a:srgbClr val="F0A22E"/>
              </a:buClr>
              <a:buSzPct val="70000"/>
              <a:buFont typeface="Arial" panose="020B0604020202020204" pitchFamily="34" charset="0"/>
              <a:buChar char="•"/>
            </a:pPr>
            <a:r>
              <a:rPr lang="en-US" sz="1200" dirty="0"/>
              <a:t>½ of the unpaid balance after financial aid is due before or at registration (August payment).</a:t>
            </a:r>
          </a:p>
          <a:p>
            <a:pPr marL="742950" lvl="1" indent="-285750">
              <a:spcBef>
                <a:spcPct val="20000"/>
              </a:spcBef>
              <a:buClr>
                <a:srgbClr val="F0A22E"/>
              </a:buClr>
              <a:buSzPct val="70000"/>
              <a:buFont typeface="Arial" panose="020B0604020202020204" pitchFamily="34" charset="0"/>
              <a:buChar char="•"/>
            </a:pPr>
            <a:r>
              <a:rPr lang="en-US" sz="1200" dirty="0"/>
              <a:t>Second payment due on/by September 30.</a:t>
            </a:r>
          </a:p>
          <a:p>
            <a:pPr marL="742950" lvl="1" indent="-285750">
              <a:spcBef>
                <a:spcPct val="20000"/>
              </a:spcBef>
              <a:buClr>
                <a:srgbClr val="F0A22E"/>
              </a:buClr>
              <a:buSzPct val="70000"/>
              <a:buFont typeface="Arial" panose="020B0604020202020204" pitchFamily="34" charset="0"/>
              <a:buChar char="•"/>
            </a:pPr>
            <a:r>
              <a:rPr lang="en-US" sz="1200" dirty="0"/>
              <a:t>Final payment due on/by October 30.</a:t>
            </a:r>
          </a:p>
          <a:p>
            <a:pPr marL="342900" lvl="0" indent="-342900">
              <a:spcBef>
                <a:spcPct val="20000"/>
              </a:spcBef>
              <a:buClr>
                <a:srgbClr val="F0A22E"/>
              </a:buClr>
              <a:buSzPct val="70000"/>
              <a:buFont typeface="Wingdings 2"/>
              <a:buChar char=""/>
            </a:pPr>
            <a:r>
              <a:rPr lang="en-US" sz="1200" dirty="0"/>
              <a:t>For the Spring Semester:</a:t>
            </a:r>
          </a:p>
          <a:p>
            <a:pPr marL="742950" lvl="1" indent="-285750">
              <a:spcBef>
                <a:spcPct val="20000"/>
              </a:spcBef>
              <a:buClr>
                <a:srgbClr val="F0A22E"/>
              </a:buClr>
              <a:buSzPct val="70000"/>
              <a:buFont typeface="Arial" panose="020B0604020202020204" pitchFamily="34" charset="0"/>
              <a:buChar char="•"/>
            </a:pPr>
            <a:r>
              <a:rPr lang="en-US" sz="1200" dirty="0"/>
              <a:t>½ of the unpaid balance after financial aid is due before or at registration (January payment).</a:t>
            </a:r>
          </a:p>
          <a:p>
            <a:pPr marL="742950" lvl="1" indent="-285750">
              <a:spcBef>
                <a:spcPct val="20000"/>
              </a:spcBef>
              <a:buClr>
                <a:srgbClr val="F0A22E"/>
              </a:buClr>
              <a:buSzPct val="70000"/>
              <a:buFont typeface="Arial" panose="020B0604020202020204" pitchFamily="34" charset="0"/>
              <a:buChar char="•"/>
            </a:pPr>
            <a:r>
              <a:rPr lang="en-US" sz="1200" dirty="0"/>
              <a:t>Second payment due on/by February 28.</a:t>
            </a:r>
          </a:p>
          <a:p>
            <a:pPr marL="742950" lvl="1" indent="-285750">
              <a:spcBef>
                <a:spcPct val="20000"/>
              </a:spcBef>
              <a:buClr>
                <a:srgbClr val="F0A22E"/>
              </a:buClr>
              <a:buSzPct val="70000"/>
              <a:buFont typeface="Arial" panose="020B0604020202020204" pitchFamily="34" charset="0"/>
              <a:buChar char="•"/>
            </a:pPr>
            <a:r>
              <a:rPr lang="en-US" sz="1200" dirty="0"/>
              <a:t>Final payment due on/by March 31. </a:t>
            </a:r>
          </a:p>
          <a:p>
            <a:pPr lvl="0">
              <a:spcBef>
                <a:spcPct val="20000"/>
              </a:spcBef>
              <a:buClr>
                <a:srgbClr val="F0A22E"/>
              </a:buClr>
              <a:buSzPct val="70000"/>
            </a:pPr>
            <a:endParaRPr lang="en-US" sz="1200" dirty="0"/>
          </a:p>
          <a:p>
            <a:pPr lvl="0">
              <a:spcBef>
                <a:spcPct val="20000"/>
              </a:spcBef>
              <a:buClr>
                <a:srgbClr val="F0A22E"/>
              </a:buClr>
              <a:buSzPct val="70000"/>
            </a:pPr>
            <a:r>
              <a:rPr lang="en-US" sz="1200" b="1" i="1" dirty="0"/>
              <a:t>***A monthly 0.75% Finance Charge is applied every  30 days to the unpaid balance. Also, a 3.00% Late Fee Penalty is applied to the account 45 days after the last payment due date. </a:t>
            </a:r>
          </a:p>
        </p:txBody>
      </p:sp>
      <p:sp>
        <p:nvSpPr>
          <p:cNvPr id="5" name="TextBox 4">
            <a:extLst>
              <a:ext uri="{FF2B5EF4-FFF2-40B4-BE49-F238E27FC236}">
                <a16:creationId xmlns:a16="http://schemas.microsoft.com/office/drawing/2014/main" id="{2A2347B3-A3C8-A342-ADE5-6085CBB19559}"/>
              </a:ext>
            </a:extLst>
          </p:cNvPr>
          <p:cNvSpPr txBox="1"/>
          <p:nvPr/>
        </p:nvSpPr>
        <p:spPr>
          <a:xfrm>
            <a:off x="373518" y="520511"/>
            <a:ext cx="2514600" cy="6370975"/>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r>
              <a:rPr lang="en-US" sz="1200" b="1" spc="30" dirty="0">
                <a:solidFill>
                  <a:srgbClr val="F3F3F1"/>
                </a:solidFill>
                <a:latin typeface="Arial"/>
                <a:cs typeface="Arial"/>
                <a:hlinkClick r:id="rId2"/>
              </a:rPr>
              <a:t>https://www.xula.edu/fiscal-services/office-of-student-accounts/office-of-student-accounts-tuition-fees-residential-housing-and-other-costs.html</a:t>
            </a:r>
            <a:endParaRPr lang="en-US" sz="1200" b="1" spc="30" dirty="0">
              <a:solidFill>
                <a:srgbClr val="F3F3F1"/>
              </a:solidFill>
              <a:latin typeface="Arial"/>
              <a:cs typeface="Arial"/>
            </a:endParaRP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3"/>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520 - 7667</a:t>
            </a:r>
          </a:p>
          <a:p>
            <a:endParaRPr lang="en-US" dirty="0"/>
          </a:p>
        </p:txBody>
      </p:sp>
      <p:pic>
        <p:nvPicPr>
          <p:cNvPr id="13" name="Picture 12">
            <a:extLst>
              <a:ext uri="{FF2B5EF4-FFF2-40B4-BE49-F238E27FC236}">
                <a16:creationId xmlns:a16="http://schemas.microsoft.com/office/drawing/2014/main" id="{A9210349-18B6-F04A-9B48-5BF3CE0344C8}"/>
              </a:ext>
            </a:extLst>
          </p:cNvPr>
          <p:cNvPicPr>
            <a:picLocks noChangeAspect="1"/>
          </p:cNvPicPr>
          <p:nvPr/>
        </p:nvPicPr>
        <p:blipFill>
          <a:blip r:embed="rId4"/>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97023125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2D41B7-5186-4441-BE52-90B15EF58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11835" y="437877"/>
            <a:ext cx="5112882" cy="533400"/>
          </a:xfrm>
        </p:spPr>
        <p:txBody>
          <a:bodyPr>
            <a:noAutofit/>
          </a:bodyPr>
          <a:lstStyle/>
          <a:p>
            <a:pPr algn="ctr"/>
            <a:r>
              <a:rPr lang="en-US" sz="3600" b="1" u="sng" dirty="0">
                <a:solidFill>
                  <a:schemeClr val="tx1"/>
                </a:solidFill>
              </a:rPr>
              <a:t>My Banner Web Account</a:t>
            </a:r>
            <a:endParaRPr lang="en-US" sz="3200" b="1" u="sng" dirty="0">
              <a:solidFill>
                <a:schemeClr val="tx1"/>
              </a:solidFill>
            </a:endParaRPr>
          </a:p>
        </p:txBody>
      </p:sp>
      <p:sp>
        <p:nvSpPr>
          <p:cNvPr id="14" name="Rectangle 13">
            <a:extLst>
              <a:ext uri="{FF2B5EF4-FFF2-40B4-BE49-F238E27FC236}">
                <a16:creationId xmlns:a16="http://schemas.microsoft.com/office/drawing/2014/main" id="{5A752145-873C-4B20-95BF-DC292A35E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BB64139-EE21-FD49-8B6F-7D031B749CF4}"/>
              </a:ext>
            </a:extLst>
          </p:cNvPr>
          <p:cNvSpPr txBox="1"/>
          <p:nvPr/>
        </p:nvSpPr>
        <p:spPr>
          <a:xfrm>
            <a:off x="3658958" y="1363818"/>
            <a:ext cx="3920469" cy="4130361"/>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sz="2400" dirty="0"/>
              <a:t>Students have access to their accounts 24/7. A student can view their accounts at any time.</a:t>
            </a:r>
          </a:p>
          <a:p>
            <a:pPr marL="742950" lvl="1" indent="-285750">
              <a:spcBef>
                <a:spcPct val="20000"/>
              </a:spcBef>
              <a:buClr>
                <a:srgbClr val="F0A22E"/>
              </a:buClr>
              <a:buSzPct val="70000"/>
              <a:buFont typeface="Arial" panose="020B0604020202020204" pitchFamily="34" charset="0"/>
              <a:buChar char="•"/>
            </a:pPr>
            <a:r>
              <a:rPr lang="en-US" sz="2400" baseline="30000" dirty="0"/>
              <a:t>Go to </a:t>
            </a:r>
            <a:r>
              <a:rPr lang="en-US" sz="2400" baseline="30000" dirty="0">
                <a:hlinkClick r:id="rId2">
                  <a:extLst>
                    <a:ext uri="{A12FA001-AC4F-418D-AE19-62706E023703}">
                      <ahyp:hlinkClr xmlns:ahyp="http://schemas.microsoft.com/office/drawing/2018/hyperlinkcolor" val="tx"/>
                    </a:ext>
                  </a:extLst>
                </a:hlinkClick>
              </a:rPr>
              <a:t>http://www.xula.edu</a:t>
            </a:r>
            <a:r>
              <a:rPr lang="en-US" sz="2400" baseline="30000" dirty="0"/>
              <a:t> </a:t>
            </a:r>
          </a:p>
          <a:p>
            <a:pPr marL="742950" lvl="1" indent="-285750">
              <a:spcBef>
                <a:spcPct val="20000"/>
              </a:spcBef>
              <a:buClr>
                <a:srgbClr val="F0A22E"/>
              </a:buClr>
              <a:buSzPct val="70000"/>
              <a:buFont typeface="Arial" panose="020B0604020202020204" pitchFamily="34" charset="0"/>
              <a:buChar char="•"/>
            </a:pPr>
            <a:r>
              <a:rPr lang="en-US" sz="2400" baseline="30000" dirty="0"/>
              <a:t>Select Start Here</a:t>
            </a:r>
          </a:p>
          <a:p>
            <a:pPr marL="742950" lvl="1" indent="-285750">
              <a:spcBef>
                <a:spcPct val="20000"/>
              </a:spcBef>
              <a:buClr>
                <a:srgbClr val="F0A22E"/>
              </a:buClr>
              <a:buSzPct val="70000"/>
              <a:buFont typeface="Arial" panose="020B0604020202020204" pitchFamily="34" charset="0"/>
              <a:buChar char="•"/>
            </a:pPr>
            <a:r>
              <a:rPr lang="en-US" sz="2400" baseline="30000" dirty="0"/>
              <a:t>Under Quick Links, click on My XULA</a:t>
            </a:r>
          </a:p>
          <a:p>
            <a:pPr marL="742950" lvl="1" indent="-285750">
              <a:spcBef>
                <a:spcPct val="20000"/>
              </a:spcBef>
              <a:buClr>
                <a:srgbClr val="F0A22E"/>
              </a:buClr>
              <a:buSzPct val="70000"/>
              <a:buFont typeface="Arial" panose="020B0604020202020204" pitchFamily="34" charset="0"/>
              <a:buChar char="•"/>
            </a:pPr>
            <a:r>
              <a:rPr lang="en-US" sz="2400" baseline="30000" dirty="0"/>
              <a:t>Enter Username and Password                  </a:t>
            </a:r>
          </a:p>
          <a:p>
            <a:pPr marL="742950" lvl="1" indent="-285750">
              <a:spcBef>
                <a:spcPct val="20000"/>
              </a:spcBef>
              <a:buClr>
                <a:srgbClr val="F0A22E"/>
              </a:buClr>
              <a:buSzPct val="70000"/>
              <a:buFont typeface="Arial" panose="020B0604020202020204" pitchFamily="34" charset="0"/>
              <a:buChar char="•"/>
            </a:pPr>
            <a:r>
              <a:rPr lang="en-US" sz="2400" baseline="30000" dirty="0"/>
              <a:t>Click on Banner Web</a:t>
            </a:r>
          </a:p>
          <a:p>
            <a:pPr marL="742950" lvl="1" indent="-285750">
              <a:spcBef>
                <a:spcPct val="20000"/>
              </a:spcBef>
              <a:buClr>
                <a:srgbClr val="F0A22E"/>
              </a:buClr>
              <a:buSzPct val="70000"/>
              <a:buFont typeface="Arial" panose="020B0604020202020204" pitchFamily="34" charset="0"/>
              <a:buChar char="•"/>
            </a:pPr>
            <a:r>
              <a:rPr lang="en-US" sz="2400" baseline="30000" dirty="0"/>
              <a:t>Select Student &amp; Financial Aid</a:t>
            </a:r>
          </a:p>
          <a:p>
            <a:pPr marL="742950" lvl="1" indent="-285750">
              <a:spcBef>
                <a:spcPct val="20000"/>
              </a:spcBef>
              <a:buClr>
                <a:srgbClr val="F0A22E"/>
              </a:buClr>
              <a:buSzPct val="70000"/>
              <a:buFont typeface="Arial" panose="020B0604020202020204" pitchFamily="34" charset="0"/>
              <a:buChar char="•"/>
            </a:pPr>
            <a:r>
              <a:rPr lang="en-US" sz="2400" baseline="30000" dirty="0"/>
              <a:t>Click on Account by Term or Account by Summary</a:t>
            </a:r>
          </a:p>
        </p:txBody>
      </p:sp>
      <p:sp>
        <p:nvSpPr>
          <p:cNvPr id="5" name="TextBox 4">
            <a:extLst>
              <a:ext uri="{FF2B5EF4-FFF2-40B4-BE49-F238E27FC236}">
                <a16:creationId xmlns:a16="http://schemas.microsoft.com/office/drawing/2014/main" id="{2A2347B3-A3C8-A342-ADE5-6085CBB19559}"/>
              </a:ext>
            </a:extLst>
          </p:cNvPr>
          <p:cNvSpPr txBox="1"/>
          <p:nvPr/>
        </p:nvSpPr>
        <p:spPr>
          <a:xfrm>
            <a:off x="389464" y="520509"/>
            <a:ext cx="2514600" cy="6555641"/>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r>
              <a:rPr lang="en-US" sz="1200" b="1" spc="30" dirty="0">
                <a:solidFill>
                  <a:srgbClr val="F3F3F1"/>
                </a:solidFill>
                <a:latin typeface="Arial"/>
                <a:cs typeface="Arial"/>
                <a:hlinkClick r:id="rId3"/>
              </a:rPr>
              <a:t>https://www.xula.edu/fiscal-services/office-of-student-accounts/office-of-student-accounts-tuition-fees-residential-housing-and-other-costs.html</a:t>
            </a:r>
            <a:endParaRPr lang="en-US" sz="1200" b="1" spc="30" dirty="0">
              <a:solidFill>
                <a:srgbClr val="F3F3F1"/>
              </a:solidFill>
              <a:latin typeface="Arial"/>
              <a:cs typeface="Arial"/>
            </a:endParaRP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4"/>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520 - 7667</a:t>
            </a:r>
          </a:p>
          <a:p>
            <a:endParaRPr lang="en-US" dirty="0"/>
          </a:p>
        </p:txBody>
      </p:sp>
      <p:pic>
        <p:nvPicPr>
          <p:cNvPr id="13" name="Picture 12">
            <a:extLst>
              <a:ext uri="{FF2B5EF4-FFF2-40B4-BE49-F238E27FC236}">
                <a16:creationId xmlns:a16="http://schemas.microsoft.com/office/drawing/2014/main" id="{A9210349-18B6-F04A-9B48-5BF3CE0344C8}"/>
              </a:ext>
            </a:extLst>
          </p:cNvPr>
          <p:cNvPicPr>
            <a:picLocks noChangeAspect="1"/>
          </p:cNvPicPr>
          <p:nvPr/>
        </p:nvPicPr>
        <p:blipFill>
          <a:blip r:embed="rId5"/>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374016890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2D41B7-5186-4441-BE52-90B15EF58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11835" y="76200"/>
            <a:ext cx="5112882" cy="533400"/>
          </a:xfrm>
        </p:spPr>
        <p:txBody>
          <a:bodyPr>
            <a:noAutofit/>
          </a:bodyPr>
          <a:lstStyle/>
          <a:p>
            <a:pPr algn="ctr"/>
            <a:r>
              <a:rPr lang="en-US" sz="3600" u="sng" cap="all" dirty="0">
                <a:solidFill>
                  <a:schemeClr val="tx1"/>
                </a:solidFill>
                <a:effectLst>
                  <a:reflection blurRad="12700" stA="48000" endA="300" endPos="55000" dir="5400000" sy="-90000" algn="bl" rotWithShape="0"/>
                </a:effectLst>
                <a:latin typeface="Franklin Gothic Medium"/>
              </a:rPr>
              <a:t>Direct Deposit</a:t>
            </a:r>
            <a:endParaRPr lang="en-US" sz="3200" b="1" u="sng" dirty="0">
              <a:solidFill>
                <a:schemeClr val="tx1"/>
              </a:solidFill>
            </a:endParaRPr>
          </a:p>
        </p:txBody>
      </p:sp>
      <p:sp>
        <p:nvSpPr>
          <p:cNvPr id="14" name="Rectangle 13">
            <a:extLst>
              <a:ext uri="{FF2B5EF4-FFF2-40B4-BE49-F238E27FC236}">
                <a16:creationId xmlns:a16="http://schemas.microsoft.com/office/drawing/2014/main" id="{5A752145-873C-4B20-95BF-DC292A35E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BB64139-EE21-FD49-8B6F-7D031B749CF4}"/>
              </a:ext>
            </a:extLst>
          </p:cNvPr>
          <p:cNvSpPr txBox="1"/>
          <p:nvPr/>
        </p:nvSpPr>
        <p:spPr>
          <a:xfrm>
            <a:off x="3611835" y="832003"/>
            <a:ext cx="3920469" cy="5804666"/>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sz="1600" dirty="0"/>
              <a:t>Any student that is expecting a Refund is encouraged to have a direct deposit authorization on file.   The </a:t>
            </a:r>
            <a:r>
              <a:rPr lang="en-US" sz="1600" b="1" i="1" dirty="0"/>
              <a:t>Refund Direct Deposit Form</a:t>
            </a:r>
            <a:r>
              <a:rPr lang="en-US" sz="1600" dirty="0"/>
              <a:t> and a copy of your banking information (i.e., voided check or a direct deposit setup form from the bank) should be provided to the Office of Student Accounts.  </a:t>
            </a:r>
            <a:r>
              <a:rPr lang="en-US" sz="1600" b="1" u="sng" dirty="0"/>
              <a:t>Please ensure that the information provided includes the students’ name, the ABA routing number and the account number</a:t>
            </a:r>
            <a:r>
              <a:rPr lang="en-US" sz="1600" b="1" dirty="0"/>
              <a:t>.  </a:t>
            </a:r>
          </a:p>
          <a:p>
            <a:pPr marL="342900" lvl="0" indent="-342900">
              <a:spcBef>
                <a:spcPct val="20000"/>
              </a:spcBef>
              <a:buClr>
                <a:srgbClr val="F0A22E"/>
              </a:buClr>
              <a:buSzPct val="70000"/>
              <a:buFont typeface="Wingdings 2"/>
              <a:buChar char=""/>
            </a:pPr>
            <a:endParaRPr lang="en-US" sz="800" b="1" dirty="0"/>
          </a:p>
          <a:p>
            <a:pPr marL="342900" lvl="0" indent="-342900">
              <a:spcBef>
                <a:spcPct val="20000"/>
              </a:spcBef>
              <a:buClr>
                <a:srgbClr val="F0A22E"/>
              </a:buClr>
              <a:buSzPct val="70000"/>
              <a:buFont typeface="Wingdings 2"/>
              <a:buChar char=""/>
            </a:pPr>
            <a:r>
              <a:rPr lang="en-US" sz="1600" dirty="0"/>
              <a:t>To retrieve a copy of the Refund Direct Deposit Form, see steps below:</a:t>
            </a:r>
          </a:p>
          <a:p>
            <a:pPr marL="742950" lvl="1" indent="-285750">
              <a:spcBef>
                <a:spcPct val="20000"/>
              </a:spcBef>
              <a:buClr>
                <a:srgbClr val="F0A22E"/>
              </a:buClr>
              <a:buSzPct val="70000"/>
              <a:buFont typeface="Arial" panose="020B0604020202020204" pitchFamily="34" charset="0"/>
              <a:buChar char="•"/>
            </a:pPr>
            <a:r>
              <a:rPr lang="en-US" sz="1600" baseline="30000" dirty="0"/>
              <a:t>Log onto </a:t>
            </a:r>
            <a:r>
              <a:rPr lang="en-US" sz="1600" baseline="30000" dirty="0">
                <a:hlinkClick r:id="rId2">
                  <a:extLst>
                    <a:ext uri="{A12FA001-AC4F-418D-AE19-62706E023703}">
                      <ahyp:hlinkClr xmlns:ahyp="http://schemas.microsoft.com/office/drawing/2018/hyperlinkcolor" val="tx"/>
                    </a:ext>
                  </a:extLst>
                </a:hlinkClick>
              </a:rPr>
              <a:t>https://www.xula.edu/fiscal-services-forms</a:t>
            </a:r>
            <a:endParaRPr lang="en-US" sz="1600" baseline="30000" dirty="0"/>
          </a:p>
          <a:p>
            <a:pPr marL="742950" lvl="1" indent="-285750">
              <a:spcBef>
                <a:spcPct val="20000"/>
              </a:spcBef>
              <a:buClr>
                <a:srgbClr val="F0A22E"/>
              </a:buClr>
              <a:buSzPct val="70000"/>
              <a:buFont typeface="Arial" panose="020B0604020202020204" pitchFamily="34" charset="0"/>
              <a:buChar char="•"/>
            </a:pPr>
            <a:r>
              <a:rPr lang="en-US" sz="1600" baseline="30000" dirty="0"/>
              <a:t>Proceed to the </a:t>
            </a:r>
            <a:r>
              <a:rPr lang="en-US" sz="1600" b="1" i="1" baseline="30000" dirty="0"/>
              <a:t>Refund Direct Deposit Form</a:t>
            </a:r>
            <a:r>
              <a:rPr lang="en-US" sz="1600" baseline="30000" dirty="0"/>
              <a:t>.</a:t>
            </a:r>
          </a:p>
          <a:p>
            <a:pPr lvl="0">
              <a:spcBef>
                <a:spcPct val="20000"/>
              </a:spcBef>
              <a:buClr>
                <a:srgbClr val="F0A22E"/>
              </a:buClr>
              <a:buSzPct val="70000"/>
            </a:pPr>
            <a:endParaRPr lang="en-US" sz="800" dirty="0"/>
          </a:p>
          <a:p>
            <a:pPr marL="342900" lvl="0" indent="-342900">
              <a:spcBef>
                <a:spcPct val="20000"/>
              </a:spcBef>
              <a:buClr>
                <a:srgbClr val="F0A22E"/>
              </a:buClr>
              <a:buSzPct val="70000"/>
              <a:buFont typeface="Wingdings 2"/>
              <a:buChar char=""/>
            </a:pPr>
            <a:r>
              <a:rPr lang="en-US" sz="1600" dirty="0"/>
              <a:t>The </a:t>
            </a:r>
            <a:r>
              <a:rPr lang="en-US" sz="1600" b="1" i="1" dirty="0"/>
              <a:t>Refund Direct Deposit Form</a:t>
            </a:r>
            <a:r>
              <a:rPr lang="en-US" sz="1600" dirty="0"/>
              <a:t> and your document can be </a:t>
            </a:r>
            <a:r>
              <a:rPr lang="en-US" sz="1600" b="1" dirty="0"/>
              <a:t>mailed to</a:t>
            </a:r>
            <a:r>
              <a:rPr lang="en-US" sz="1600" dirty="0"/>
              <a:t>: Xavier University of LA, Office of Student Accounts, Campus Box 121, 1 Drexel Dr., N.O., LA 70125, </a:t>
            </a:r>
            <a:r>
              <a:rPr lang="en-US" sz="1600" b="1" dirty="0"/>
              <a:t>emailed to</a:t>
            </a:r>
            <a:r>
              <a:rPr lang="en-US" sz="1600" dirty="0"/>
              <a:t>: </a:t>
            </a:r>
            <a:r>
              <a:rPr lang="en-US" sz="1600" dirty="0">
                <a:hlinkClick r:id="rId3"/>
              </a:rPr>
              <a:t>stuaccts@xula.edu</a:t>
            </a:r>
            <a:r>
              <a:rPr lang="en-US" sz="1600" dirty="0"/>
              <a:t>  or </a:t>
            </a:r>
            <a:r>
              <a:rPr lang="en-US" sz="1600" b="1" dirty="0"/>
              <a:t>returned to</a:t>
            </a:r>
            <a:r>
              <a:rPr lang="en-US" sz="1600" dirty="0"/>
              <a:t>: Xavier South, Room 300-B.</a:t>
            </a:r>
          </a:p>
        </p:txBody>
      </p:sp>
      <p:sp>
        <p:nvSpPr>
          <p:cNvPr id="5" name="TextBox 4">
            <a:extLst>
              <a:ext uri="{FF2B5EF4-FFF2-40B4-BE49-F238E27FC236}">
                <a16:creationId xmlns:a16="http://schemas.microsoft.com/office/drawing/2014/main" id="{2A2347B3-A3C8-A342-ADE5-6085CBB19559}"/>
              </a:ext>
            </a:extLst>
          </p:cNvPr>
          <p:cNvSpPr txBox="1"/>
          <p:nvPr/>
        </p:nvSpPr>
        <p:spPr>
          <a:xfrm>
            <a:off x="373518" y="520511"/>
            <a:ext cx="2514600" cy="6370975"/>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r>
              <a:rPr lang="en-US" sz="1200" b="1" spc="30" dirty="0">
                <a:solidFill>
                  <a:srgbClr val="F3F3F1"/>
                </a:solidFill>
                <a:latin typeface="Arial"/>
                <a:cs typeface="Arial"/>
                <a:hlinkClick r:id="rId4"/>
              </a:rPr>
              <a:t>https://www.xula.edu/fiscal-services/office-of-student-accounts/office-of-student-accounts-tuition-fees-residential-housing-and-other-costs.html</a:t>
            </a:r>
            <a:endParaRPr lang="en-US" sz="1200" b="1" spc="30" dirty="0">
              <a:solidFill>
                <a:srgbClr val="F3F3F1"/>
              </a:solidFill>
              <a:latin typeface="Arial"/>
              <a:cs typeface="Arial"/>
            </a:endParaRP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3"/>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520 - 7667</a:t>
            </a:r>
          </a:p>
          <a:p>
            <a:endParaRPr lang="en-US" dirty="0"/>
          </a:p>
        </p:txBody>
      </p:sp>
      <p:pic>
        <p:nvPicPr>
          <p:cNvPr id="13" name="Picture 12">
            <a:extLst>
              <a:ext uri="{FF2B5EF4-FFF2-40B4-BE49-F238E27FC236}">
                <a16:creationId xmlns:a16="http://schemas.microsoft.com/office/drawing/2014/main" id="{A9210349-18B6-F04A-9B48-5BF3CE0344C8}"/>
              </a:ext>
            </a:extLst>
          </p:cNvPr>
          <p:cNvPicPr>
            <a:picLocks noChangeAspect="1"/>
          </p:cNvPicPr>
          <p:nvPr/>
        </p:nvPicPr>
        <p:blipFill>
          <a:blip r:embed="rId5"/>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368114798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2D41B7-5186-4441-BE52-90B15EF58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57600" y="146664"/>
            <a:ext cx="5112882" cy="533400"/>
          </a:xfrm>
        </p:spPr>
        <p:txBody>
          <a:bodyPr>
            <a:noAutofit/>
          </a:bodyPr>
          <a:lstStyle/>
          <a:p>
            <a:pPr algn="ctr"/>
            <a:r>
              <a:rPr lang="en-US" sz="3600" u="sng" cap="all" dirty="0">
                <a:solidFill>
                  <a:schemeClr val="tx1"/>
                </a:solidFill>
                <a:effectLst>
                  <a:reflection blurRad="12700" stA="48000" endA="300" endPos="55000" dir="5400000" sy="-90000" algn="bl" rotWithShape="0"/>
                </a:effectLst>
                <a:latin typeface="Franklin Gothic Medium"/>
              </a:rPr>
              <a:t>Online Payment</a:t>
            </a:r>
            <a:endParaRPr lang="en-US" sz="3200" b="1" u="sng" dirty="0">
              <a:solidFill>
                <a:schemeClr val="tx1"/>
              </a:solidFill>
            </a:endParaRPr>
          </a:p>
        </p:txBody>
      </p:sp>
      <p:sp>
        <p:nvSpPr>
          <p:cNvPr id="14" name="Rectangle 13">
            <a:extLst>
              <a:ext uri="{FF2B5EF4-FFF2-40B4-BE49-F238E27FC236}">
                <a16:creationId xmlns:a16="http://schemas.microsoft.com/office/drawing/2014/main" id="{5A752145-873C-4B20-95BF-DC292A35E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BB64139-EE21-FD49-8B6F-7D031B749CF4}"/>
              </a:ext>
            </a:extLst>
          </p:cNvPr>
          <p:cNvSpPr txBox="1"/>
          <p:nvPr/>
        </p:nvSpPr>
        <p:spPr>
          <a:xfrm>
            <a:off x="3741363" y="743581"/>
            <a:ext cx="5112882" cy="6100131"/>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sz="1600" b="1" u="sng" dirty="0"/>
              <a:t>Credit/Debit Card Steps:</a:t>
            </a:r>
            <a:endParaRPr lang="en-US" sz="1600" dirty="0"/>
          </a:p>
          <a:p>
            <a:pPr marL="742950" lvl="1" indent="-285750">
              <a:spcBef>
                <a:spcPct val="20000"/>
              </a:spcBef>
              <a:buClr>
                <a:srgbClr val="F0A22E"/>
              </a:buClr>
              <a:buSzPct val="70000"/>
              <a:buFont typeface="Arial" panose="020B0604020202020204" pitchFamily="34" charset="0"/>
              <a:buChar char="•"/>
            </a:pPr>
            <a:r>
              <a:rPr lang="en-US" sz="1600" dirty="0"/>
              <a:t>Go to </a:t>
            </a:r>
            <a:r>
              <a:rPr lang="en-US" sz="1600" u="sng" dirty="0">
                <a:hlinkClick r:id="rId2">
                  <a:extLst>
                    <a:ext uri="{A12FA001-AC4F-418D-AE19-62706E023703}">
                      <ahyp:hlinkClr xmlns:ahyp="http://schemas.microsoft.com/office/drawing/2018/hyperlinkcolor" val="tx"/>
                    </a:ext>
                  </a:extLst>
                </a:hlinkClick>
              </a:rPr>
              <a:t>http://www.xula.edu</a:t>
            </a:r>
            <a:r>
              <a:rPr lang="en-US" sz="1600" dirty="0"/>
              <a:t> </a:t>
            </a:r>
          </a:p>
          <a:p>
            <a:pPr marL="742950" lvl="1" indent="-285750">
              <a:spcBef>
                <a:spcPct val="20000"/>
              </a:spcBef>
              <a:buClr>
                <a:srgbClr val="F0A22E"/>
              </a:buClr>
              <a:buSzPct val="70000"/>
              <a:buFont typeface="Arial" panose="020B0604020202020204" pitchFamily="34" charset="0"/>
              <a:buChar char="•"/>
            </a:pPr>
            <a:r>
              <a:rPr lang="en-US" sz="1600" dirty="0"/>
              <a:t>Select Start Here</a:t>
            </a:r>
          </a:p>
          <a:p>
            <a:pPr marL="742950" lvl="1" indent="-285750">
              <a:spcBef>
                <a:spcPct val="20000"/>
              </a:spcBef>
              <a:buClr>
                <a:srgbClr val="F0A22E"/>
              </a:buClr>
              <a:buSzPct val="70000"/>
              <a:buFont typeface="Arial" panose="020B0604020202020204" pitchFamily="34" charset="0"/>
              <a:buChar char="•"/>
            </a:pPr>
            <a:r>
              <a:rPr lang="en-US" sz="1600" dirty="0"/>
              <a:t>Under Quick Links, click on My XULA</a:t>
            </a:r>
          </a:p>
          <a:p>
            <a:pPr marL="742950" lvl="1" indent="-285750">
              <a:spcBef>
                <a:spcPct val="20000"/>
              </a:spcBef>
              <a:buClr>
                <a:srgbClr val="F0A22E"/>
              </a:buClr>
              <a:buSzPct val="70000"/>
              <a:buFont typeface="Arial" panose="020B0604020202020204" pitchFamily="34" charset="0"/>
              <a:buChar char="•"/>
            </a:pPr>
            <a:r>
              <a:rPr lang="en-US" sz="1600" dirty="0"/>
              <a:t>Enter Username and Password                  </a:t>
            </a:r>
          </a:p>
          <a:p>
            <a:pPr marL="742950" lvl="1" indent="-285750">
              <a:spcBef>
                <a:spcPct val="20000"/>
              </a:spcBef>
              <a:buClr>
                <a:srgbClr val="F0A22E"/>
              </a:buClr>
              <a:buSzPct val="70000"/>
              <a:buFont typeface="Arial" panose="020B0604020202020204" pitchFamily="34" charset="0"/>
              <a:buChar char="•"/>
            </a:pPr>
            <a:r>
              <a:rPr lang="en-US" sz="1600" dirty="0"/>
              <a:t>Click on Banner Web</a:t>
            </a:r>
          </a:p>
          <a:p>
            <a:pPr marL="742950" lvl="1" indent="-285750">
              <a:spcBef>
                <a:spcPct val="20000"/>
              </a:spcBef>
              <a:buClr>
                <a:srgbClr val="F0A22E"/>
              </a:buClr>
              <a:buSzPct val="70000"/>
              <a:buFont typeface="Arial" panose="020B0604020202020204" pitchFamily="34" charset="0"/>
              <a:buChar char="•"/>
            </a:pPr>
            <a:r>
              <a:rPr lang="en-US" sz="1600" dirty="0"/>
              <a:t>Click on “Tuition and Fees Online Payments”</a:t>
            </a:r>
          </a:p>
          <a:p>
            <a:pPr marL="742950" lvl="1" indent="-285750">
              <a:spcBef>
                <a:spcPct val="20000"/>
              </a:spcBef>
              <a:buClr>
                <a:srgbClr val="F0A22E"/>
              </a:buClr>
              <a:buSzPct val="70000"/>
              <a:buFont typeface="Arial" panose="020B0604020202020204" pitchFamily="34" charset="0"/>
              <a:buChar char="•"/>
            </a:pPr>
            <a:r>
              <a:rPr lang="en-US" sz="1600" dirty="0"/>
              <a:t>Click on “Make a Payment”. </a:t>
            </a:r>
          </a:p>
          <a:p>
            <a:pPr marL="742950" lvl="1" indent="-285750">
              <a:spcBef>
                <a:spcPct val="20000"/>
              </a:spcBef>
              <a:buClr>
                <a:srgbClr val="F0A22E"/>
              </a:buClr>
              <a:buSzPct val="70000"/>
              <a:buFont typeface="Arial" panose="020B0604020202020204" pitchFamily="34" charset="0"/>
              <a:buChar char="•"/>
            </a:pPr>
            <a:r>
              <a:rPr lang="en-US" sz="1600" dirty="0"/>
              <a:t>Enter the Payment Amount in the appropriate term and then click “Continue”</a:t>
            </a:r>
          </a:p>
          <a:p>
            <a:pPr marL="742950" lvl="1" indent="-285750">
              <a:spcBef>
                <a:spcPct val="20000"/>
              </a:spcBef>
              <a:buClr>
                <a:srgbClr val="F0A22E"/>
              </a:buClr>
              <a:buSzPct val="70000"/>
              <a:buFont typeface="Arial" panose="020B0604020202020204" pitchFamily="34" charset="0"/>
              <a:buChar char="•"/>
            </a:pPr>
            <a:r>
              <a:rPr lang="en-US" sz="1600" dirty="0"/>
              <a:t>Select “New credit or debit card</a:t>
            </a:r>
          </a:p>
          <a:p>
            <a:pPr marL="742950" lvl="1" indent="-285750">
              <a:spcBef>
                <a:spcPct val="20000"/>
              </a:spcBef>
              <a:buClr>
                <a:srgbClr val="F0A22E"/>
              </a:buClr>
              <a:buSzPct val="70000"/>
              <a:buFont typeface="Arial" panose="020B0604020202020204" pitchFamily="34" charset="0"/>
              <a:buChar char="•"/>
            </a:pPr>
            <a:r>
              <a:rPr lang="en-US" sz="1600" dirty="0"/>
              <a:t>Enter your credit/debit card number, expiration date, security code and zip code. Please note, during this step you also have the option to save the payment method for future use by entering a name for the payment (ex. My Credit Card); then click “Continue”</a:t>
            </a:r>
          </a:p>
          <a:p>
            <a:pPr marL="742950" lvl="1" indent="-285750">
              <a:spcBef>
                <a:spcPct val="20000"/>
              </a:spcBef>
              <a:buClr>
                <a:srgbClr val="F0A22E"/>
              </a:buClr>
              <a:buSzPct val="70000"/>
              <a:buFont typeface="Arial" panose="020B0604020202020204" pitchFamily="34" charset="0"/>
              <a:buChar char="•"/>
            </a:pPr>
            <a:r>
              <a:rPr lang="en-US" sz="1600" dirty="0"/>
              <a:t>Review the “Terms and conditions” of the CASHNet Transact Campus, Inc. User Agreement and click to check the indicator box; then click “Continue”</a:t>
            </a:r>
          </a:p>
          <a:p>
            <a:pPr marL="742950" lvl="1" indent="-285750">
              <a:spcBef>
                <a:spcPct val="20000"/>
              </a:spcBef>
              <a:buClr>
                <a:srgbClr val="F0A22E"/>
              </a:buClr>
              <a:buSzPct val="70000"/>
              <a:buFont typeface="Arial" panose="020B0604020202020204" pitchFamily="34" charset="0"/>
              <a:buChar char="•"/>
            </a:pPr>
            <a:r>
              <a:rPr lang="en-US" sz="1600" dirty="0"/>
              <a:t>Review the information and click on “Pay $”</a:t>
            </a:r>
          </a:p>
        </p:txBody>
      </p:sp>
      <p:sp>
        <p:nvSpPr>
          <p:cNvPr id="5" name="TextBox 4">
            <a:extLst>
              <a:ext uri="{FF2B5EF4-FFF2-40B4-BE49-F238E27FC236}">
                <a16:creationId xmlns:a16="http://schemas.microsoft.com/office/drawing/2014/main" id="{2A2347B3-A3C8-A342-ADE5-6085CBB19559}"/>
              </a:ext>
            </a:extLst>
          </p:cNvPr>
          <p:cNvSpPr txBox="1"/>
          <p:nvPr/>
        </p:nvSpPr>
        <p:spPr>
          <a:xfrm>
            <a:off x="373518" y="520511"/>
            <a:ext cx="2514600" cy="6555641"/>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hlinkClick r:id="rId3"/>
            </a:endParaRPr>
          </a:p>
          <a:p>
            <a:r>
              <a:rPr lang="en-US" sz="1200" b="1" spc="30" dirty="0">
                <a:solidFill>
                  <a:srgbClr val="F3F3F1"/>
                </a:solidFill>
                <a:latin typeface="Arial"/>
                <a:cs typeface="Arial"/>
                <a:hlinkClick r:id="rId4"/>
              </a:rPr>
              <a:t>https://www.xula.edu/fiscal-services/office-of-student-accounts/office-of-student-accounts-tuition-fees-residential-housing-and-other-costs.html</a:t>
            </a:r>
            <a:endParaRPr lang="en-US" sz="1200" b="1" spc="30" dirty="0">
              <a:solidFill>
                <a:srgbClr val="F3F3F1"/>
              </a:solidFill>
              <a:latin typeface="Arial"/>
              <a:cs typeface="Arial"/>
            </a:endParaRP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5"/>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520 - 7667</a:t>
            </a:r>
          </a:p>
          <a:p>
            <a:endParaRPr lang="en-US" dirty="0"/>
          </a:p>
        </p:txBody>
      </p:sp>
    </p:spTree>
    <p:extLst>
      <p:ext uri="{BB962C8B-B14F-4D97-AF65-F5344CB8AC3E}">
        <p14:creationId xmlns:p14="http://schemas.microsoft.com/office/powerpoint/2010/main" val="324919357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2D41B7-5186-4441-BE52-90B15EF58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57600" y="146664"/>
            <a:ext cx="5112882" cy="533400"/>
          </a:xfrm>
        </p:spPr>
        <p:txBody>
          <a:bodyPr>
            <a:noAutofit/>
          </a:bodyPr>
          <a:lstStyle/>
          <a:p>
            <a:pPr algn="ctr"/>
            <a:r>
              <a:rPr lang="en-US" sz="3600" u="sng" cap="all" dirty="0">
                <a:solidFill>
                  <a:schemeClr val="tx1"/>
                </a:solidFill>
                <a:effectLst>
                  <a:reflection blurRad="12700" stA="48000" endA="300" endPos="55000" dir="5400000" sy="-90000" algn="bl" rotWithShape="0"/>
                </a:effectLst>
                <a:latin typeface="Franklin Gothic Medium"/>
              </a:rPr>
              <a:t>Online Payment</a:t>
            </a:r>
            <a:endParaRPr lang="en-US" sz="3200" b="1" u="sng" dirty="0">
              <a:solidFill>
                <a:schemeClr val="tx1"/>
              </a:solidFill>
            </a:endParaRPr>
          </a:p>
        </p:txBody>
      </p:sp>
      <p:sp>
        <p:nvSpPr>
          <p:cNvPr id="14" name="Rectangle 13">
            <a:extLst>
              <a:ext uri="{FF2B5EF4-FFF2-40B4-BE49-F238E27FC236}">
                <a16:creationId xmlns:a16="http://schemas.microsoft.com/office/drawing/2014/main" id="{5A752145-873C-4B20-95BF-DC292A35E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BB64139-EE21-FD49-8B6F-7D031B749CF4}"/>
              </a:ext>
            </a:extLst>
          </p:cNvPr>
          <p:cNvSpPr txBox="1"/>
          <p:nvPr/>
        </p:nvSpPr>
        <p:spPr>
          <a:xfrm>
            <a:off x="3741363" y="743581"/>
            <a:ext cx="5112882" cy="5355312"/>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b="1" u="sng" dirty="0"/>
              <a:t>Electronic Check Payments:</a:t>
            </a:r>
            <a:endParaRPr lang="en-US" dirty="0"/>
          </a:p>
          <a:p>
            <a:pPr marL="742950" lvl="1" indent="-285750">
              <a:spcBef>
                <a:spcPct val="20000"/>
              </a:spcBef>
              <a:buClr>
                <a:srgbClr val="F0A22E"/>
              </a:buClr>
              <a:buSzPct val="70000"/>
              <a:buFont typeface="Arial" panose="020B0604020202020204" pitchFamily="34" charset="0"/>
              <a:buChar char="•"/>
            </a:pPr>
            <a:r>
              <a:rPr lang="en-US" dirty="0"/>
              <a:t>Follow the login steps (see above).</a:t>
            </a:r>
          </a:p>
          <a:p>
            <a:pPr marL="742950" lvl="1" indent="-285750">
              <a:spcBef>
                <a:spcPct val="20000"/>
              </a:spcBef>
              <a:buClr>
                <a:srgbClr val="F0A22E"/>
              </a:buClr>
              <a:buSzPct val="70000"/>
              <a:buFont typeface="Arial" panose="020B0604020202020204" pitchFamily="34" charset="0"/>
              <a:buChar char="•"/>
            </a:pPr>
            <a:r>
              <a:rPr lang="en-US" dirty="0"/>
              <a:t>Select “New bank account”</a:t>
            </a:r>
          </a:p>
          <a:p>
            <a:pPr marL="742950" lvl="1" indent="-285750">
              <a:spcBef>
                <a:spcPct val="20000"/>
              </a:spcBef>
              <a:buClr>
                <a:srgbClr val="F0A22E"/>
              </a:buClr>
              <a:buSzPct val="70000"/>
              <a:buFont typeface="Arial" panose="020B0604020202020204" pitchFamily="34" charset="0"/>
              <a:buChar char="•"/>
            </a:pPr>
            <a:r>
              <a:rPr lang="en-US" dirty="0"/>
              <a:t>Enter account holder name, select account type (i.e. checking or savings), enter the routing transit number, bank account and confirm the bank account number by reentering. Please note that in this step you have the option to save the banking information for future use by providing a name for the payment method; and then click “Continue”</a:t>
            </a:r>
          </a:p>
          <a:p>
            <a:pPr marL="742950" lvl="1" indent="-285750">
              <a:spcBef>
                <a:spcPct val="20000"/>
              </a:spcBef>
              <a:buClr>
                <a:srgbClr val="F0A22E"/>
              </a:buClr>
              <a:buSzPct val="70000"/>
              <a:buFont typeface="Arial" panose="020B0604020202020204" pitchFamily="34" charset="0"/>
              <a:buChar char="•"/>
            </a:pPr>
            <a:r>
              <a:rPr lang="en-US" dirty="0"/>
              <a:t>Review the “terms and conditions” of the CASHNet Transact Campus, Inc. User Agreement and click to check the indicator box; then click “Continue”</a:t>
            </a:r>
          </a:p>
          <a:p>
            <a:pPr marL="742950" lvl="1" indent="-285750">
              <a:spcBef>
                <a:spcPct val="20000"/>
              </a:spcBef>
              <a:buClr>
                <a:srgbClr val="F0A22E"/>
              </a:buClr>
              <a:buSzPct val="70000"/>
              <a:buFont typeface="Arial" panose="020B0604020202020204" pitchFamily="34" charset="0"/>
              <a:buChar char="•"/>
            </a:pPr>
            <a:r>
              <a:rPr lang="en-US" dirty="0"/>
              <a:t>Review the information and click on “Pay $”.</a:t>
            </a:r>
          </a:p>
        </p:txBody>
      </p:sp>
      <p:sp>
        <p:nvSpPr>
          <p:cNvPr id="5" name="TextBox 4">
            <a:extLst>
              <a:ext uri="{FF2B5EF4-FFF2-40B4-BE49-F238E27FC236}">
                <a16:creationId xmlns:a16="http://schemas.microsoft.com/office/drawing/2014/main" id="{2A2347B3-A3C8-A342-ADE5-6085CBB19559}"/>
              </a:ext>
            </a:extLst>
          </p:cNvPr>
          <p:cNvSpPr txBox="1"/>
          <p:nvPr/>
        </p:nvSpPr>
        <p:spPr>
          <a:xfrm>
            <a:off x="373518" y="520511"/>
            <a:ext cx="2514600" cy="6555641"/>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hlinkClick r:id="rId2"/>
            </a:endParaRPr>
          </a:p>
          <a:p>
            <a:r>
              <a:rPr lang="en-US" sz="1200" b="1" spc="30" dirty="0">
                <a:solidFill>
                  <a:srgbClr val="F3F3F1"/>
                </a:solidFill>
                <a:latin typeface="Arial"/>
                <a:cs typeface="Arial"/>
                <a:hlinkClick r:id="rId3"/>
              </a:rPr>
              <a:t>https://www.xula.edu/fiscal-services/office-of-student-accounts/office-of-student-accounts-tuition-fees-residential-housing-and-other-costs.html</a:t>
            </a:r>
            <a:endParaRPr lang="en-US" sz="1200" b="1" spc="30" dirty="0">
              <a:solidFill>
                <a:srgbClr val="F3F3F1"/>
              </a:solidFill>
              <a:latin typeface="Arial"/>
              <a:cs typeface="Arial"/>
            </a:endParaRP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4"/>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520 - 7667</a:t>
            </a:r>
          </a:p>
          <a:p>
            <a:endParaRPr lang="en-US" dirty="0"/>
          </a:p>
        </p:txBody>
      </p:sp>
    </p:spTree>
    <p:extLst>
      <p:ext uri="{BB962C8B-B14F-4D97-AF65-F5344CB8AC3E}">
        <p14:creationId xmlns:p14="http://schemas.microsoft.com/office/powerpoint/2010/main" val="355586149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2D41B7-5186-4441-BE52-90B15EF58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57600" y="105091"/>
            <a:ext cx="5112882" cy="533400"/>
          </a:xfrm>
        </p:spPr>
        <p:txBody>
          <a:bodyPr>
            <a:noAutofit/>
          </a:bodyPr>
          <a:lstStyle/>
          <a:p>
            <a:pPr algn="ctr"/>
            <a:r>
              <a:rPr lang="en-US" sz="3600" b="1" u="sng" cap="all" dirty="0">
                <a:solidFill>
                  <a:schemeClr val="tx1"/>
                </a:solidFill>
                <a:effectLst>
                  <a:reflection blurRad="12700" stA="48000" endA="300" endPos="55000" dir="5400000" sy="-90000" algn="bl" rotWithShape="0"/>
                </a:effectLst>
                <a:latin typeface="Franklin Gothic Medium"/>
              </a:rPr>
              <a:t>FERPA</a:t>
            </a:r>
            <a:endParaRPr lang="en-US" sz="3200" b="1" u="sng" dirty="0">
              <a:solidFill>
                <a:schemeClr val="tx1"/>
              </a:solidFill>
            </a:endParaRPr>
          </a:p>
        </p:txBody>
      </p:sp>
      <p:sp>
        <p:nvSpPr>
          <p:cNvPr id="14" name="Rectangle 13">
            <a:extLst>
              <a:ext uri="{FF2B5EF4-FFF2-40B4-BE49-F238E27FC236}">
                <a16:creationId xmlns:a16="http://schemas.microsoft.com/office/drawing/2014/main" id="{5A752145-873C-4B20-95BF-DC292A35E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BB64139-EE21-FD49-8B6F-7D031B749CF4}"/>
              </a:ext>
            </a:extLst>
          </p:cNvPr>
          <p:cNvSpPr txBox="1"/>
          <p:nvPr/>
        </p:nvSpPr>
        <p:spPr>
          <a:xfrm>
            <a:off x="3736600" y="838952"/>
            <a:ext cx="5112882" cy="5542030"/>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sz="1600" b="1" u="sng" dirty="0"/>
              <a:t>Family Educational Rights and Privacy Act (FERPA)</a:t>
            </a:r>
            <a:r>
              <a:rPr lang="en-US" sz="1600" b="1" dirty="0"/>
              <a:t>:</a:t>
            </a:r>
            <a:r>
              <a:rPr lang="en-US" sz="1600" dirty="0"/>
              <a:t>  Under </a:t>
            </a:r>
            <a:r>
              <a:rPr lang="en-US" sz="1600" b="1" dirty="0"/>
              <a:t>FERPA</a:t>
            </a:r>
            <a:r>
              <a:rPr lang="en-US" sz="1600" dirty="0"/>
              <a:t>, students have the right to inspect or review their Student Account and decide if a third person (parent, relative, guardian, etc.) can obtain information about their account.  </a:t>
            </a:r>
            <a:r>
              <a:rPr lang="en-US" sz="1600" b="1" u="sng" dirty="0"/>
              <a:t>In order for us to discuss your account with your parent, spouse and/or guardian you must complete an online FERPA Authorization Form by August 21, 2023</a:t>
            </a:r>
            <a:r>
              <a:rPr lang="en-US" sz="1600" dirty="0"/>
              <a:t>.  </a:t>
            </a:r>
            <a:r>
              <a:rPr lang="en-US" sz="1600" b="1" u="sng" dirty="0"/>
              <a:t>A driver’s license number is required for each parent and/or guardian entered on the online FERPA Form</a:t>
            </a:r>
            <a:r>
              <a:rPr lang="en-US" sz="1600" dirty="0"/>
              <a:t>.  After selecting submit changes, if additional persons are required, click on </a:t>
            </a:r>
            <a:r>
              <a:rPr lang="en-US" sz="1600" b="1" dirty="0"/>
              <a:t>new contact</a:t>
            </a:r>
            <a:r>
              <a:rPr lang="en-US" sz="1600" dirty="0"/>
              <a:t> and complete the form again.  To complete an </a:t>
            </a:r>
            <a:r>
              <a:rPr lang="en-US" sz="1600" b="1" i="1" dirty="0"/>
              <a:t>online FERPA Authorization Form</a:t>
            </a:r>
            <a:r>
              <a:rPr lang="en-US" sz="1600" dirty="0"/>
              <a:t>: </a:t>
            </a:r>
          </a:p>
          <a:p>
            <a:pPr marL="342900" lvl="0" indent="-342900">
              <a:spcBef>
                <a:spcPct val="20000"/>
              </a:spcBef>
              <a:buClr>
                <a:srgbClr val="F0A22E"/>
              </a:buClr>
              <a:buSzPct val="70000"/>
              <a:buFont typeface="Wingdings 2"/>
              <a:buChar char=""/>
            </a:pPr>
            <a:endParaRPr lang="en-US" sz="1600" dirty="0"/>
          </a:p>
          <a:p>
            <a:pPr marL="742950" lvl="1" indent="-285750">
              <a:spcBef>
                <a:spcPct val="20000"/>
              </a:spcBef>
              <a:buClr>
                <a:srgbClr val="F0A22E"/>
              </a:buClr>
              <a:buSzPct val="70000"/>
              <a:buFont typeface="Arial" panose="020B0604020202020204" pitchFamily="34" charset="0"/>
              <a:buChar char="•"/>
            </a:pPr>
            <a:r>
              <a:rPr lang="en-US" sz="1600" baseline="30000" dirty="0"/>
              <a:t>Go to </a:t>
            </a:r>
            <a:r>
              <a:rPr lang="en-US" sz="1600" baseline="30000" dirty="0">
                <a:hlinkClick r:id="rId2">
                  <a:extLst>
                    <a:ext uri="{A12FA001-AC4F-418D-AE19-62706E023703}">
                      <ahyp:hlinkClr xmlns:ahyp="http://schemas.microsoft.com/office/drawing/2018/hyperlinkcolor" val="tx"/>
                    </a:ext>
                  </a:extLst>
                </a:hlinkClick>
              </a:rPr>
              <a:t>http://www.xula.edu</a:t>
            </a:r>
            <a:r>
              <a:rPr lang="en-US" sz="1600" baseline="30000" dirty="0"/>
              <a:t> </a:t>
            </a:r>
          </a:p>
          <a:p>
            <a:pPr marL="742950" lvl="1" indent="-285750">
              <a:spcBef>
                <a:spcPct val="20000"/>
              </a:spcBef>
              <a:buClr>
                <a:srgbClr val="F0A22E"/>
              </a:buClr>
              <a:buSzPct val="70000"/>
              <a:buFont typeface="Arial" panose="020B0604020202020204" pitchFamily="34" charset="0"/>
              <a:buChar char="•"/>
            </a:pPr>
            <a:r>
              <a:rPr lang="en-US" sz="1600" baseline="30000" dirty="0"/>
              <a:t>Select Start Here</a:t>
            </a:r>
          </a:p>
          <a:p>
            <a:pPr marL="742950" lvl="1" indent="-285750">
              <a:spcBef>
                <a:spcPct val="20000"/>
              </a:spcBef>
              <a:buClr>
                <a:srgbClr val="F0A22E"/>
              </a:buClr>
              <a:buSzPct val="70000"/>
              <a:buFont typeface="Arial" panose="020B0604020202020204" pitchFamily="34" charset="0"/>
              <a:buChar char="•"/>
            </a:pPr>
            <a:r>
              <a:rPr lang="en-US" sz="1600" baseline="30000" dirty="0"/>
              <a:t>Under Quick Links, click on My XULA, Enter Username and Password                  </a:t>
            </a:r>
          </a:p>
          <a:p>
            <a:pPr marL="742950" lvl="1" indent="-285750">
              <a:spcBef>
                <a:spcPct val="20000"/>
              </a:spcBef>
              <a:buClr>
                <a:srgbClr val="F0A22E"/>
              </a:buClr>
              <a:buSzPct val="70000"/>
              <a:buFont typeface="Arial" panose="020B0604020202020204" pitchFamily="34" charset="0"/>
              <a:buChar char="•"/>
            </a:pPr>
            <a:r>
              <a:rPr lang="en-US" sz="1600" baseline="30000" dirty="0"/>
              <a:t>Click on Banner Web</a:t>
            </a:r>
          </a:p>
          <a:p>
            <a:pPr marL="742950" lvl="1" indent="-285750">
              <a:spcBef>
                <a:spcPct val="20000"/>
              </a:spcBef>
              <a:buClr>
                <a:srgbClr val="F0A22E"/>
              </a:buClr>
              <a:buSzPct val="70000"/>
              <a:buFont typeface="Arial" panose="020B0604020202020204" pitchFamily="34" charset="0"/>
              <a:buChar char="•"/>
            </a:pPr>
            <a:r>
              <a:rPr lang="en-US" sz="1600" baseline="30000" dirty="0"/>
              <a:t>Select </a:t>
            </a:r>
            <a:r>
              <a:rPr lang="en-US" sz="1600" b="1" i="1" baseline="30000" dirty="0"/>
              <a:t>Manage FERPA contacts</a:t>
            </a:r>
            <a:r>
              <a:rPr lang="en-US" sz="1600" baseline="30000" dirty="0"/>
              <a:t> and click on</a:t>
            </a:r>
            <a:r>
              <a:rPr lang="en-US" sz="1600" b="1" i="1" baseline="30000" dirty="0"/>
              <a:t> new contacts</a:t>
            </a:r>
            <a:r>
              <a:rPr lang="en-US" sz="1600" baseline="30000" dirty="0"/>
              <a:t>.  </a:t>
            </a:r>
          </a:p>
          <a:p>
            <a:pPr marL="742950" lvl="1" indent="-285750">
              <a:spcBef>
                <a:spcPct val="20000"/>
              </a:spcBef>
              <a:buClr>
                <a:srgbClr val="F0A22E"/>
              </a:buClr>
              <a:buSzPct val="70000"/>
              <a:buFont typeface="Arial" panose="020B0604020202020204" pitchFamily="34" charset="0"/>
              <a:buChar char="•"/>
            </a:pPr>
            <a:r>
              <a:rPr lang="en-US" sz="1600" baseline="30000" dirty="0"/>
              <a:t>After you have read the Terms &amp; Conditions, click on accept </a:t>
            </a:r>
            <a:r>
              <a:rPr lang="en-US" sz="1600" b="1" i="1" baseline="30000" dirty="0"/>
              <a:t>(“I have read and understand the FERPA Agreement”)</a:t>
            </a:r>
            <a:r>
              <a:rPr lang="en-US" sz="1600" baseline="30000" dirty="0"/>
              <a:t> </a:t>
            </a:r>
          </a:p>
          <a:p>
            <a:pPr marL="742950" lvl="1" indent="-285750">
              <a:spcBef>
                <a:spcPct val="20000"/>
              </a:spcBef>
              <a:buClr>
                <a:srgbClr val="F0A22E"/>
              </a:buClr>
              <a:buSzPct val="70000"/>
              <a:buFont typeface="Arial" panose="020B0604020202020204" pitchFamily="34" charset="0"/>
              <a:buChar char="•"/>
            </a:pPr>
            <a:r>
              <a:rPr lang="en-US" sz="1600" baseline="30000" dirty="0"/>
              <a:t>Proceed to completing the online FERPA Authorization Form then submit changes.</a:t>
            </a:r>
          </a:p>
        </p:txBody>
      </p:sp>
      <p:sp>
        <p:nvSpPr>
          <p:cNvPr id="5" name="TextBox 4">
            <a:extLst>
              <a:ext uri="{FF2B5EF4-FFF2-40B4-BE49-F238E27FC236}">
                <a16:creationId xmlns:a16="http://schemas.microsoft.com/office/drawing/2014/main" id="{2A2347B3-A3C8-A342-ADE5-6085CBB19559}"/>
              </a:ext>
            </a:extLst>
          </p:cNvPr>
          <p:cNvSpPr txBox="1"/>
          <p:nvPr/>
        </p:nvSpPr>
        <p:spPr>
          <a:xfrm>
            <a:off x="373518" y="520511"/>
            <a:ext cx="2514600" cy="6555641"/>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r>
              <a:rPr lang="en-US" sz="1200" b="1" spc="30" dirty="0">
                <a:solidFill>
                  <a:srgbClr val="F3F3F1"/>
                </a:solidFill>
                <a:latin typeface="Arial"/>
                <a:cs typeface="Arial"/>
                <a:hlinkClick r:id="rId3"/>
              </a:rPr>
              <a:t>https://www.xula.edu/fiscal-services/office-of-student-accounts/office-of-student-accounts-tuition-fees-residential-housing-and-other-costs.html</a:t>
            </a:r>
            <a:endParaRPr lang="en-US" sz="1200" b="1" spc="30" dirty="0">
              <a:solidFill>
                <a:srgbClr val="F3F3F1"/>
              </a:solidFill>
              <a:latin typeface="Arial"/>
              <a:cs typeface="Arial"/>
            </a:endParaRP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4"/>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520 - 7667</a:t>
            </a:r>
          </a:p>
          <a:p>
            <a:endParaRPr lang="en-US" dirty="0"/>
          </a:p>
        </p:txBody>
      </p:sp>
    </p:spTree>
    <p:extLst>
      <p:ext uri="{BB962C8B-B14F-4D97-AF65-F5344CB8AC3E}">
        <p14:creationId xmlns:p14="http://schemas.microsoft.com/office/powerpoint/2010/main" val="342602879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4572000" cy="6324600"/>
          </a:xfrm>
        </p:spPr>
        <p:txBody>
          <a:bodyPr>
            <a:normAutofit/>
          </a:bodyPr>
          <a:lstStyle/>
          <a:p>
            <a:pPr marL="0" indent="0">
              <a:buNone/>
            </a:pPr>
            <a:r>
              <a:rPr lang="en-US" sz="3300" dirty="0">
                <a:latin typeface="Avenir Next Condensed Demi Bold"/>
                <a:cs typeface="Avenir Next Condensed Demi Bold"/>
              </a:rPr>
              <a:t>Office of Graduate Programs</a:t>
            </a:r>
          </a:p>
          <a:p>
            <a:pPr marL="0" indent="0">
              <a:buNone/>
            </a:pPr>
            <a:endParaRPr lang="en-US" sz="2200" dirty="0">
              <a:latin typeface="Avenir Next Condensed Demi Bold"/>
              <a:cs typeface="Avenir Next Condensed Demi Bold"/>
            </a:endParaRPr>
          </a:p>
          <a:p>
            <a:pPr marL="0" indent="0">
              <a:buNone/>
            </a:pPr>
            <a:r>
              <a:rPr lang="en-US" sz="2200" dirty="0">
                <a:latin typeface="Avenir Next Condensed Demi Bold"/>
                <a:cs typeface="Avenir Next Condensed Demi Bold"/>
              </a:rPr>
              <a:t>Contact Information:</a:t>
            </a:r>
          </a:p>
          <a:p>
            <a:pPr marL="0" indent="0">
              <a:buNone/>
            </a:pP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Anderson </a:t>
            </a:r>
            <a:r>
              <a:rPr lang="en-US" sz="1800" dirty="0" err="1">
                <a:latin typeface="Avenir Next Condensed Demi Bold"/>
                <a:cs typeface="Avenir Next Condensed Demi Bold"/>
              </a:rPr>
              <a:t>Sunda-Meya</a:t>
            </a:r>
            <a:r>
              <a:rPr lang="en-US" sz="1800" dirty="0">
                <a:latin typeface="Avenir Next Condensed Demi Bold"/>
                <a:cs typeface="Avenir Next Condensed Demi Bold"/>
              </a:rPr>
              <a:t>, PhD</a:t>
            </a:r>
          </a:p>
          <a:p>
            <a:pPr marL="0" indent="0">
              <a:lnSpc>
                <a:spcPct val="100000"/>
              </a:lnSpc>
              <a:spcBef>
                <a:spcPts val="0"/>
              </a:spcBef>
              <a:spcAft>
                <a:spcPts val="0"/>
              </a:spcAft>
              <a:buNone/>
            </a:pPr>
            <a:r>
              <a:rPr lang="en-US" sz="1800" dirty="0">
                <a:latin typeface="Avenir Next Condensed Demi Bold"/>
                <a:cs typeface="Avenir Next Condensed Demi Bold"/>
              </a:rPr>
              <a:t>	Dean, College of Arts &amp; Sciences</a:t>
            </a:r>
          </a:p>
          <a:p>
            <a:pPr marL="0" indent="0">
              <a:lnSpc>
                <a:spcPct val="100000"/>
              </a:lnSpc>
              <a:spcBef>
                <a:spcPts val="0"/>
              </a:spcBef>
              <a:spcAft>
                <a:spcPts val="0"/>
              </a:spcAft>
              <a:buNone/>
            </a:pPr>
            <a:r>
              <a:rPr lang="en-US" sz="1800" dirty="0">
                <a:latin typeface="Avenir Next Condensed Demi Bold"/>
                <a:cs typeface="Avenir Next Condensed Demi Bold"/>
              </a:rPr>
              <a:t>          	504-520-7652</a:t>
            </a: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a:latin typeface="Avenir Next Condensed Demi Bold"/>
                <a:cs typeface="Avenir Next Condensed Demi Bold"/>
                <a:hlinkClick r:id="rId2"/>
              </a:rPr>
              <a:t>asundame@xula.edu</a:t>
            </a:r>
            <a:endParaRPr lang="en-US" sz="1800" dirty="0">
              <a:latin typeface="Avenir Next Condensed Demi Bold"/>
              <a:cs typeface="Avenir Next Condensed Demi Bold"/>
            </a:endParaRPr>
          </a:p>
          <a:p>
            <a:pPr marL="0" indent="0">
              <a:lnSpc>
                <a:spcPct val="100000"/>
              </a:lnSpc>
              <a:spcBef>
                <a:spcPts val="0"/>
              </a:spcBef>
              <a:spcAft>
                <a:spcPts val="0"/>
              </a:spcAft>
              <a:buNone/>
            </a:pP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Karen Nichols, PhD</a:t>
            </a:r>
          </a:p>
          <a:p>
            <a:pPr marL="0" indent="0">
              <a:lnSpc>
                <a:spcPct val="100000"/>
              </a:lnSpc>
              <a:spcBef>
                <a:spcPts val="0"/>
              </a:spcBef>
              <a:spcAft>
                <a:spcPts val="0"/>
              </a:spcAft>
              <a:buNone/>
            </a:pPr>
            <a:r>
              <a:rPr lang="en-US" sz="1800" dirty="0">
                <a:latin typeface="Avenir Next Condensed Demi Bold"/>
                <a:cs typeface="Avenir Next Condensed Demi Bold"/>
              </a:rPr>
              <a:t>         	Distance Education Coordinator</a:t>
            </a:r>
          </a:p>
          <a:p>
            <a:pPr marL="0" indent="0">
              <a:lnSpc>
                <a:spcPct val="100000"/>
              </a:lnSpc>
              <a:spcBef>
                <a:spcPts val="0"/>
              </a:spcBef>
              <a:spcAft>
                <a:spcPts val="0"/>
              </a:spcAft>
              <a:buNone/>
            </a:pPr>
            <a:r>
              <a:rPr lang="en-US" sz="1800" dirty="0">
                <a:latin typeface="Avenir Next Condensed Demi Bold"/>
                <a:cs typeface="Avenir Next Condensed Demi Bold"/>
              </a:rPr>
              <a:t>         	 </a:t>
            </a:r>
            <a:r>
              <a:rPr lang="en-US" sz="1800" dirty="0">
                <a:latin typeface="Avenir Next Condensed Demi Bold"/>
                <a:cs typeface="Avenir Next Condensed Demi Bold"/>
                <a:hlinkClick r:id="rId3"/>
              </a:rPr>
              <a:t>knichols@xula.edu</a:t>
            </a:r>
            <a:endParaRPr lang="en-US" sz="1800" dirty="0">
              <a:latin typeface="Avenir Next Condensed Demi Bold"/>
              <a:cs typeface="Avenir Next Condensed Demi Bold"/>
            </a:endParaRPr>
          </a:p>
          <a:p>
            <a:pPr marL="0" indent="0">
              <a:lnSpc>
                <a:spcPct val="100000"/>
              </a:lnSpc>
              <a:spcBef>
                <a:spcPts val="0"/>
              </a:spcBef>
              <a:spcAft>
                <a:spcPts val="0"/>
              </a:spcAft>
              <a:buNone/>
            </a:pPr>
            <a:r>
              <a:rPr lang="en-US" sz="1800" dirty="0">
                <a:latin typeface="Avenir Next Condensed Demi Bold"/>
                <a:cs typeface="Avenir Next Condensed Demi Bold"/>
              </a:rPr>
              <a:t>         </a:t>
            </a:r>
          </a:p>
          <a:p>
            <a:pPr marL="0" indent="0">
              <a:lnSpc>
                <a:spcPct val="100000"/>
              </a:lnSpc>
              <a:spcBef>
                <a:spcPts val="0"/>
              </a:spcBef>
              <a:spcAft>
                <a:spcPts val="0"/>
              </a:spcAft>
              <a:buNone/>
            </a:pPr>
            <a:r>
              <a:rPr lang="en-US" sz="1800" dirty="0">
                <a:latin typeface="Avenir Next Condensed Demi Bold"/>
                <a:cs typeface="Avenir Next Condensed Demi Bold"/>
              </a:rPr>
              <a:t>         	</a:t>
            </a:r>
          </a:p>
          <a:p>
            <a:pPr marL="0" indent="0">
              <a:lnSpc>
                <a:spcPct val="100000"/>
              </a:lnSpc>
              <a:spcBef>
                <a:spcPts val="0"/>
              </a:spcBef>
              <a:spcAft>
                <a:spcPts val="0"/>
              </a:spcAft>
              <a:buNone/>
            </a:pPr>
            <a:endParaRPr lang="en-US" sz="1800" dirty="0">
              <a:latin typeface="Avenir Next Condensed Demi Bold"/>
              <a:cs typeface="Avenir Next Condensed Demi Bold"/>
            </a:endParaRPr>
          </a:p>
          <a:p>
            <a:pPr marL="530352" lvl="1" indent="0">
              <a:buNone/>
            </a:pPr>
            <a:endParaRPr lang="en-US" sz="1800" dirty="0">
              <a:latin typeface="Avenir Next Condensed Demi Bold"/>
              <a:cs typeface="Avenir Next Condensed Demi Bold"/>
            </a:endParaRPr>
          </a:p>
        </p:txBody>
      </p:sp>
      <p:pic>
        <p:nvPicPr>
          <p:cNvPr id="6" name="Picture 5">
            <a:extLst>
              <a:ext uri="{FF2B5EF4-FFF2-40B4-BE49-F238E27FC236}">
                <a16:creationId xmlns:a16="http://schemas.microsoft.com/office/drawing/2014/main" id="{12C3B4A1-95A2-8147-B421-764A3D941A1A}"/>
              </a:ext>
            </a:extLst>
          </p:cNvPr>
          <p:cNvPicPr>
            <a:picLocks noChangeAspect="1"/>
          </p:cNvPicPr>
          <p:nvPr/>
        </p:nvPicPr>
        <p:blipFill rotWithShape="1">
          <a:blip r:embed="rId4">
            <a:extLst>
              <a:ext uri="{28A0092B-C50C-407E-A947-70E740481C1C}">
                <a14:useLocalDpi xmlns:a14="http://schemas.microsoft.com/office/drawing/2010/main" val="0"/>
              </a:ext>
            </a:extLst>
          </a:blip>
          <a:srcRect l="25080" r="24590"/>
          <a:stretch/>
        </p:blipFill>
        <p:spPr>
          <a:xfrm>
            <a:off x="5692390" y="10"/>
            <a:ext cx="3451610" cy="6857990"/>
          </a:xfrm>
          <a:prstGeom prst="rect">
            <a:avLst/>
          </a:prstGeom>
        </p:spPr>
      </p:pic>
    </p:spTree>
    <p:extLst>
      <p:ext uri="{BB962C8B-B14F-4D97-AF65-F5344CB8AC3E}">
        <p14:creationId xmlns:p14="http://schemas.microsoft.com/office/powerpoint/2010/main" val="410806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C102D8-D298-4410-AE79-9EA72352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183" y="228600"/>
            <a:ext cx="3253740" cy="1197427"/>
          </a:xfrm>
        </p:spPr>
        <p:txBody>
          <a:bodyPr>
            <a:normAutofit/>
          </a:bodyPr>
          <a:lstStyle/>
          <a:p>
            <a:pPr marL="12700">
              <a:lnSpc>
                <a:spcPct val="100000"/>
              </a:lnSpc>
              <a:spcBef>
                <a:spcPts val="105"/>
              </a:spcBef>
            </a:pPr>
            <a:r>
              <a:rPr lang="en-US" sz="3200" b="1" dirty="0">
                <a:solidFill>
                  <a:schemeClr val="tx1"/>
                </a:solidFill>
                <a:latin typeface="Arial"/>
                <a:cs typeface="Arial"/>
              </a:rPr>
              <a:t>Office of Financial Aid</a:t>
            </a:r>
            <a:endParaRPr lang="en-US" sz="3200" dirty="0">
              <a:solidFill>
                <a:schemeClr val="tx1"/>
              </a:solidFill>
              <a:latin typeface="Arial"/>
              <a:cs typeface="Arial"/>
            </a:endParaRPr>
          </a:p>
        </p:txBody>
      </p:sp>
      <p:sp>
        <p:nvSpPr>
          <p:cNvPr id="3" name="Content Placeholder 2"/>
          <p:cNvSpPr>
            <a:spLocks noGrp="1"/>
          </p:cNvSpPr>
          <p:nvPr>
            <p:ph idx="1"/>
          </p:nvPr>
        </p:nvSpPr>
        <p:spPr>
          <a:xfrm>
            <a:off x="456022" y="1426027"/>
            <a:ext cx="3007722" cy="4267200"/>
          </a:xfrm>
        </p:spPr>
        <p:txBody>
          <a:bodyPr>
            <a:normAutofit fontScale="25000" lnSpcReduction="20000"/>
          </a:bodyPr>
          <a:lstStyle/>
          <a:p>
            <a:pPr marL="0" indent="0">
              <a:lnSpc>
                <a:spcPct val="100000"/>
              </a:lnSpc>
              <a:spcBef>
                <a:spcPts val="100"/>
              </a:spcBef>
              <a:buNone/>
            </a:pPr>
            <a:endParaRPr lang="en-US" sz="5600" b="1" spc="25" dirty="0">
              <a:solidFill>
                <a:srgbClr val="C00000"/>
              </a:solidFill>
              <a:latin typeface="Arial"/>
              <a:cs typeface="Arial"/>
            </a:endParaRPr>
          </a:p>
          <a:p>
            <a:pPr marL="0" indent="0">
              <a:lnSpc>
                <a:spcPct val="100000"/>
              </a:lnSpc>
              <a:spcBef>
                <a:spcPts val="100"/>
              </a:spcBef>
              <a:buNone/>
            </a:pPr>
            <a:endParaRPr lang="en-US" sz="5600" b="1" spc="25" dirty="0">
              <a:solidFill>
                <a:srgbClr val="C00000"/>
              </a:solidFill>
              <a:latin typeface="Arial"/>
              <a:cs typeface="Arial"/>
            </a:endParaRPr>
          </a:p>
          <a:p>
            <a:pPr marL="0" indent="0">
              <a:lnSpc>
                <a:spcPct val="100000"/>
              </a:lnSpc>
              <a:spcBef>
                <a:spcPts val="100"/>
              </a:spcBef>
              <a:buNone/>
            </a:pPr>
            <a:r>
              <a:rPr lang="en-US" sz="5600" b="1" spc="25" dirty="0">
                <a:solidFill>
                  <a:srgbClr val="C00000"/>
                </a:solidFill>
                <a:latin typeface="Arial"/>
                <a:cs typeface="Arial"/>
              </a:rPr>
              <a:t>To our Xavierite Family! The Office of Student Financial Aid and Scholarships is available to assist you. When emailing the office (</a:t>
            </a:r>
            <a:r>
              <a:rPr lang="en-US" sz="5600" b="1" spc="25" dirty="0">
                <a:solidFill>
                  <a:srgbClr val="00B0F0"/>
                </a:solidFill>
                <a:latin typeface="Arial"/>
                <a:cs typeface="Arial"/>
                <a:hlinkClick r:id="rId2">
                  <a:extLst>
                    <a:ext uri="{A12FA001-AC4F-418D-AE19-62706E023703}">
                      <ahyp:hlinkClr xmlns:ahyp="http://schemas.microsoft.com/office/drawing/2018/hyperlinkcolor" val="tx"/>
                    </a:ext>
                  </a:extLst>
                </a:hlinkClick>
              </a:rPr>
              <a:t>finaid@xula.edu</a:t>
            </a:r>
            <a:r>
              <a:rPr lang="en-US" sz="5600" b="1" spc="25" dirty="0">
                <a:solidFill>
                  <a:srgbClr val="00B0F0"/>
                </a:solidFill>
                <a:latin typeface="Arial"/>
                <a:cs typeface="Arial"/>
              </a:rPr>
              <a:t>) </a:t>
            </a:r>
            <a:r>
              <a:rPr lang="en-US" sz="5600" b="1" spc="25" dirty="0">
                <a:solidFill>
                  <a:srgbClr val="C00000"/>
                </a:solidFill>
                <a:latin typeface="Arial"/>
                <a:cs typeface="Arial"/>
              </a:rPr>
              <a:t>please include the student’s name, Xavier ID, and any pertinent information which will allow us to research your account and respond accordingly to your email. Please allow up to 48 business hours for a response. </a:t>
            </a:r>
            <a:endParaRPr lang="en-US" sz="5600" b="1" spc="30" dirty="0">
              <a:solidFill>
                <a:srgbClr val="F3F3F1"/>
              </a:solidFill>
              <a:latin typeface="Arial"/>
              <a:cs typeface="Arial"/>
            </a:endParaRPr>
          </a:p>
          <a:p>
            <a:pPr marL="0" indent="0">
              <a:lnSpc>
                <a:spcPct val="100000"/>
              </a:lnSpc>
              <a:spcBef>
                <a:spcPts val="100"/>
              </a:spcBef>
              <a:buNone/>
            </a:pPr>
            <a:endParaRPr lang="en-US" sz="5600" b="1" spc="-20" dirty="0">
              <a:solidFill>
                <a:schemeClr val="tx1"/>
              </a:solidFill>
              <a:latin typeface="Arial"/>
              <a:cs typeface="Arial"/>
            </a:endParaRPr>
          </a:p>
          <a:p>
            <a:pPr marL="0" indent="0">
              <a:lnSpc>
                <a:spcPct val="100000"/>
              </a:lnSpc>
              <a:spcBef>
                <a:spcPts val="100"/>
              </a:spcBef>
              <a:buNone/>
            </a:pPr>
            <a:r>
              <a:rPr lang="en-US" sz="5600" b="1" spc="-20" dirty="0">
                <a:solidFill>
                  <a:schemeClr val="tx1"/>
                </a:solidFill>
                <a:latin typeface="Arial"/>
                <a:cs typeface="Arial"/>
              </a:rPr>
              <a:t>Learn </a:t>
            </a:r>
            <a:r>
              <a:rPr lang="en-US" sz="5600" b="1" spc="35" dirty="0">
                <a:solidFill>
                  <a:schemeClr val="tx1"/>
                </a:solidFill>
                <a:latin typeface="Arial"/>
                <a:cs typeface="Arial"/>
              </a:rPr>
              <a:t>More </a:t>
            </a:r>
            <a:r>
              <a:rPr lang="en-US" sz="5600" b="1" spc="65" dirty="0">
                <a:solidFill>
                  <a:schemeClr val="tx1"/>
                </a:solidFill>
                <a:latin typeface="Arial"/>
                <a:cs typeface="Arial"/>
              </a:rPr>
              <a:t>/ </a:t>
            </a:r>
            <a:r>
              <a:rPr lang="en-US" sz="5600" b="1" spc="-40" dirty="0">
                <a:solidFill>
                  <a:schemeClr val="tx1"/>
                </a:solidFill>
                <a:latin typeface="Arial"/>
                <a:cs typeface="Arial"/>
              </a:rPr>
              <a:t>Contact</a:t>
            </a:r>
            <a:r>
              <a:rPr lang="en-US" sz="5600" b="1" spc="-125" dirty="0">
                <a:solidFill>
                  <a:schemeClr val="tx1"/>
                </a:solidFill>
                <a:latin typeface="Arial"/>
                <a:cs typeface="Arial"/>
              </a:rPr>
              <a:t> </a:t>
            </a:r>
            <a:r>
              <a:rPr lang="en-US" sz="5600" b="1" spc="-70" dirty="0">
                <a:solidFill>
                  <a:schemeClr val="tx1"/>
                </a:solidFill>
                <a:latin typeface="Arial"/>
                <a:cs typeface="Arial"/>
              </a:rPr>
              <a:t>Us</a:t>
            </a:r>
            <a:endParaRPr lang="en-US" sz="5600" dirty="0">
              <a:solidFill>
                <a:schemeClr val="tx1"/>
              </a:solidFill>
              <a:latin typeface="Arial"/>
              <a:cs typeface="Arial"/>
            </a:endParaRPr>
          </a:p>
          <a:p>
            <a:pPr marL="0" indent="0">
              <a:lnSpc>
                <a:spcPct val="100000"/>
              </a:lnSpc>
              <a:spcBef>
                <a:spcPts val="100"/>
              </a:spcBef>
              <a:buNone/>
            </a:pPr>
            <a:r>
              <a:rPr lang="en-US" sz="5600" b="1" spc="30" dirty="0">
                <a:solidFill>
                  <a:srgbClr val="C00000"/>
                </a:solidFill>
                <a:latin typeface="Arial"/>
                <a:cs typeface="Arial"/>
              </a:rPr>
              <a:t>Have </a:t>
            </a:r>
            <a:r>
              <a:rPr lang="en-US" sz="5600" b="1" spc="5" dirty="0">
                <a:solidFill>
                  <a:srgbClr val="C00000"/>
                </a:solidFill>
                <a:latin typeface="Arial"/>
                <a:cs typeface="Arial"/>
              </a:rPr>
              <a:t>another </a:t>
            </a:r>
            <a:r>
              <a:rPr lang="en-US" sz="5600" b="1" spc="-40" dirty="0">
                <a:solidFill>
                  <a:srgbClr val="C00000"/>
                </a:solidFill>
                <a:latin typeface="Arial"/>
                <a:cs typeface="Arial"/>
              </a:rPr>
              <a:t>question? </a:t>
            </a:r>
            <a:r>
              <a:rPr lang="en-US" sz="5600" b="1" spc="-25" dirty="0">
                <a:solidFill>
                  <a:srgbClr val="C00000"/>
                </a:solidFill>
                <a:latin typeface="Arial"/>
                <a:cs typeface="Arial"/>
              </a:rPr>
              <a:t>Visit </a:t>
            </a:r>
            <a:r>
              <a:rPr lang="en-US" sz="5600" b="1" dirty="0">
                <a:solidFill>
                  <a:srgbClr val="C00000"/>
                </a:solidFill>
                <a:latin typeface="Arial"/>
                <a:cs typeface="Arial"/>
              </a:rPr>
              <a:t>our  </a:t>
            </a:r>
            <a:r>
              <a:rPr lang="en-US" sz="5600" b="1" spc="5" dirty="0">
                <a:solidFill>
                  <a:srgbClr val="C00000"/>
                </a:solidFill>
                <a:latin typeface="Arial"/>
                <a:cs typeface="Arial"/>
              </a:rPr>
              <a:t>website </a:t>
            </a:r>
            <a:r>
              <a:rPr lang="en-US" sz="5600" b="1" spc="15" dirty="0">
                <a:solidFill>
                  <a:srgbClr val="C00000"/>
                </a:solidFill>
                <a:latin typeface="Arial"/>
                <a:cs typeface="Arial"/>
              </a:rPr>
              <a:t>or </a:t>
            </a:r>
            <a:r>
              <a:rPr lang="en-US" sz="5600" b="1" spc="-40" dirty="0">
                <a:solidFill>
                  <a:srgbClr val="C00000"/>
                </a:solidFill>
                <a:latin typeface="Arial"/>
                <a:cs typeface="Arial"/>
              </a:rPr>
              <a:t>contact </a:t>
            </a:r>
            <a:r>
              <a:rPr lang="en-US" sz="5600" b="1" spc="-5" dirty="0">
                <a:solidFill>
                  <a:srgbClr val="C00000"/>
                </a:solidFill>
                <a:latin typeface="Arial"/>
                <a:cs typeface="Arial"/>
              </a:rPr>
              <a:t>Financial Aid Office </a:t>
            </a:r>
            <a:r>
              <a:rPr lang="en-US" sz="5600" b="1" spc="15" dirty="0">
                <a:solidFill>
                  <a:srgbClr val="C00000"/>
                </a:solidFill>
                <a:latin typeface="Arial"/>
                <a:cs typeface="Arial"/>
              </a:rPr>
              <a:t>and </a:t>
            </a:r>
            <a:r>
              <a:rPr lang="en-US" sz="5600" b="1" dirty="0">
                <a:solidFill>
                  <a:srgbClr val="C00000"/>
                </a:solidFill>
                <a:latin typeface="Arial"/>
                <a:cs typeface="Arial"/>
              </a:rPr>
              <a:t>let </a:t>
            </a:r>
            <a:r>
              <a:rPr lang="en-US" sz="5600" b="1" spc="-75" dirty="0">
                <a:solidFill>
                  <a:srgbClr val="C00000"/>
                </a:solidFill>
                <a:latin typeface="Arial"/>
                <a:cs typeface="Arial"/>
              </a:rPr>
              <a:t>us</a:t>
            </a:r>
            <a:r>
              <a:rPr lang="en-US" sz="5600" b="1" spc="-5" dirty="0">
                <a:solidFill>
                  <a:srgbClr val="C00000"/>
                </a:solidFill>
                <a:latin typeface="Arial"/>
                <a:cs typeface="Arial"/>
              </a:rPr>
              <a:t> </a:t>
            </a:r>
            <a:r>
              <a:rPr lang="en-US" sz="5600" b="1" spc="-20" dirty="0">
                <a:solidFill>
                  <a:srgbClr val="C00000"/>
                </a:solidFill>
                <a:latin typeface="Arial"/>
                <a:cs typeface="Arial"/>
              </a:rPr>
              <a:t>help. </a:t>
            </a:r>
            <a:r>
              <a:rPr lang="en-US" sz="5600" b="1" spc="25" dirty="0">
                <a:solidFill>
                  <a:srgbClr val="C00000"/>
                </a:solidFill>
                <a:latin typeface="Arial"/>
                <a:cs typeface="Arial"/>
              </a:rPr>
              <a:t>Please visit our website: </a:t>
            </a:r>
            <a:r>
              <a:rPr lang="en-US" sz="5600" b="1" spc="30" dirty="0">
                <a:solidFill>
                  <a:srgbClr val="F3F3F1"/>
                </a:solidFill>
                <a:latin typeface="Arial"/>
                <a:cs typeface="Arial"/>
                <a:hlinkClick r:id="rId3"/>
              </a:rPr>
              <a:t>https://www.xula.edu/financialaid </a:t>
            </a:r>
            <a:endParaRPr lang="en-US" sz="5600" b="1" spc="30" dirty="0">
              <a:solidFill>
                <a:srgbClr val="F3F3F1"/>
              </a:solidFill>
              <a:latin typeface="Arial"/>
              <a:cs typeface="Arial"/>
            </a:endParaRPr>
          </a:p>
          <a:p>
            <a:pPr marL="0" indent="0">
              <a:lnSpc>
                <a:spcPct val="100000"/>
              </a:lnSpc>
              <a:spcBef>
                <a:spcPts val="100"/>
              </a:spcBef>
              <a:buNone/>
            </a:pPr>
            <a:endParaRPr lang="en-US" sz="5600" dirty="0">
              <a:solidFill>
                <a:srgbClr val="C00000"/>
              </a:solidFill>
              <a:latin typeface="Arial"/>
              <a:cs typeface="Arial"/>
            </a:endParaRPr>
          </a:p>
          <a:p>
            <a:pPr marL="0" indent="0">
              <a:lnSpc>
                <a:spcPct val="100000"/>
              </a:lnSpc>
              <a:spcBef>
                <a:spcPts val="100"/>
              </a:spcBef>
              <a:buNone/>
            </a:pPr>
            <a:endParaRPr lang="en-US" sz="1400" dirty="0">
              <a:latin typeface="Arial"/>
              <a:cs typeface="Arial"/>
            </a:endParaRPr>
          </a:p>
        </p:txBody>
      </p:sp>
      <p:sp>
        <p:nvSpPr>
          <p:cNvPr id="20" name="Rectangle 19">
            <a:extLst>
              <a:ext uri="{FF2B5EF4-FFF2-40B4-BE49-F238E27FC236}">
                <a16:creationId xmlns:a16="http://schemas.microsoft.com/office/drawing/2014/main" id="{5771251E-2FA0-480E-B56E-393872797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Text, whiteboard&#10;&#10;Description automatically generated">
            <a:extLst>
              <a:ext uri="{FF2B5EF4-FFF2-40B4-BE49-F238E27FC236}">
                <a16:creationId xmlns:a16="http://schemas.microsoft.com/office/drawing/2014/main" id="{E202617B-C31D-934B-A9FE-5486C34C0681}"/>
              </a:ext>
            </a:extLst>
          </p:cNvPr>
          <p:cNvPicPr>
            <a:picLocks noChangeAspect="1"/>
          </p:cNvPicPr>
          <p:nvPr/>
        </p:nvPicPr>
        <p:blipFill>
          <a:blip r:embed="rId4"/>
          <a:stretch>
            <a:fillRect/>
          </a:stretch>
        </p:blipFill>
        <p:spPr>
          <a:xfrm>
            <a:off x="6790480" y="1449839"/>
            <a:ext cx="2015485" cy="2465425"/>
          </a:xfrm>
          <a:prstGeom prst="rect">
            <a:avLst/>
          </a:prstGeom>
        </p:spPr>
      </p:pic>
      <p:sp>
        <p:nvSpPr>
          <p:cNvPr id="4" name="TextBox 3">
            <a:extLst>
              <a:ext uri="{FF2B5EF4-FFF2-40B4-BE49-F238E27FC236}">
                <a16:creationId xmlns:a16="http://schemas.microsoft.com/office/drawing/2014/main" id="{EB344B0A-8C7D-7442-A911-7AA95C9C2BC6}"/>
              </a:ext>
            </a:extLst>
          </p:cNvPr>
          <p:cNvSpPr txBox="1"/>
          <p:nvPr/>
        </p:nvSpPr>
        <p:spPr>
          <a:xfrm>
            <a:off x="4281156" y="1237608"/>
            <a:ext cx="2179356" cy="5355312"/>
          </a:xfrm>
          <a:prstGeom prst="rect">
            <a:avLst/>
          </a:prstGeom>
          <a:noFill/>
        </p:spPr>
        <p:txBody>
          <a:bodyPr wrap="square" rtlCol="0">
            <a:spAutoFit/>
          </a:bodyPr>
          <a:lstStyle/>
          <a:p>
            <a:pPr marL="457200" lvl="0" indent="-330200">
              <a:lnSpc>
                <a:spcPct val="150000"/>
              </a:lnSpc>
              <a:buSzPts val="1600"/>
              <a:buChar char="●"/>
            </a:pPr>
            <a:r>
              <a:rPr lang="en-US" sz="1200" dirty="0"/>
              <a:t>The FAFSA Application opens October 1st every year (</a:t>
            </a:r>
            <a:r>
              <a:rPr lang="en-US" sz="1200" b="1" dirty="0"/>
              <a:t>School code: </a:t>
            </a:r>
            <a:r>
              <a:rPr lang="en-US" sz="1200" dirty="0"/>
              <a:t>002032)</a:t>
            </a:r>
          </a:p>
          <a:p>
            <a:pPr marL="457200" lvl="0" indent="-330200">
              <a:lnSpc>
                <a:spcPct val="150000"/>
              </a:lnSpc>
              <a:buSzPts val="1600"/>
              <a:buChar char="●"/>
            </a:pPr>
            <a:r>
              <a:rPr lang="en-US" sz="1200" dirty="0"/>
              <a:t>Types of aid graduate students can apply for: </a:t>
            </a:r>
            <a:r>
              <a:rPr lang="en-US" sz="1200" b="1" dirty="0"/>
              <a:t>Unsubsidized loan </a:t>
            </a:r>
            <a:r>
              <a:rPr lang="en-US" sz="1200" dirty="0"/>
              <a:t>and the credit-based </a:t>
            </a:r>
            <a:r>
              <a:rPr lang="en-US" sz="1200" b="1" dirty="0"/>
              <a:t>Grad PLUS loan</a:t>
            </a:r>
            <a:r>
              <a:rPr lang="en-US" sz="1200" dirty="0"/>
              <a:t>. However, students can apply for private student loans</a:t>
            </a:r>
          </a:p>
          <a:p>
            <a:pPr marL="457200" lvl="0" indent="-330200">
              <a:lnSpc>
                <a:spcPct val="150000"/>
              </a:lnSpc>
              <a:buSzPts val="1600"/>
              <a:buChar char="●"/>
            </a:pPr>
            <a:r>
              <a:rPr lang="en-US" sz="1200" dirty="0"/>
              <a:t>The verification process is an online process in which you would receive an email prompting you to upload the requested information</a:t>
            </a:r>
          </a:p>
          <a:p>
            <a:endParaRPr lang="en-US" dirty="0"/>
          </a:p>
        </p:txBody>
      </p:sp>
      <p:sp>
        <p:nvSpPr>
          <p:cNvPr id="5" name="TextBox 4">
            <a:extLst>
              <a:ext uri="{FF2B5EF4-FFF2-40B4-BE49-F238E27FC236}">
                <a16:creationId xmlns:a16="http://schemas.microsoft.com/office/drawing/2014/main" id="{657E89F5-66DA-9846-AC3C-B2B54AA82C84}"/>
              </a:ext>
            </a:extLst>
          </p:cNvPr>
          <p:cNvSpPr txBox="1"/>
          <p:nvPr/>
        </p:nvSpPr>
        <p:spPr>
          <a:xfrm>
            <a:off x="4491536" y="457200"/>
            <a:ext cx="3463744" cy="646331"/>
          </a:xfrm>
          <a:prstGeom prst="rect">
            <a:avLst/>
          </a:prstGeom>
          <a:noFill/>
        </p:spPr>
        <p:txBody>
          <a:bodyPr wrap="square" rtlCol="0">
            <a:spAutoFit/>
          </a:bodyPr>
          <a:lstStyle/>
          <a:p>
            <a:r>
              <a:rPr lang="en-US" b="1" u="sng" dirty="0"/>
              <a:t>WHAT YOU NEED TO KNOW? </a:t>
            </a:r>
          </a:p>
          <a:p>
            <a:endParaRPr lang="en-US" dirty="0"/>
          </a:p>
        </p:txBody>
      </p:sp>
    </p:spTree>
    <p:extLst>
      <p:ext uri="{BB962C8B-B14F-4D97-AF65-F5344CB8AC3E}">
        <p14:creationId xmlns:p14="http://schemas.microsoft.com/office/powerpoint/2010/main" val="218035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C102D8-D298-4410-AE79-9EA72352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183" y="228600"/>
            <a:ext cx="3253740" cy="1197427"/>
          </a:xfrm>
        </p:spPr>
        <p:txBody>
          <a:bodyPr>
            <a:normAutofit/>
          </a:bodyPr>
          <a:lstStyle/>
          <a:p>
            <a:pPr marL="12700">
              <a:lnSpc>
                <a:spcPct val="100000"/>
              </a:lnSpc>
              <a:spcBef>
                <a:spcPts val="105"/>
              </a:spcBef>
            </a:pPr>
            <a:r>
              <a:rPr lang="en-US" sz="3200" b="1" dirty="0">
                <a:solidFill>
                  <a:schemeClr val="tx1"/>
                </a:solidFill>
                <a:latin typeface="Arial"/>
                <a:cs typeface="Arial"/>
              </a:rPr>
              <a:t>Office of Financial Aid</a:t>
            </a:r>
            <a:endParaRPr lang="en-US" sz="3200" dirty="0">
              <a:solidFill>
                <a:schemeClr val="tx1"/>
              </a:solidFill>
              <a:latin typeface="Arial"/>
              <a:cs typeface="Arial"/>
            </a:endParaRPr>
          </a:p>
        </p:txBody>
      </p:sp>
      <p:sp>
        <p:nvSpPr>
          <p:cNvPr id="3" name="Content Placeholder 2"/>
          <p:cNvSpPr>
            <a:spLocks noGrp="1"/>
          </p:cNvSpPr>
          <p:nvPr>
            <p:ph idx="1"/>
          </p:nvPr>
        </p:nvSpPr>
        <p:spPr>
          <a:xfrm>
            <a:off x="456022" y="1426027"/>
            <a:ext cx="3007722" cy="4267200"/>
          </a:xfrm>
        </p:spPr>
        <p:txBody>
          <a:bodyPr>
            <a:normAutofit fontScale="25000" lnSpcReduction="20000"/>
          </a:bodyPr>
          <a:lstStyle/>
          <a:p>
            <a:pPr marL="0" indent="0">
              <a:lnSpc>
                <a:spcPct val="100000"/>
              </a:lnSpc>
              <a:spcBef>
                <a:spcPts val="100"/>
              </a:spcBef>
              <a:buNone/>
            </a:pPr>
            <a:endParaRPr lang="en-US" sz="5600" b="1" spc="25" dirty="0">
              <a:solidFill>
                <a:srgbClr val="C00000"/>
              </a:solidFill>
              <a:latin typeface="Arial"/>
              <a:cs typeface="Arial"/>
            </a:endParaRPr>
          </a:p>
          <a:p>
            <a:pPr marL="0" indent="0">
              <a:lnSpc>
                <a:spcPct val="100000"/>
              </a:lnSpc>
              <a:spcBef>
                <a:spcPts val="100"/>
              </a:spcBef>
              <a:buNone/>
            </a:pPr>
            <a:endParaRPr lang="en-US" sz="5600" b="1" spc="25" dirty="0">
              <a:solidFill>
                <a:srgbClr val="C00000"/>
              </a:solidFill>
              <a:latin typeface="Arial"/>
              <a:cs typeface="Arial"/>
            </a:endParaRPr>
          </a:p>
          <a:p>
            <a:pPr marL="0" indent="0">
              <a:lnSpc>
                <a:spcPct val="100000"/>
              </a:lnSpc>
              <a:spcBef>
                <a:spcPts val="100"/>
              </a:spcBef>
              <a:buNone/>
            </a:pPr>
            <a:r>
              <a:rPr lang="en-US" sz="5600" b="1" spc="25" dirty="0">
                <a:solidFill>
                  <a:srgbClr val="C00000"/>
                </a:solidFill>
                <a:latin typeface="Arial"/>
                <a:cs typeface="Arial"/>
              </a:rPr>
              <a:t>To our Xavierite Family! The Office of Student Financial Aid and Scholarships is available to assist you. When emailing the office (</a:t>
            </a:r>
            <a:r>
              <a:rPr lang="en-US" sz="5600" b="1" spc="25" dirty="0">
                <a:solidFill>
                  <a:srgbClr val="00B0F0"/>
                </a:solidFill>
                <a:latin typeface="Arial"/>
                <a:cs typeface="Arial"/>
                <a:hlinkClick r:id="rId2">
                  <a:extLst>
                    <a:ext uri="{A12FA001-AC4F-418D-AE19-62706E023703}">
                      <ahyp:hlinkClr xmlns:ahyp="http://schemas.microsoft.com/office/drawing/2018/hyperlinkcolor" val="tx"/>
                    </a:ext>
                  </a:extLst>
                </a:hlinkClick>
              </a:rPr>
              <a:t>finaid@xula.edu</a:t>
            </a:r>
            <a:r>
              <a:rPr lang="en-US" sz="5600" b="1" spc="25" dirty="0">
                <a:solidFill>
                  <a:srgbClr val="00B0F0"/>
                </a:solidFill>
                <a:latin typeface="Arial"/>
                <a:cs typeface="Arial"/>
              </a:rPr>
              <a:t>) </a:t>
            </a:r>
            <a:r>
              <a:rPr lang="en-US" sz="5600" b="1" spc="25" dirty="0">
                <a:solidFill>
                  <a:srgbClr val="C00000"/>
                </a:solidFill>
                <a:latin typeface="Arial"/>
                <a:cs typeface="Arial"/>
              </a:rPr>
              <a:t>please include the student’s name, Xavier ID, and any pertinent information which will allow us to research your account and respond accordingly to your email. Please allow up to 48 business hours for a response. </a:t>
            </a:r>
            <a:endParaRPr lang="en-US" sz="5600" b="1" spc="30" dirty="0">
              <a:solidFill>
                <a:srgbClr val="F3F3F1"/>
              </a:solidFill>
              <a:latin typeface="Arial"/>
              <a:cs typeface="Arial"/>
            </a:endParaRPr>
          </a:p>
          <a:p>
            <a:pPr marL="0" indent="0">
              <a:lnSpc>
                <a:spcPct val="100000"/>
              </a:lnSpc>
              <a:spcBef>
                <a:spcPts val="100"/>
              </a:spcBef>
              <a:buNone/>
            </a:pPr>
            <a:endParaRPr lang="en-US" sz="5600" b="1" spc="-20" dirty="0">
              <a:solidFill>
                <a:schemeClr val="tx1"/>
              </a:solidFill>
              <a:latin typeface="Arial"/>
              <a:cs typeface="Arial"/>
            </a:endParaRPr>
          </a:p>
          <a:p>
            <a:pPr marL="0" indent="0">
              <a:lnSpc>
                <a:spcPct val="100000"/>
              </a:lnSpc>
              <a:spcBef>
                <a:spcPts val="100"/>
              </a:spcBef>
              <a:buNone/>
            </a:pPr>
            <a:r>
              <a:rPr lang="en-US" sz="5600" b="1" spc="-20" dirty="0">
                <a:solidFill>
                  <a:schemeClr val="tx1"/>
                </a:solidFill>
                <a:latin typeface="Arial"/>
                <a:cs typeface="Arial"/>
              </a:rPr>
              <a:t>Learn </a:t>
            </a:r>
            <a:r>
              <a:rPr lang="en-US" sz="5600" b="1" spc="35" dirty="0">
                <a:solidFill>
                  <a:schemeClr val="tx1"/>
                </a:solidFill>
                <a:latin typeface="Arial"/>
                <a:cs typeface="Arial"/>
              </a:rPr>
              <a:t>More </a:t>
            </a:r>
            <a:r>
              <a:rPr lang="en-US" sz="5600" b="1" spc="65" dirty="0">
                <a:solidFill>
                  <a:schemeClr val="tx1"/>
                </a:solidFill>
                <a:latin typeface="Arial"/>
                <a:cs typeface="Arial"/>
              </a:rPr>
              <a:t>/ </a:t>
            </a:r>
            <a:r>
              <a:rPr lang="en-US" sz="5600" b="1" spc="-40" dirty="0">
                <a:solidFill>
                  <a:schemeClr val="tx1"/>
                </a:solidFill>
                <a:latin typeface="Arial"/>
                <a:cs typeface="Arial"/>
              </a:rPr>
              <a:t>Contact</a:t>
            </a:r>
            <a:r>
              <a:rPr lang="en-US" sz="5600" b="1" spc="-125" dirty="0">
                <a:solidFill>
                  <a:schemeClr val="tx1"/>
                </a:solidFill>
                <a:latin typeface="Arial"/>
                <a:cs typeface="Arial"/>
              </a:rPr>
              <a:t> </a:t>
            </a:r>
            <a:r>
              <a:rPr lang="en-US" sz="5600" b="1" spc="-70" dirty="0">
                <a:solidFill>
                  <a:schemeClr val="tx1"/>
                </a:solidFill>
                <a:latin typeface="Arial"/>
                <a:cs typeface="Arial"/>
              </a:rPr>
              <a:t>Us</a:t>
            </a:r>
            <a:endParaRPr lang="en-US" sz="5600" dirty="0">
              <a:solidFill>
                <a:schemeClr val="tx1"/>
              </a:solidFill>
              <a:latin typeface="Arial"/>
              <a:cs typeface="Arial"/>
            </a:endParaRPr>
          </a:p>
          <a:p>
            <a:pPr marL="0" indent="0">
              <a:lnSpc>
                <a:spcPct val="100000"/>
              </a:lnSpc>
              <a:spcBef>
                <a:spcPts val="100"/>
              </a:spcBef>
              <a:buNone/>
            </a:pPr>
            <a:r>
              <a:rPr lang="en-US" sz="5600" b="1" spc="30" dirty="0">
                <a:solidFill>
                  <a:srgbClr val="C00000"/>
                </a:solidFill>
                <a:latin typeface="Arial"/>
                <a:cs typeface="Arial"/>
              </a:rPr>
              <a:t>Have </a:t>
            </a:r>
            <a:r>
              <a:rPr lang="en-US" sz="5600" b="1" spc="5" dirty="0">
                <a:solidFill>
                  <a:srgbClr val="C00000"/>
                </a:solidFill>
                <a:latin typeface="Arial"/>
                <a:cs typeface="Arial"/>
              </a:rPr>
              <a:t>another </a:t>
            </a:r>
            <a:r>
              <a:rPr lang="en-US" sz="5600" b="1" spc="-40" dirty="0">
                <a:solidFill>
                  <a:srgbClr val="C00000"/>
                </a:solidFill>
                <a:latin typeface="Arial"/>
                <a:cs typeface="Arial"/>
              </a:rPr>
              <a:t>question? </a:t>
            </a:r>
            <a:r>
              <a:rPr lang="en-US" sz="5600" b="1" spc="-25" dirty="0">
                <a:solidFill>
                  <a:srgbClr val="C00000"/>
                </a:solidFill>
                <a:latin typeface="Arial"/>
                <a:cs typeface="Arial"/>
              </a:rPr>
              <a:t>Visit </a:t>
            </a:r>
            <a:r>
              <a:rPr lang="en-US" sz="5600" b="1" dirty="0">
                <a:solidFill>
                  <a:srgbClr val="C00000"/>
                </a:solidFill>
                <a:latin typeface="Arial"/>
                <a:cs typeface="Arial"/>
              </a:rPr>
              <a:t>our  </a:t>
            </a:r>
            <a:r>
              <a:rPr lang="en-US" sz="5600" b="1" spc="5" dirty="0">
                <a:solidFill>
                  <a:srgbClr val="C00000"/>
                </a:solidFill>
                <a:latin typeface="Arial"/>
                <a:cs typeface="Arial"/>
              </a:rPr>
              <a:t>website </a:t>
            </a:r>
            <a:r>
              <a:rPr lang="en-US" sz="5600" b="1" spc="15" dirty="0">
                <a:solidFill>
                  <a:srgbClr val="C00000"/>
                </a:solidFill>
                <a:latin typeface="Arial"/>
                <a:cs typeface="Arial"/>
              </a:rPr>
              <a:t>or </a:t>
            </a:r>
            <a:r>
              <a:rPr lang="en-US" sz="5600" b="1" spc="-40" dirty="0">
                <a:solidFill>
                  <a:srgbClr val="C00000"/>
                </a:solidFill>
                <a:latin typeface="Arial"/>
                <a:cs typeface="Arial"/>
              </a:rPr>
              <a:t>contact </a:t>
            </a:r>
            <a:r>
              <a:rPr lang="en-US" sz="5600" b="1" spc="-5" dirty="0">
                <a:solidFill>
                  <a:srgbClr val="C00000"/>
                </a:solidFill>
                <a:latin typeface="Arial"/>
                <a:cs typeface="Arial"/>
              </a:rPr>
              <a:t>Financial Aid Office </a:t>
            </a:r>
            <a:r>
              <a:rPr lang="en-US" sz="5600" b="1" spc="15" dirty="0">
                <a:solidFill>
                  <a:srgbClr val="C00000"/>
                </a:solidFill>
                <a:latin typeface="Arial"/>
                <a:cs typeface="Arial"/>
              </a:rPr>
              <a:t>and </a:t>
            </a:r>
            <a:r>
              <a:rPr lang="en-US" sz="5600" b="1" dirty="0">
                <a:solidFill>
                  <a:srgbClr val="C00000"/>
                </a:solidFill>
                <a:latin typeface="Arial"/>
                <a:cs typeface="Arial"/>
              </a:rPr>
              <a:t>let </a:t>
            </a:r>
            <a:r>
              <a:rPr lang="en-US" sz="5600" b="1" spc="-75" dirty="0">
                <a:solidFill>
                  <a:srgbClr val="C00000"/>
                </a:solidFill>
                <a:latin typeface="Arial"/>
                <a:cs typeface="Arial"/>
              </a:rPr>
              <a:t>us</a:t>
            </a:r>
            <a:r>
              <a:rPr lang="en-US" sz="5600" b="1" spc="-5" dirty="0">
                <a:solidFill>
                  <a:srgbClr val="C00000"/>
                </a:solidFill>
                <a:latin typeface="Arial"/>
                <a:cs typeface="Arial"/>
              </a:rPr>
              <a:t> </a:t>
            </a:r>
            <a:r>
              <a:rPr lang="en-US" sz="5600" b="1" spc="-20" dirty="0">
                <a:solidFill>
                  <a:srgbClr val="C00000"/>
                </a:solidFill>
                <a:latin typeface="Arial"/>
                <a:cs typeface="Arial"/>
              </a:rPr>
              <a:t>help. </a:t>
            </a:r>
            <a:r>
              <a:rPr lang="en-US" sz="5600" b="1" spc="25" dirty="0">
                <a:solidFill>
                  <a:srgbClr val="C00000"/>
                </a:solidFill>
                <a:latin typeface="Arial"/>
                <a:cs typeface="Arial"/>
              </a:rPr>
              <a:t>Please visit our website: </a:t>
            </a:r>
            <a:r>
              <a:rPr lang="en-US" sz="5600" b="1" spc="30" dirty="0">
                <a:solidFill>
                  <a:srgbClr val="F3F3F1"/>
                </a:solidFill>
                <a:latin typeface="Arial"/>
                <a:cs typeface="Arial"/>
                <a:hlinkClick r:id="rId3"/>
              </a:rPr>
              <a:t>https://www.xula.edu/financialaid </a:t>
            </a:r>
            <a:endParaRPr lang="en-US" sz="5600" b="1" spc="30" dirty="0">
              <a:solidFill>
                <a:srgbClr val="F3F3F1"/>
              </a:solidFill>
              <a:latin typeface="Arial"/>
              <a:cs typeface="Arial"/>
            </a:endParaRPr>
          </a:p>
          <a:p>
            <a:pPr marL="0" indent="0">
              <a:lnSpc>
                <a:spcPct val="100000"/>
              </a:lnSpc>
              <a:spcBef>
                <a:spcPts val="100"/>
              </a:spcBef>
              <a:buNone/>
            </a:pPr>
            <a:endParaRPr lang="en-US" sz="5600" b="1" spc="30" dirty="0">
              <a:solidFill>
                <a:srgbClr val="F3F3F1"/>
              </a:solidFill>
              <a:latin typeface="Arial"/>
              <a:cs typeface="Arial"/>
            </a:endParaRPr>
          </a:p>
          <a:p>
            <a:pPr marL="0" indent="0">
              <a:lnSpc>
                <a:spcPct val="100000"/>
              </a:lnSpc>
              <a:spcBef>
                <a:spcPts val="100"/>
              </a:spcBef>
              <a:buNone/>
            </a:pPr>
            <a:endParaRPr lang="en-US" sz="5600" b="1" spc="-20" dirty="0">
              <a:solidFill>
                <a:schemeClr val="tx1"/>
              </a:solidFill>
              <a:latin typeface="Arial"/>
              <a:cs typeface="Arial"/>
            </a:endParaRPr>
          </a:p>
          <a:p>
            <a:pPr marL="0" indent="0">
              <a:lnSpc>
                <a:spcPct val="100000"/>
              </a:lnSpc>
              <a:spcBef>
                <a:spcPts val="100"/>
              </a:spcBef>
              <a:buNone/>
            </a:pPr>
            <a:endParaRPr lang="en-US" sz="1400" dirty="0">
              <a:latin typeface="Arial"/>
              <a:cs typeface="Arial"/>
            </a:endParaRPr>
          </a:p>
        </p:txBody>
      </p:sp>
      <p:sp>
        <p:nvSpPr>
          <p:cNvPr id="20" name="Rectangle 19">
            <a:extLst>
              <a:ext uri="{FF2B5EF4-FFF2-40B4-BE49-F238E27FC236}">
                <a16:creationId xmlns:a16="http://schemas.microsoft.com/office/drawing/2014/main" id="{5771251E-2FA0-480E-B56E-393872797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EB344B0A-8C7D-7442-A911-7AA95C9C2BC6}"/>
              </a:ext>
            </a:extLst>
          </p:cNvPr>
          <p:cNvSpPr txBox="1"/>
          <p:nvPr/>
        </p:nvSpPr>
        <p:spPr>
          <a:xfrm>
            <a:off x="4994912" y="3200401"/>
            <a:ext cx="3131818" cy="3600986"/>
          </a:xfrm>
          <a:prstGeom prst="rect">
            <a:avLst/>
          </a:prstGeom>
          <a:noFill/>
        </p:spPr>
        <p:txBody>
          <a:bodyPr wrap="square" rtlCol="0">
            <a:spAutoFit/>
          </a:bodyPr>
          <a:lstStyle/>
          <a:p>
            <a:pPr lvl="0">
              <a:lnSpc>
                <a:spcPct val="150000"/>
              </a:lnSpc>
            </a:pPr>
            <a:r>
              <a:rPr lang="en-US" sz="1400" dirty="0"/>
              <a:t>If student decides to take out a loan, they must:</a:t>
            </a:r>
          </a:p>
          <a:p>
            <a:pPr marL="298450" lvl="0" indent="-171450">
              <a:lnSpc>
                <a:spcPct val="150000"/>
              </a:lnSpc>
              <a:buSzPts val="1600"/>
              <a:buFont typeface="Arial" panose="020B0604020202020204" pitchFamily="34" charset="0"/>
              <a:buChar char="•"/>
            </a:pPr>
            <a:r>
              <a:rPr lang="en-US" sz="1400" dirty="0"/>
              <a:t>Complete the electronic application found at </a:t>
            </a:r>
            <a:r>
              <a:rPr lang="en-US" sz="1400" dirty="0">
                <a:hlinkClick r:id="rId4"/>
              </a:rPr>
              <a:t>https://studentaid.gov/</a:t>
            </a:r>
            <a:r>
              <a:rPr lang="en-US" sz="1400" dirty="0"/>
              <a:t> .</a:t>
            </a:r>
          </a:p>
          <a:p>
            <a:pPr marL="298450" lvl="0" indent="-171450">
              <a:lnSpc>
                <a:spcPct val="150000"/>
              </a:lnSpc>
              <a:buSzPts val="1600"/>
              <a:buFont typeface="Arial" panose="020B0604020202020204" pitchFamily="34" charset="0"/>
              <a:buChar char="•"/>
            </a:pPr>
            <a:r>
              <a:rPr lang="en-US" sz="1400" dirty="0"/>
              <a:t>Afterwards, complete the Entrance Counseling and Master Promissory Note.</a:t>
            </a:r>
          </a:p>
          <a:p>
            <a:pPr marL="298450" lvl="0" indent="-171450">
              <a:lnSpc>
                <a:spcPct val="150000"/>
              </a:lnSpc>
              <a:buSzPts val="1600"/>
              <a:buFont typeface="Arial" panose="020B0604020202020204" pitchFamily="34" charset="0"/>
              <a:buChar char="•"/>
            </a:pPr>
            <a:r>
              <a:rPr lang="en-US" sz="1400" dirty="0"/>
              <a:t>Disbursement of funds will occur about two weeks after attendance has been recorded and confirmed.</a:t>
            </a:r>
          </a:p>
          <a:p>
            <a:endParaRPr lang="en-US" dirty="0"/>
          </a:p>
        </p:txBody>
      </p:sp>
      <p:sp>
        <p:nvSpPr>
          <p:cNvPr id="5" name="TextBox 4">
            <a:extLst>
              <a:ext uri="{FF2B5EF4-FFF2-40B4-BE49-F238E27FC236}">
                <a16:creationId xmlns:a16="http://schemas.microsoft.com/office/drawing/2014/main" id="{657E89F5-66DA-9846-AC3C-B2B54AA82C84}"/>
              </a:ext>
            </a:extLst>
          </p:cNvPr>
          <p:cNvSpPr txBox="1"/>
          <p:nvPr/>
        </p:nvSpPr>
        <p:spPr>
          <a:xfrm>
            <a:off x="4110989" y="2690336"/>
            <a:ext cx="3154680" cy="738664"/>
          </a:xfrm>
          <a:prstGeom prst="rect">
            <a:avLst/>
          </a:prstGeom>
          <a:noFill/>
        </p:spPr>
        <p:txBody>
          <a:bodyPr wrap="square" rtlCol="0">
            <a:spAutoFit/>
          </a:bodyPr>
          <a:lstStyle/>
          <a:p>
            <a:pPr algn="ctr"/>
            <a:r>
              <a:rPr lang="en-US" sz="2400" b="1" u="sng" dirty="0"/>
              <a:t>WHAT IS NEXT?</a:t>
            </a:r>
          </a:p>
          <a:p>
            <a:endParaRPr lang="en-US" dirty="0"/>
          </a:p>
        </p:txBody>
      </p:sp>
      <p:pic>
        <p:nvPicPr>
          <p:cNvPr id="9" name="Picture 8">
            <a:extLst>
              <a:ext uri="{FF2B5EF4-FFF2-40B4-BE49-F238E27FC236}">
                <a16:creationId xmlns:a16="http://schemas.microsoft.com/office/drawing/2014/main" id="{21506C71-B1FF-FE43-9E38-AB0506A82CB5}"/>
              </a:ext>
            </a:extLst>
          </p:cNvPr>
          <p:cNvPicPr>
            <a:picLocks noChangeAspect="1"/>
          </p:cNvPicPr>
          <p:nvPr/>
        </p:nvPicPr>
        <p:blipFill>
          <a:blip r:embed="rId5"/>
          <a:stretch>
            <a:fillRect/>
          </a:stretch>
        </p:blipFill>
        <p:spPr>
          <a:xfrm>
            <a:off x="4340774" y="159050"/>
            <a:ext cx="4650825" cy="2322489"/>
          </a:xfrm>
          <a:prstGeom prst="rect">
            <a:avLst/>
          </a:prstGeom>
        </p:spPr>
      </p:pic>
    </p:spTree>
    <p:extLst>
      <p:ext uri="{BB962C8B-B14F-4D97-AF65-F5344CB8AC3E}">
        <p14:creationId xmlns:p14="http://schemas.microsoft.com/office/powerpoint/2010/main" val="382151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C102D8-D298-4410-AE79-9EA72352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183" y="228600"/>
            <a:ext cx="3253740" cy="1197427"/>
          </a:xfrm>
        </p:spPr>
        <p:txBody>
          <a:bodyPr>
            <a:normAutofit/>
          </a:bodyPr>
          <a:lstStyle/>
          <a:p>
            <a:pPr marL="12700">
              <a:lnSpc>
                <a:spcPct val="100000"/>
              </a:lnSpc>
              <a:spcBef>
                <a:spcPts val="105"/>
              </a:spcBef>
            </a:pPr>
            <a:r>
              <a:rPr lang="en-US" sz="3200" b="1" dirty="0">
                <a:solidFill>
                  <a:schemeClr val="tx1"/>
                </a:solidFill>
                <a:latin typeface="Arial"/>
                <a:cs typeface="Arial"/>
              </a:rPr>
              <a:t>Office of Financial Aid</a:t>
            </a:r>
            <a:endParaRPr lang="en-US" sz="3200" dirty="0">
              <a:solidFill>
                <a:schemeClr val="tx1"/>
              </a:solidFill>
              <a:latin typeface="Arial"/>
              <a:cs typeface="Arial"/>
            </a:endParaRPr>
          </a:p>
        </p:txBody>
      </p:sp>
      <p:sp>
        <p:nvSpPr>
          <p:cNvPr id="3" name="Content Placeholder 2"/>
          <p:cNvSpPr>
            <a:spLocks noGrp="1"/>
          </p:cNvSpPr>
          <p:nvPr>
            <p:ph idx="1"/>
          </p:nvPr>
        </p:nvSpPr>
        <p:spPr>
          <a:xfrm>
            <a:off x="456022" y="1426027"/>
            <a:ext cx="3007722" cy="4267200"/>
          </a:xfrm>
        </p:spPr>
        <p:txBody>
          <a:bodyPr>
            <a:normAutofit fontScale="25000" lnSpcReduction="20000"/>
          </a:bodyPr>
          <a:lstStyle/>
          <a:p>
            <a:pPr marL="0" indent="0">
              <a:lnSpc>
                <a:spcPct val="100000"/>
              </a:lnSpc>
              <a:spcBef>
                <a:spcPts val="100"/>
              </a:spcBef>
              <a:buNone/>
            </a:pPr>
            <a:endParaRPr lang="en-US" sz="5600" b="1" spc="25" dirty="0">
              <a:solidFill>
                <a:srgbClr val="C00000"/>
              </a:solidFill>
              <a:latin typeface="Arial"/>
              <a:cs typeface="Arial"/>
            </a:endParaRPr>
          </a:p>
          <a:p>
            <a:pPr marL="0" indent="0">
              <a:lnSpc>
                <a:spcPct val="100000"/>
              </a:lnSpc>
              <a:spcBef>
                <a:spcPts val="100"/>
              </a:spcBef>
              <a:buNone/>
            </a:pPr>
            <a:endParaRPr lang="en-US" sz="5600" b="1" spc="25" dirty="0">
              <a:solidFill>
                <a:srgbClr val="C00000"/>
              </a:solidFill>
              <a:latin typeface="Arial"/>
              <a:cs typeface="Arial"/>
            </a:endParaRPr>
          </a:p>
          <a:p>
            <a:pPr marL="0" indent="0">
              <a:lnSpc>
                <a:spcPct val="100000"/>
              </a:lnSpc>
              <a:spcBef>
                <a:spcPts val="100"/>
              </a:spcBef>
              <a:buNone/>
            </a:pPr>
            <a:r>
              <a:rPr lang="en-US" sz="5600" b="1" spc="25" dirty="0">
                <a:solidFill>
                  <a:srgbClr val="C00000"/>
                </a:solidFill>
                <a:latin typeface="Arial"/>
                <a:cs typeface="Arial"/>
              </a:rPr>
              <a:t>To our Xavierite Family! The Office of Student Financial Aid and Scholarships is available to assist you. When emailing the office (</a:t>
            </a:r>
            <a:r>
              <a:rPr lang="en-US" sz="5600" b="1" spc="25" dirty="0">
                <a:solidFill>
                  <a:srgbClr val="00B0F0"/>
                </a:solidFill>
                <a:latin typeface="Arial"/>
                <a:cs typeface="Arial"/>
                <a:hlinkClick r:id="rId2">
                  <a:extLst>
                    <a:ext uri="{A12FA001-AC4F-418D-AE19-62706E023703}">
                      <ahyp:hlinkClr xmlns:ahyp="http://schemas.microsoft.com/office/drawing/2018/hyperlinkcolor" val="tx"/>
                    </a:ext>
                  </a:extLst>
                </a:hlinkClick>
              </a:rPr>
              <a:t>finaid@xula.edu</a:t>
            </a:r>
            <a:r>
              <a:rPr lang="en-US" sz="5600" b="1" spc="25" dirty="0">
                <a:solidFill>
                  <a:srgbClr val="00B0F0"/>
                </a:solidFill>
                <a:latin typeface="Arial"/>
                <a:cs typeface="Arial"/>
              </a:rPr>
              <a:t>) </a:t>
            </a:r>
            <a:r>
              <a:rPr lang="en-US" sz="5600" b="1" spc="25" dirty="0">
                <a:solidFill>
                  <a:srgbClr val="C00000"/>
                </a:solidFill>
                <a:latin typeface="Arial"/>
                <a:cs typeface="Arial"/>
              </a:rPr>
              <a:t>please include the student’s name, Xavier ID, and any pertinent information which will allow us to research your account and respond accordingly to your email. Please allow up to 48 business hours for a response. </a:t>
            </a:r>
            <a:endParaRPr lang="en-US" sz="5600" b="1" spc="30" dirty="0">
              <a:solidFill>
                <a:srgbClr val="F3F3F1"/>
              </a:solidFill>
              <a:latin typeface="Arial"/>
              <a:cs typeface="Arial"/>
            </a:endParaRPr>
          </a:p>
          <a:p>
            <a:pPr marL="0" indent="0">
              <a:lnSpc>
                <a:spcPct val="100000"/>
              </a:lnSpc>
              <a:spcBef>
                <a:spcPts val="100"/>
              </a:spcBef>
              <a:buNone/>
            </a:pPr>
            <a:endParaRPr lang="en-US" sz="5600" b="1" spc="-20" dirty="0">
              <a:solidFill>
                <a:schemeClr val="tx1"/>
              </a:solidFill>
              <a:latin typeface="Arial"/>
              <a:cs typeface="Arial"/>
            </a:endParaRPr>
          </a:p>
          <a:p>
            <a:pPr marL="0" indent="0">
              <a:lnSpc>
                <a:spcPct val="100000"/>
              </a:lnSpc>
              <a:spcBef>
                <a:spcPts val="100"/>
              </a:spcBef>
              <a:buNone/>
            </a:pPr>
            <a:r>
              <a:rPr lang="en-US" sz="5600" b="1" spc="-20" dirty="0">
                <a:solidFill>
                  <a:schemeClr val="tx1"/>
                </a:solidFill>
                <a:latin typeface="Arial"/>
                <a:cs typeface="Arial"/>
              </a:rPr>
              <a:t>Learn </a:t>
            </a:r>
            <a:r>
              <a:rPr lang="en-US" sz="5600" b="1" spc="35" dirty="0">
                <a:solidFill>
                  <a:schemeClr val="tx1"/>
                </a:solidFill>
                <a:latin typeface="Arial"/>
                <a:cs typeface="Arial"/>
              </a:rPr>
              <a:t>More </a:t>
            </a:r>
            <a:r>
              <a:rPr lang="en-US" sz="5600" b="1" spc="65" dirty="0">
                <a:solidFill>
                  <a:schemeClr val="tx1"/>
                </a:solidFill>
                <a:latin typeface="Arial"/>
                <a:cs typeface="Arial"/>
              </a:rPr>
              <a:t>/ </a:t>
            </a:r>
            <a:r>
              <a:rPr lang="en-US" sz="5600" b="1" spc="-40" dirty="0">
                <a:solidFill>
                  <a:schemeClr val="tx1"/>
                </a:solidFill>
                <a:latin typeface="Arial"/>
                <a:cs typeface="Arial"/>
              </a:rPr>
              <a:t>Contact</a:t>
            </a:r>
            <a:r>
              <a:rPr lang="en-US" sz="5600" b="1" spc="-125" dirty="0">
                <a:solidFill>
                  <a:schemeClr val="tx1"/>
                </a:solidFill>
                <a:latin typeface="Arial"/>
                <a:cs typeface="Arial"/>
              </a:rPr>
              <a:t> </a:t>
            </a:r>
            <a:r>
              <a:rPr lang="en-US" sz="5600" b="1" spc="-70" dirty="0">
                <a:solidFill>
                  <a:schemeClr val="tx1"/>
                </a:solidFill>
                <a:latin typeface="Arial"/>
                <a:cs typeface="Arial"/>
              </a:rPr>
              <a:t>Us</a:t>
            </a:r>
            <a:endParaRPr lang="en-US" sz="5600" dirty="0">
              <a:solidFill>
                <a:schemeClr val="tx1"/>
              </a:solidFill>
              <a:latin typeface="Arial"/>
              <a:cs typeface="Arial"/>
            </a:endParaRPr>
          </a:p>
          <a:p>
            <a:pPr marL="0" indent="0">
              <a:lnSpc>
                <a:spcPct val="100000"/>
              </a:lnSpc>
              <a:spcBef>
                <a:spcPts val="100"/>
              </a:spcBef>
              <a:buNone/>
            </a:pPr>
            <a:r>
              <a:rPr lang="en-US" sz="5600" b="1" spc="30" dirty="0">
                <a:solidFill>
                  <a:srgbClr val="C00000"/>
                </a:solidFill>
                <a:latin typeface="Arial"/>
                <a:cs typeface="Arial"/>
              </a:rPr>
              <a:t>Have </a:t>
            </a:r>
            <a:r>
              <a:rPr lang="en-US" sz="5600" b="1" spc="5" dirty="0">
                <a:solidFill>
                  <a:srgbClr val="C00000"/>
                </a:solidFill>
                <a:latin typeface="Arial"/>
                <a:cs typeface="Arial"/>
              </a:rPr>
              <a:t>another </a:t>
            </a:r>
            <a:r>
              <a:rPr lang="en-US" sz="5600" b="1" spc="-40" dirty="0">
                <a:solidFill>
                  <a:srgbClr val="C00000"/>
                </a:solidFill>
                <a:latin typeface="Arial"/>
                <a:cs typeface="Arial"/>
              </a:rPr>
              <a:t>question? </a:t>
            </a:r>
            <a:r>
              <a:rPr lang="en-US" sz="5600" b="1" spc="-25" dirty="0">
                <a:solidFill>
                  <a:srgbClr val="C00000"/>
                </a:solidFill>
                <a:latin typeface="Arial"/>
                <a:cs typeface="Arial"/>
              </a:rPr>
              <a:t>Visit </a:t>
            </a:r>
            <a:r>
              <a:rPr lang="en-US" sz="5600" b="1" dirty="0">
                <a:solidFill>
                  <a:srgbClr val="C00000"/>
                </a:solidFill>
                <a:latin typeface="Arial"/>
                <a:cs typeface="Arial"/>
              </a:rPr>
              <a:t>our  </a:t>
            </a:r>
            <a:r>
              <a:rPr lang="en-US" sz="5600" b="1" spc="5" dirty="0">
                <a:solidFill>
                  <a:srgbClr val="C00000"/>
                </a:solidFill>
                <a:latin typeface="Arial"/>
                <a:cs typeface="Arial"/>
              </a:rPr>
              <a:t>website </a:t>
            </a:r>
            <a:r>
              <a:rPr lang="en-US" sz="5600" b="1" spc="15" dirty="0">
                <a:solidFill>
                  <a:srgbClr val="C00000"/>
                </a:solidFill>
                <a:latin typeface="Arial"/>
                <a:cs typeface="Arial"/>
              </a:rPr>
              <a:t>or </a:t>
            </a:r>
            <a:r>
              <a:rPr lang="en-US" sz="5600" b="1" spc="-40" dirty="0">
                <a:solidFill>
                  <a:srgbClr val="C00000"/>
                </a:solidFill>
                <a:latin typeface="Arial"/>
                <a:cs typeface="Arial"/>
              </a:rPr>
              <a:t>contact </a:t>
            </a:r>
            <a:r>
              <a:rPr lang="en-US" sz="5600" b="1" spc="-5" dirty="0">
                <a:solidFill>
                  <a:srgbClr val="C00000"/>
                </a:solidFill>
                <a:latin typeface="Arial"/>
                <a:cs typeface="Arial"/>
              </a:rPr>
              <a:t>Financial Aid Office </a:t>
            </a:r>
            <a:r>
              <a:rPr lang="en-US" sz="5600" b="1" spc="15" dirty="0">
                <a:solidFill>
                  <a:srgbClr val="C00000"/>
                </a:solidFill>
                <a:latin typeface="Arial"/>
                <a:cs typeface="Arial"/>
              </a:rPr>
              <a:t>and </a:t>
            </a:r>
            <a:r>
              <a:rPr lang="en-US" sz="5600" b="1" dirty="0">
                <a:solidFill>
                  <a:srgbClr val="C00000"/>
                </a:solidFill>
                <a:latin typeface="Arial"/>
                <a:cs typeface="Arial"/>
              </a:rPr>
              <a:t>let </a:t>
            </a:r>
            <a:r>
              <a:rPr lang="en-US" sz="5600" b="1" spc="-75" dirty="0">
                <a:solidFill>
                  <a:srgbClr val="C00000"/>
                </a:solidFill>
                <a:latin typeface="Arial"/>
                <a:cs typeface="Arial"/>
              </a:rPr>
              <a:t>us</a:t>
            </a:r>
            <a:r>
              <a:rPr lang="en-US" sz="5600" b="1" spc="-5" dirty="0">
                <a:solidFill>
                  <a:srgbClr val="C00000"/>
                </a:solidFill>
                <a:latin typeface="Arial"/>
                <a:cs typeface="Arial"/>
              </a:rPr>
              <a:t> </a:t>
            </a:r>
            <a:r>
              <a:rPr lang="en-US" sz="5600" b="1" spc="-20" dirty="0">
                <a:solidFill>
                  <a:srgbClr val="C00000"/>
                </a:solidFill>
                <a:latin typeface="Arial"/>
                <a:cs typeface="Arial"/>
              </a:rPr>
              <a:t>help. </a:t>
            </a:r>
            <a:r>
              <a:rPr lang="en-US" sz="5600" b="1" spc="25" dirty="0">
                <a:solidFill>
                  <a:srgbClr val="C00000"/>
                </a:solidFill>
                <a:latin typeface="Arial"/>
                <a:cs typeface="Arial"/>
              </a:rPr>
              <a:t>Please visit our website: </a:t>
            </a:r>
            <a:r>
              <a:rPr lang="en-US" sz="5600" b="1" spc="30" dirty="0">
                <a:solidFill>
                  <a:srgbClr val="F3F3F1"/>
                </a:solidFill>
                <a:latin typeface="Arial"/>
                <a:cs typeface="Arial"/>
                <a:hlinkClick r:id="rId3"/>
              </a:rPr>
              <a:t>https://www.xula.edu/financialaid </a:t>
            </a:r>
            <a:endParaRPr lang="en-US" sz="5600" b="1" spc="30" dirty="0">
              <a:solidFill>
                <a:srgbClr val="F3F3F1"/>
              </a:solidFill>
              <a:latin typeface="Arial"/>
              <a:cs typeface="Arial"/>
            </a:endParaRPr>
          </a:p>
          <a:p>
            <a:pPr marL="0" indent="0">
              <a:lnSpc>
                <a:spcPct val="100000"/>
              </a:lnSpc>
              <a:spcBef>
                <a:spcPts val="100"/>
              </a:spcBef>
              <a:buNone/>
            </a:pPr>
            <a:endParaRPr lang="en-US" sz="5600" b="1" spc="30" dirty="0">
              <a:solidFill>
                <a:srgbClr val="F3F3F1"/>
              </a:solidFill>
              <a:latin typeface="Arial"/>
              <a:cs typeface="Arial"/>
            </a:endParaRPr>
          </a:p>
          <a:p>
            <a:pPr marL="0" indent="0">
              <a:lnSpc>
                <a:spcPct val="100000"/>
              </a:lnSpc>
              <a:spcBef>
                <a:spcPts val="100"/>
              </a:spcBef>
              <a:buNone/>
            </a:pPr>
            <a:endParaRPr lang="en-US" sz="5600" b="1" spc="-20" dirty="0">
              <a:solidFill>
                <a:schemeClr val="tx1"/>
              </a:solidFill>
              <a:latin typeface="Arial"/>
              <a:cs typeface="Arial"/>
            </a:endParaRPr>
          </a:p>
          <a:p>
            <a:pPr marL="0" indent="0">
              <a:lnSpc>
                <a:spcPct val="100000"/>
              </a:lnSpc>
              <a:spcBef>
                <a:spcPts val="100"/>
              </a:spcBef>
              <a:buNone/>
            </a:pPr>
            <a:endParaRPr lang="en-US" sz="1400" dirty="0">
              <a:latin typeface="Arial"/>
              <a:cs typeface="Arial"/>
            </a:endParaRPr>
          </a:p>
        </p:txBody>
      </p:sp>
      <p:sp>
        <p:nvSpPr>
          <p:cNvPr id="20" name="Rectangle 19">
            <a:extLst>
              <a:ext uri="{FF2B5EF4-FFF2-40B4-BE49-F238E27FC236}">
                <a16:creationId xmlns:a16="http://schemas.microsoft.com/office/drawing/2014/main" id="{5771251E-2FA0-480E-B56E-393872797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EB344B0A-8C7D-7442-A911-7AA95C9C2BC6}"/>
              </a:ext>
            </a:extLst>
          </p:cNvPr>
          <p:cNvSpPr txBox="1"/>
          <p:nvPr/>
        </p:nvSpPr>
        <p:spPr>
          <a:xfrm>
            <a:off x="4245306" y="3164681"/>
            <a:ext cx="3470081" cy="2862322"/>
          </a:xfrm>
          <a:prstGeom prst="rect">
            <a:avLst/>
          </a:prstGeom>
          <a:noFill/>
        </p:spPr>
        <p:txBody>
          <a:bodyPr wrap="square" rtlCol="0">
            <a:spAutoFit/>
          </a:bodyPr>
          <a:lstStyle/>
          <a:p>
            <a:pPr marL="457200" lvl="0" indent="-330200">
              <a:lnSpc>
                <a:spcPct val="150000"/>
              </a:lnSpc>
              <a:buSzPts val="1600"/>
              <a:buChar char="●"/>
            </a:pPr>
            <a:r>
              <a:rPr lang="en-US" dirty="0"/>
              <a:t>Yes, you must be enrolled 6 credit hours</a:t>
            </a:r>
          </a:p>
          <a:p>
            <a:pPr marL="457200" lvl="0" indent="-330200">
              <a:lnSpc>
                <a:spcPct val="150000"/>
              </a:lnSpc>
              <a:buSzPts val="1600"/>
              <a:buChar char="●"/>
            </a:pPr>
            <a:r>
              <a:rPr lang="en-US" dirty="0"/>
              <a:t>Be Meeting Satisfactory Academic progress (SAP)</a:t>
            </a:r>
          </a:p>
          <a:p>
            <a:pPr marL="457200" lvl="0" indent="-330200">
              <a:lnSpc>
                <a:spcPct val="150000"/>
              </a:lnSpc>
              <a:buSzPts val="1600"/>
              <a:buChar char="●"/>
            </a:pPr>
            <a:r>
              <a:rPr lang="en-US" dirty="0"/>
              <a:t>There is no application to complete </a:t>
            </a:r>
          </a:p>
          <a:p>
            <a:endParaRPr lang="en-US" dirty="0"/>
          </a:p>
        </p:txBody>
      </p:sp>
      <p:sp>
        <p:nvSpPr>
          <p:cNvPr id="5" name="TextBox 4">
            <a:extLst>
              <a:ext uri="{FF2B5EF4-FFF2-40B4-BE49-F238E27FC236}">
                <a16:creationId xmlns:a16="http://schemas.microsoft.com/office/drawing/2014/main" id="{657E89F5-66DA-9846-AC3C-B2B54AA82C84}"/>
              </a:ext>
            </a:extLst>
          </p:cNvPr>
          <p:cNvSpPr txBox="1"/>
          <p:nvPr/>
        </p:nvSpPr>
        <p:spPr>
          <a:xfrm>
            <a:off x="4245306" y="2166699"/>
            <a:ext cx="3470081" cy="1107996"/>
          </a:xfrm>
          <a:prstGeom prst="rect">
            <a:avLst/>
          </a:prstGeom>
          <a:noFill/>
        </p:spPr>
        <p:txBody>
          <a:bodyPr wrap="square" rtlCol="0">
            <a:spAutoFit/>
          </a:bodyPr>
          <a:lstStyle/>
          <a:p>
            <a:r>
              <a:rPr lang="en-US" sz="2400" b="1" u="sng" dirty="0"/>
              <a:t>IS THERE AID AVAILABLE FOR THE SUMMER?</a:t>
            </a:r>
          </a:p>
          <a:p>
            <a:endParaRPr lang="en-US" dirty="0"/>
          </a:p>
        </p:txBody>
      </p:sp>
      <p:pic>
        <p:nvPicPr>
          <p:cNvPr id="10" name="Picture 9">
            <a:extLst>
              <a:ext uri="{FF2B5EF4-FFF2-40B4-BE49-F238E27FC236}">
                <a16:creationId xmlns:a16="http://schemas.microsoft.com/office/drawing/2014/main" id="{8421129C-FC80-7145-8921-3C6213BBE360}"/>
              </a:ext>
            </a:extLst>
          </p:cNvPr>
          <p:cNvPicPr>
            <a:picLocks noChangeAspect="1"/>
          </p:cNvPicPr>
          <p:nvPr/>
        </p:nvPicPr>
        <p:blipFill>
          <a:blip r:embed="rId4"/>
          <a:stretch>
            <a:fillRect/>
          </a:stretch>
        </p:blipFill>
        <p:spPr>
          <a:xfrm>
            <a:off x="7265669" y="165972"/>
            <a:ext cx="1434782" cy="2000727"/>
          </a:xfrm>
          <a:prstGeom prst="rect">
            <a:avLst/>
          </a:prstGeom>
        </p:spPr>
      </p:pic>
    </p:spTree>
    <p:extLst>
      <p:ext uri="{BB962C8B-B14F-4D97-AF65-F5344CB8AC3E}">
        <p14:creationId xmlns:p14="http://schemas.microsoft.com/office/powerpoint/2010/main" val="31951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86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Graphical user interface, text&#10;&#10;Description automatically generated">
            <a:extLst>
              <a:ext uri="{FF2B5EF4-FFF2-40B4-BE49-F238E27FC236}">
                <a16:creationId xmlns:a16="http://schemas.microsoft.com/office/drawing/2014/main" id="{56156D1D-C60B-4A43-9966-68ADEE78E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464" y="1187699"/>
            <a:ext cx="7969072" cy="4482603"/>
          </a:xfrm>
          <a:prstGeom prst="rect">
            <a:avLst/>
          </a:prstGeom>
        </p:spPr>
      </p:pic>
    </p:spTree>
    <p:extLst>
      <p:ext uri="{BB962C8B-B14F-4D97-AF65-F5344CB8AC3E}">
        <p14:creationId xmlns:p14="http://schemas.microsoft.com/office/powerpoint/2010/main" val="367668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4E4D-F251-8840-A7D9-5146018B620A}"/>
              </a:ext>
            </a:extLst>
          </p:cNvPr>
          <p:cNvSpPr>
            <a:spLocks noGrp="1"/>
          </p:cNvSpPr>
          <p:nvPr>
            <p:ph type="title"/>
          </p:nvPr>
        </p:nvSpPr>
        <p:spPr>
          <a:xfrm>
            <a:off x="1168400" y="260350"/>
            <a:ext cx="7200900" cy="1485900"/>
          </a:xfrm>
        </p:spPr>
        <p:txBody>
          <a:bodyPr>
            <a:noAutofit/>
          </a:bodyPr>
          <a:lstStyle/>
          <a:p>
            <a:pPr algn="ctr"/>
            <a:r>
              <a:rPr lang="en-US" sz="4000" b="1" u="sng" dirty="0"/>
              <a:t>Financial Aid Team</a:t>
            </a:r>
            <a:br>
              <a:rPr lang="en-US" sz="2800" b="1" dirty="0"/>
            </a:br>
            <a:r>
              <a:rPr lang="en-US" sz="2000" dirty="0"/>
              <a:t>Contact us at (504) 520-7835</a:t>
            </a:r>
            <a:br>
              <a:rPr lang="en-US" sz="2000" dirty="0"/>
            </a:br>
            <a:r>
              <a:rPr lang="en-US" sz="2000" dirty="0"/>
              <a:t>Twitter: </a:t>
            </a:r>
            <a:r>
              <a:rPr lang="en-US" sz="2000" dirty="0">
                <a:hlinkClick r:id="rId2"/>
              </a:rPr>
              <a:t>https://twitter.com/XUFinancialAid</a:t>
            </a:r>
            <a:br>
              <a:rPr lang="en-US" sz="2800" dirty="0"/>
            </a:br>
            <a:endParaRPr lang="en-US" sz="2800" dirty="0"/>
          </a:p>
        </p:txBody>
      </p:sp>
      <p:sp>
        <p:nvSpPr>
          <p:cNvPr id="3" name="Content Placeholder 2">
            <a:extLst>
              <a:ext uri="{FF2B5EF4-FFF2-40B4-BE49-F238E27FC236}">
                <a16:creationId xmlns:a16="http://schemas.microsoft.com/office/drawing/2014/main" id="{A18373BF-E4B3-034B-ACEA-D5F918D2142D}"/>
              </a:ext>
            </a:extLst>
          </p:cNvPr>
          <p:cNvSpPr>
            <a:spLocks noGrp="1"/>
          </p:cNvSpPr>
          <p:nvPr>
            <p:ph idx="1"/>
          </p:nvPr>
        </p:nvSpPr>
        <p:spPr>
          <a:xfrm>
            <a:off x="1168400" y="1717946"/>
            <a:ext cx="7594600" cy="5063853"/>
          </a:xfrm>
        </p:spPr>
        <p:txBody>
          <a:bodyPr>
            <a:normAutofit fontScale="25000" lnSpcReduction="20000"/>
          </a:bodyPr>
          <a:lstStyle/>
          <a:p>
            <a:pPr marL="0" indent="0">
              <a:buNone/>
            </a:pPr>
            <a:r>
              <a:rPr lang="en-US" sz="5600" b="1" u="sng" dirty="0"/>
              <a:t>Financial Aid Counselors</a:t>
            </a:r>
            <a:r>
              <a:rPr lang="en-US" sz="5600" dirty="0"/>
              <a:t>:		                                                 </a:t>
            </a:r>
            <a:r>
              <a:rPr lang="en-US" sz="5600" b="1" u="sng" dirty="0"/>
              <a:t>Work-Study</a:t>
            </a:r>
          </a:p>
          <a:p>
            <a:pPr marL="0" indent="0">
              <a:buNone/>
            </a:pPr>
            <a:r>
              <a:rPr lang="en-US" sz="5600" dirty="0"/>
              <a:t>Ms. </a:t>
            </a:r>
            <a:r>
              <a:rPr lang="en-US" sz="5600" dirty="0" err="1"/>
              <a:t>Sonita</a:t>
            </a:r>
            <a:r>
              <a:rPr lang="en-US" sz="5600" dirty="0"/>
              <a:t> Boyd (A-H): </a:t>
            </a:r>
            <a:r>
              <a:rPr lang="en-US" sz="5600" dirty="0">
                <a:hlinkClick r:id="rId3"/>
              </a:rPr>
              <a:t>sboyd10@xula.edu</a:t>
            </a:r>
            <a:r>
              <a:rPr lang="en-US" sz="5600" dirty="0"/>
              <a:t>	   Mrs. </a:t>
            </a:r>
            <a:r>
              <a:rPr lang="en-US" sz="5600" dirty="0" err="1"/>
              <a:t>La’Charlotte</a:t>
            </a:r>
            <a:r>
              <a:rPr lang="en-US" sz="5600" dirty="0"/>
              <a:t>’ Garrett: </a:t>
            </a:r>
            <a:r>
              <a:rPr lang="en-US" sz="5600" dirty="0">
                <a:hlinkClick r:id="rId4"/>
              </a:rPr>
              <a:t>cwsjobs@xula.edu</a:t>
            </a:r>
            <a:r>
              <a:rPr lang="en-US" sz="5600" dirty="0"/>
              <a:t> </a:t>
            </a:r>
            <a:endParaRPr lang="en-US" sz="5600" b="1" dirty="0"/>
          </a:p>
          <a:p>
            <a:pPr marL="0" indent="0">
              <a:buNone/>
            </a:pPr>
            <a:r>
              <a:rPr lang="en-US" sz="5600" dirty="0"/>
              <a:t>Ms. Alaysia Lee (I-M): </a:t>
            </a:r>
            <a:r>
              <a:rPr lang="en-US" sz="5600" dirty="0">
                <a:hlinkClick r:id="rId5"/>
              </a:rPr>
              <a:t>alee35@xula.edu</a:t>
            </a:r>
            <a:endParaRPr lang="en-US" sz="5600" dirty="0"/>
          </a:p>
          <a:p>
            <a:pPr marL="0" indent="0">
              <a:buNone/>
            </a:pPr>
            <a:r>
              <a:rPr lang="en-US" sz="5600" dirty="0"/>
              <a:t>Ms. Alaysia Lee (N-S): </a:t>
            </a:r>
            <a:r>
              <a:rPr lang="en-US" sz="5600" dirty="0">
                <a:hlinkClick r:id="rId5"/>
              </a:rPr>
              <a:t>alee35@xula.edu</a:t>
            </a:r>
            <a:endParaRPr lang="en-US" sz="5600" dirty="0"/>
          </a:p>
          <a:p>
            <a:pPr marL="0" indent="0">
              <a:buNone/>
            </a:pPr>
            <a:r>
              <a:rPr lang="en-US" sz="5600" dirty="0"/>
              <a:t>Ms. Zena Dickerson (T-Z/Assistant Director): </a:t>
            </a:r>
            <a:r>
              <a:rPr lang="en-US" sz="5600" dirty="0">
                <a:hlinkClick r:id="rId6"/>
              </a:rPr>
              <a:t>zdickers@xula.edu</a:t>
            </a:r>
            <a:r>
              <a:rPr lang="en-US" sz="5600" dirty="0"/>
              <a:t> </a:t>
            </a:r>
            <a:endParaRPr lang="en-US" sz="5600" b="1" u="sng" dirty="0"/>
          </a:p>
          <a:p>
            <a:pPr marL="0" indent="0">
              <a:buNone/>
            </a:pPr>
            <a:r>
              <a:rPr lang="en-US" sz="5600" dirty="0"/>
              <a:t>Ms. Ashley DeGruy (Front Desk): </a:t>
            </a:r>
            <a:r>
              <a:rPr lang="en-US" sz="5600" dirty="0">
                <a:hlinkClick r:id="rId7"/>
              </a:rPr>
              <a:t>adegruy@xula.edu</a:t>
            </a:r>
            <a:r>
              <a:rPr lang="en-US" sz="5600" dirty="0"/>
              <a:t> </a:t>
            </a:r>
            <a:r>
              <a:rPr lang="en-US" sz="5600" b="1" dirty="0"/>
              <a:t>	                             </a:t>
            </a:r>
          </a:p>
          <a:p>
            <a:pPr marL="0" indent="0">
              <a:buNone/>
            </a:pPr>
            <a:endParaRPr lang="en-US" sz="5600" dirty="0"/>
          </a:p>
          <a:p>
            <a:pPr marL="0" indent="0">
              <a:buNone/>
            </a:pPr>
            <a:r>
              <a:rPr lang="en-US" sz="5600" b="1" u="sng" dirty="0"/>
              <a:t>Technical Support</a:t>
            </a:r>
          </a:p>
          <a:p>
            <a:pPr marL="0" indent="0">
              <a:buNone/>
            </a:pPr>
            <a:r>
              <a:rPr lang="en-US" sz="5600" dirty="0"/>
              <a:t>Ms. Christina Richardson: </a:t>
            </a:r>
            <a:r>
              <a:rPr lang="en-US" sz="5600" dirty="0">
                <a:hlinkClick r:id="rId8"/>
              </a:rPr>
              <a:t>cricha18@xula.edu</a:t>
            </a:r>
            <a:endParaRPr lang="en-US" sz="5600" dirty="0"/>
          </a:p>
          <a:p>
            <a:pPr marL="0" indent="0">
              <a:buNone/>
            </a:pPr>
            <a:endParaRPr lang="en-US" sz="5600" b="1" u="sng" dirty="0"/>
          </a:p>
          <a:p>
            <a:pPr marL="0" indent="0">
              <a:buNone/>
            </a:pPr>
            <a:r>
              <a:rPr lang="en-US" sz="5600" b="1" u="sng" dirty="0"/>
              <a:t>Scholarships/TOPS </a:t>
            </a:r>
            <a:r>
              <a:rPr lang="en-US" sz="5600" b="1" dirty="0"/>
              <a:t>                                        </a:t>
            </a:r>
            <a:endParaRPr lang="en-US" sz="5600" b="1" u="sng" dirty="0"/>
          </a:p>
          <a:p>
            <a:pPr marL="0" indent="0">
              <a:buNone/>
            </a:pPr>
            <a:r>
              <a:rPr lang="en-US" sz="5600" dirty="0"/>
              <a:t>Ms. </a:t>
            </a:r>
            <a:r>
              <a:rPr lang="en-US" sz="5600" dirty="0" err="1"/>
              <a:t>Janikah</a:t>
            </a:r>
            <a:r>
              <a:rPr lang="en-US" sz="5600" dirty="0"/>
              <a:t> Miles: </a:t>
            </a:r>
            <a:r>
              <a:rPr lang="en-US" sz="5600" dirty="0">
                <a:hlinkClick r:id="rId9"/>
              </a:rPr>
              <a:t>scholarships@xula.edu</a:t>
            </a:r>
            <a:r>
              <a:rPr lang="en-US" sz="5600" dirty="0"/>
              <a:t>			 </a:t>
            </a:r>
            <a:endParaRPr lang="en-US" sz="5600" b="1" u="sng" dirty="0"/>
          </a:p>
          <a:p>
            <a:pPr marL="0" indent="0">
              <a:buNone/>
            </a:pPr>
            <a:r>
              <a:rPr lang="en-US" sz="5600" dirty="0"/>
              <a:t>Mr. Lionel Williams: </a:t>
            </a:r>
            <a:r>
              <a:rPr lang="en-US" sz="5600" dirty="0">
                <a:hlinkClick r:id="rId9"/>
              </a:rPr>
              <a:t>scholarships@xula.edu</a:t>
            </a:r>
            <a:r>
              <a:rPr lang="en-US" sz="5600" dirty="0"/>
              <a:t>                                                               		</a:t>
            </a:r>
          </a:p>
          <a:p>
            <a:pPr marL="0" indent="0">
              <a:buNone/>
            </a:pPr>
            <a:r>
              <a:rPr lang="en-US" sz="5600" dirty="0"/>
              <a:t>	</a:t>
            </a:r>
          </a:p>
          <a:p>
            <a:pPr marL="0" indent="0">
              <a:buNone/>
            </a:pPr>
            <a:r>
              <a:rPr lang="en-US" sz="5600" dirty="0"/>
              <a:t>                           Associate Director: Mrs. </a:t>
            </a:r>
            <a:r>
              <a:rPr lang="en-US" sz="5600" dirty="0" err="1"/>
              <a:t>La’Charlotte</a:t>
            </a:r>
            <a:r>
              <a:rPr lang="en-US" sz="5600" dirty="0"/>
              <a:t>’ Garrett: </a:t>
            </a:r>
            <a:r>
              <a:rPr lang="en-US" sz="5600" dirty="0">
                <a:hlinkClick r:id="rId10"/>
              </a:rPr>
              <a:t>lclark@xula.edu</a:t>
            </a:r>
            <a:endParaRPr lang="en-US" sz="5600" dirty="0"/>
          </a:p>
          <a:p>
            <a:pPr marL="0" indent="0">
              <a:buNone/>
            </a:pPr>
            <a:r>
              <a:rPr lang="en-US" sz="5600" dirty="0"/>
              <a:t>  	                    Director:  Mrs. Sandy Livings-Veals: </a:t>
            </a:r>
            <a:r>
              <a:rPr lang="en-US" sz="5600" dirty="0">
                <a:hlinkClick r:id="rId11"/>
              </a:rPr>
              <a:t>slivings@xula.edu</a:t>
            </a:r>
            <a:endParaRPr lang="en-US" sz="5600" dirty="0"/>
          </a:p>
          <a:p>
            <a:endParaRPr lang="en-US" dirty="0"/>
          </a:p>
        </p:txBody>
      </p:sp>
    </p:spTree>
    <p:extLst>
      <p:ext uri="{BB962C8B-B14F-4D97-AF65-F5344CB8AC3E}">
        <p14:creationId xmlns:p14="http://schemas.microsoft.com/office/powerpoint/2010/main" val="377371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2D41B7-5186-4441-BE52-90B15EF58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14800" y="762000"/>
            <a:ext cx="3429000" cy="609600"/>
          </a:xfrm>
        </p:spPr>
        <p:txBody>
          <a:bodyPr>
            <a:normAutofit fontScale="90000"/>
          </a:bodyPr>
          <a:lstStyle/>
          <a:p>
            <a:r>
              <a:rPr lang="en-US" sz="3600" b="1" u="sng" dirty="0"/>
              <a:t>WHAT WE DO</a:t>
            </a:r>
            <a:br>
              <a:rPr lang="en-US" sz="3600" b="1" u="sng" dirty="0"/>
            </a:br>
            <a:endParaRPr lang="en-US" sz="3400" dirty="0">
              <a:latin typeface="Avenir Next Condensed Demi Bold"/>
              <a:cs typeface="Avenir Next Condensed Demi Bold"/>
            </a:endParaRPr>
          </a:p>
        </p:txBody>
      </p:sp>
      <p:sp>
        <p:nvSpPr>
          <p:cNvPr id="14" name="Rectangle 13">
            <a:extLst>
              <a:ext uri="{FF2B5EF4-FFF2-40B4-BE49-F238E27FC236}">
                <a16:creationId xmlns:a16="http://schemas.microsoft.com/office/drawing/2014/main" id="{5A752145-873C-4B20-95BF-DC292A35E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BB64139-EE21-FD49-8B6F-7D031B749CF4}"/>
              </a:ext>
            </a:extLst>
          </p:cNvPr>
          <p:cNvSpPr txBox="1"/>
          <p:nvPr/>
        </p:nvSpPr>
        <p:spPr>
          <a:xfrm>
            <a:off x="4078169" y="1600200"/>
            <a:ext cx="4191000" cy="2031325"/>
          </a:xfrm>
          <a:prstGeom prst="rect">
            <a:avLst/>
          </a:prstGeom>
          <a:noFill/>
        </p:spPr>
        <p:txBody>
          <a:bodyPr wrap="square" rtlCol="0">
            <a:spAutoFit/>
          </a:bodyPr>
          <a:lstStyle/>
          <a:p>
            <a:pPr marL="342900" lvl="0" indent="-342900">
              <a:spcBef>
                <a:spcPct val="20000"/>
              </a:spcBef>
              <a:buClr>
                <a:srgbClr val="F0A22E"/>
              </a:buClr>
              <a:buSzPct val="70000"/>
              <a:buFont typeface="Wingdings 2" pitchFamily="2" charset="2"/>
              <a:buChar char=""/>
            </a:pPr>
            <a:r>
              <a:rPr lang="en-US" dirty="0"/>
              <a:t>Issue Refunds</a:t>
            </a:r>
          </a:p>
          <a:p>
            <a:pPr marL="342900" lvl="0" indent="-342900">
              <a:spcBef>
                <a:spcPct val="20000"/>
              </a:spcBef>
              <a:buClr>
                <a:srgbClr val="F0A22E"/>
              </a:buClr>
              <a:buSzPct val="70000"/>
              <a:buFont typeface="Wingdings 2" pitchFamily="2" charset="2"/>
              <a:buChar char=""/>
            </a:pPr>
            <a:r>
              <a:rPr lang="en-US" dirty="0"/>
              <a:t>Research Discrepancies</a:t>
            </a:r>
          </a:p>
          <a:p>
            <a:pPr marL="342900" lvl="0" indent="-342900">
              <a:spcBef>
                <a:spcPct val="20000"/>
              </a:spcBef>
              <a:buClr>
                <a:srgbClr val="F0A22E"/>
              </a:buClr>
              <a:buSzPct val="70000"/>
              <a:buFont typeface="Wingdings 2" pitchFamily="2" charset="2"/>
              <a:buChar char=""/>
            </a:pPr>
            <a:r>
              <a:rPr lang="en-US" dirty="0"/>
              <a:t>Send Monthly Bills </a:t>
            </a:r>
          </a:p>
          <a:p>
            <a:pPr marL="342900" lvl="0" indent="-342900">
              <a:spcBef>
                <a:spcPct val="20000"/>
              </a:spcBef>
              <a:buClr>
                <a:srgbClr val="F0A22E"/>
              </a:buClr>
              <a:buSzPct val="70000"/>
              <a:buFont typeface="Wingdings 2" pitchFamily="2" charset="2"/>
              <a:buChar char=""/>
            </a:pPr>
            <a:r>
              <a:rPr lang="en-US" dirty="0"/>
              <a:t>Online Payments</a:t>
            </a:r>
          </a:p>
          <a:p>
            <a:pPr marL="342900" lvl="0" indent="-342900">
              <a:spcBef>
                <a:spcPct val="20000"/>
              </a:spcBef>
              <a:buClr>
                <a:srgbClr val="F0A22E"/>
              </a:buClr>
              <a:buSzPct val="70000"/>
              <a:buFont typeface="Wingdings 2" pitchFamily="2" charset="2"/>
              <a:buChar char=""/>
            </a:pPr>
            <a:r>
              <a:rPr lang="en-US" dirty="0"/>
              <a:t>Cashiering </a:t>
            </a:r>
          </a:p>
          <a:p>
            <a:pPr marL="342900" lvl="0" indent="-342900">
              <a:spcBef>
                <a:spcPct val="20000"/>
              </a:spcBef>
              <a:buClr>
                <a:srgbClr val="F0A22E"/>
              </a:buClr>
              <a:buSzPct val="70000"/>
              <a:buFont typeface="Wingdings 2" pitchFamily="2" charset="2"/>
              <a:buChar char=""/>
            </a:pPr>
            <a:r>
              <a:rPr lang="en-US" dirty="0"/>
              <a:t>Fiscal Clearance for Registration</a:t>
            </a:r>
          </a:p>
        </p:txBody>
      </p:sp>
      <p:sp>
        <p:nvSpPr>
          <p:cNvPr id="5" name="TextBox 4">
            <a:extLst>
              <a:ext uri="{FF2B5EF4-FFF2-40B4-BE49-F238E27FC236}">
                <a16:creationId xmlns:a16="http://schemas.microsoft.com/office/drawing/2014/main" id="{2A2347B3-A3C8-A342-ADE5-6085CBB19559}"/>
              </a:ext>
            </a:extLst>
          </p:cNvPr>
          <p:cNvSpPr txBox="1"/>
          <p:nvPr/>
        </p:nvSpPr>
        <p:spPr>
          <a:xfrm>
            <a:off x="373518" y="520511"/>
            <a:ext cx="2514600" cy="6370975"/>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r>
              <a:rPr lang="en-US" sz="1200" b="1" spc="30" dirty="0">
                <a:solidFill>
                  <a:srgbClr val="F3F3F1"/>
                </a:solidFill>
                <a:latin typeface="Arial"/>
                <a:cs typeface="Arial"/>
                <a:hlinkClick r:id="rId2"/>
              </a:rPr>
              <a:t>https://www.xula.edu/fiscal-services/office-of-student-accounts/office-of-student-accounts-tuition-fees-residential-housing-and-other-costs.html</a:t>
            </a:r>
            <a:endParaRPr lang="en-US" sz="1200" b="1" spc="30" dirty="0">
              <a:solidFill>
                <a:srgbClr val="F3F3F1"/>
              </a:solidFill>
              <a:latin typeface="Arial"/>
              <a:cs typeface="Arial"/>
            </a:endParaRP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3"/>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520 - 7667</a:t>
            </a:r>
          </a:p>
          <a:p>
            <a:endParaRPr lang="en-US" dirty="0"/>
          </a:p>
        </p:txBody>
      </p:sp>
      <p:pic>
        <p:nvPicPr>
          <p:cNvPr id="13" name="Picture 12">
            <a:extLst>
              <a:ext uri="{FF2B5EF4-FFF2-40B4-BE49-F238E27FC236}">
                <a16:creationId xmlns:a16="http://schemas.microsoft.com/office/drawing/2014/main" id="{A9210349-18B6-F04A-9B48-5BF3CE0344C8}"/>
              </a:ext>
            </a:extLst>
          </p:cNvPr>
          <p:cNvPicPr>
            <a:picLocks noChangeAspect="1"/>
          </p:cNvPicPr>
          <p:nvPr/>
        </p:nvPicPr>
        <p:blipFill>
          <a:blip r:embed="rId4"/>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174243607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2D41B7-5186-4441-BE52-90B15EF58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08118" y="381000"/>
            <a:ext cx="5112882" cy="543847"/>
          </a:xfrm>
        </p:spPr>
        <p:txBody>
          <a:bodyPr>
            <a:normAutofit fontScale="90000"/>
          </a:bodyPr>
          <a:lstStyle/>
          <a:p>
            <a:pPr algn="ctr"/>
            <a:r>
              <a:rPr lang="en-US" sz="2200" b="1" u="sng" dirty="0"/>
              <a:t>FISCAL CLEARANCE PROCESS – WHAT IS IT</a:t>
            </a:r>
            <a:br>
              <a:rPr lang="en-US" sz="3600" b="1" dirty="0"/>
            </a:br>
            <a:br>
              <a:rPr lang="en-US" sz="3600" b="1" u="sng" dirty="0"/>
            </a:br>
            <a:endParaRPr lang="en-US" sz="3400" dirty="0">
              <a:latin typeface="Avenir Next Condensed Demi Bold"/>
              <a:cs typeface="Avenir Next Condensed Demi Bold"/>
            </a:endParaRPr>
          </a:p>
        </p:txBody>
      </p:sp>
      <p:sp>
        <p:nvSpPr>
          <p:cNvPr id="14" name="Rectangle 13">
            <a:extLst>
              <a:ext uri="{FF2B5EF4-FFF2-40B4-BE49-F238E27FC236}">
                <a16:creationId xmlns:a16="http://schemas.microsoft.com/office/drawing/2014/main" id="{5A752145-873C-4B20-95BF-DC292A35E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BB64139-EE21-FD49-8B6F-7D031B749CF4}"/>
              </a:ext>
            </a:extLst>
          </p:cNvPr>
          <p:cNvSpPr txBox="1"/>
          <p:nvPr/>
        </p:nvSpPr>
        <p:spPr>
          <a:xfrm>
            <a:off x="3611835" y="1143000"/>
            <a:ext cx="4191000" cy="5078313"/>
          </a:xfrm>
          <a:prstGeom prst="rect">
            <a:avLst/>
          </a:prstGeom>
          <a:noFill/>
        </p:spPr>
        <p:txBody>
          <a:bodyPr wrap="square" rtlCol="0">
            <a:spAutoFit/>
          </a:bodyPr>
          <a:lstStyle/>
          <a:p>
            <a:pPr marL="342900" lvl="0" indent="-342900">
              <a:spcBef>
                <a:spcPct val="20000"/>
              </a:spcBef>
              <a:buClr>
                <a:srgbClr val="F0A22E"/>
              </a:buClr>
              <a:buSzPct val="70000"/>
              <a:buFont typeface="Wingdings 2"/>
              <a:buChar char=""/>
            </a:pPr>
            <a:r>
              <a:rPr lang="en-US" sz="1500" dirty="0"/>
              <a:t>What is the Fiscal Clearance process? Students that have been officially admitted to the University, health cleared and have scheduled classes must complete this process to be officially enrolled to attend classes. Students must submit the minimum required payment.</a:t>
            </a:r>
          </a:p>
          <a:p>
            <a:pPr lvl="0">
              <a:spcBef>
                <a:spcPct val="20000"/>
              </a:spcBef>
              <a:buClr>
                <a:srgbClr val="F0A22E"/>
              </a:buClr>
              <a:buSzPct val="70000"/>
            </a:pPr>
            <a:endParaRPr lang="en-US" sz="1500" dirty="0"/>
          </a:p>
          <a:p>
            <a:pPr marL="342900" lvl="0" indent="-342900">
              <a:spcBef>
                <a:spcPct val="20000"/>
              </a:spcBef>
              <a:buClr>
                <a:srgbClr val="F0A22E"/>
              </a:buClr>
              <a:buSzPct val="70000"/>
              <a:buFont typeface="Wingdings 2"/>
              <a:buChar char=""/>
            </a:pPr>
            <a:r>
              <a:rPr lang="en-US" sz="1500" dirty="0"/>
              <a:t>The Fiscal Clearance Process happens every semester (Summer, Fall and Spring) and is required in order to attend classes.</a:t>
            </a:r>
          </a:p>
          <a:p>
            <a:pPr lvl="0">
              <a:spcBef>
                <a:spcPct val="20000"/>
              </a:spcBef>
              <a:buClr>
                <a:srgbClr val="F0A22E"/>
              </a:buClr>
              <a:buSzPct val="70000"/>
            </a:pPr>
            <a:endParaRPr lang="en-US" sz="1500" dirty="0"/>
          </a:p>
          <a:p>
            <a:pPr marL="342900" lvl="0" indent="-342900">
              <a:spcBef>
                <a:spcPct val="20000"/>
              </a:spcBef>
              <a:buClr>
                <a:srgbClr val="F0A22E"/>
              </a:buClr>
              <a:buSzPct val="70000"/>
              <a:buFont typeface="Wingdings 2"/>
              <a:buChar char=""/>
            </a:pPr>
            <a:r>
              <a:rPr lang="en-US" sz="1500" dirty="0"/>
              <a:t>What is the required minimum payment ? The  Minimum Required Payment to obtain Fiscal Clearance is calculated:</a:t>
            </a:r>
          </a:p>
          <a:p>
            <a:pPr lvl="0">
              <a:spcBef>
                <a:spcPct val="20000"/>
              </a:spcBef>
              <a:buClr>
                <a:srgbClr val="F0A22E"/>
              </a:buClr>
              <a:buSzPct val="70000"/>
            </a:pPr>
            <a:r>
              <a:rPr lang="en-US" sz="1500" dirty="0"/>
              <a:t>		Total Tuition &amp; Fee Charges</a:t>
            </a:r>
          </a:p>
          <a:p>
            <a:pPr lvl="0">
              <a:spcBef>
                <a:spcPct val="20000"/>
              </a:spcBef>
              <a:buClr>
                <a:srgbClr val="F0A22E"/>
              </a:buClr>
              <a:buSzPct val="70000"/>
            </a:pPr>
            <a:r>
              <a:rPr lang="en-US" sz="1500" dirty="0"/>
              <a:t>		Minus Expected Financial Aid</a:t>
            </a:r>
          </a:p>
          <a:p>
            <a:pPr lvl="0">
              <a:spcBef>
                <a:spcPct val="20000"/>
              </a:spcBef>
              <a:buClr>
                <a:srgbClr val="F0A22E"/>
              </a:buClr>
              <a:buSzPct val="70000"/>
            </a:pPr>
            <a:r>
              <a:rPr lang="en-US" sz="1500" dirty="0"/>
              <a:t>		Balance due to Xavier</a:t>
            </a:r>
          </a:p>
          <a:p>
            <a:pPr marL="342900" lvl="0" indent="-342900">
              <a:spcBef>
                <a:spcPct val="20000"/>
              </a:spcBef>
              <a:buClr>
                <a:srgbClr val="F0A22E"/>
              </a:buClr>
              <a:buSzPct val="70000"/>
              <a:buFont typeface="Wingdings 2"/>
              <a:buChar char=""/>
            </a:pPr>
            <a:r>
              <a:rPr lang="en-US" sz="1500" dirty="0"/>
              <a:t> ½ of the Balance due to Xavier for Fiscal Clearance = Minimum Required Payment </a:t>
            </a:r>
          </a:p>
        </p:txBody>
      </p:sp>
      <p:sp>
        <p:nvSpPr>
          <p:cNvPr id="5" name="TextBox 4">
            <a:extLst>
              <a:ext uri="{FF2B5EF4-FFF2-40B4-BE49-F238E27FC236}">
                <a16:creationId xmlns:a16="http://schemas.microsoft.com/office/drawing/2014/main" id="{2A2347B3-A3C8-A342-ADE5-6085CBB19559}"/>
              </a:ext>
            </a:extLst>
          </p:cNvPr>
          <p:cNvSpPr txBox="1"/>
          <p:nvPr/>
        </p:nvSpPr>
        <p:spPr>
          <a:xfrm>
            <a:off x="373518" y="520511"/>
            <a:ext cx="2514600" cy="6555641"/>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hlinkClick r:id="rId2"/>
            </a:endParaRPr>
          </a:p>
          <a:p>
            <a:r>
              <a:rPr lang="en-US" sz="1200" b="1" spc="30" dirty="0">
                <a:solidFill>
                  <a:srgbClr val="F3F3F1"/>
                </a:solidFill>
                <a:latin typeface="Arial"/>
                <a:cs typeface="Arial"/>
                <a:hlinkClick r:id="rId3"/>
              </a:rPr>
              <a:t>https://www.xula.edu/fiscal-services/office-of-student-accounts/office-of-student-accounts-tuition-fees-residential-housing-and-other-costs.html</a:t>
            </a:r>
            <a:endParaRPr lang="en-US" sz="1200" b="1" spc="30" dirty="0">
              <a:solidFill>
                <a:srgbClr val="F3F3F1"/>
              </a:solidFill>
              <a:latin typeface="Arial"/>
              <a:cs typeface="Arial"/>
            </a:endParaRP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4"/>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520 - 7667</a:t>
            </a:r>
          </a:p>
          <a:p>
            <a:endParaRPr lang="en-US" dirty="0"/>
          </a:p>
        </p:txBody>
      </p:sp>
      <p:pic>
        <p:nvPicPr>
          <p:cNvPr id="13" name="Picture 12">
            <a:extLst>
              <a:ext uri="{FF2B5EF4-FFF2-40B4-BE49-F238E27FC236}">
                <a16:creationId xmlns:a16="http://schemas.microsoft.com/office/drawing/2014/main" id="{A9210349-18B6-F04A-9B48-5BF3CE0344C8}"/>
              </a:ext>
            </a:extLst>
          </p:cNvPr>
          <p:cNvPicPr>
            <a:picLocks noChangeAspect="1"/>
          </p:cNvPicPr>
          <p:nvPr/>
        </p:nvPicPr>
        <p:blipFill>
          <a:blip r:embed="rId5"/>
          <a:stretch>
            <a:fillRect/>
          </a:stretch>
        </p:blipFill>
        <p:spPr>
          <a:xfrm>
            <a:off x="7559283" y="5029200"/>
            <a:ext cx="1419771" cy="1682136"/>
          </a:xfrm>
          <a:prstGeom prst="rect">
            <a:avLst/>
          </a:prstGeom>
        </p:spPr>
      </p:pic>
    </p:spTree>
    <p:extLst>
      <p:ext uri="{BB962C8B-B14F-4D97-AF65-F5344CB8AC3E}">
        <p14:creationId xmlns:p14="http://schemas.microsoft.com/office/powerpoint/2010/main" val="29434039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2D41B7-5186-4441-BE52-90B15EF58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61133" y="195687"/>
            <a:ext cx="5112882" cy="533400"/>
          </a:xfrm>
        </p:spPr>
        <p:txBody>
          <a:bodyPr>
            <a:normAutofit/>
          </a:bodyPr>
          <a:lstStyle/>
          <a:p>
            <a:pPr algn="ctr"/>
            <a:r>
              <a:rPr lang="en-US" sz="2400" b="1" u="sng" dirty="0"/>
              <a:t>FISCAL CLEARANCE</a:t>
            </a:r>
          </a:p>
        </p:txBody>
      </p:sp>
      <p:sp>
        <p:nvSpPr>
          <p:cNvPr id="14" name="Rectangle 13">
            <a:extLst>
              <a:ext uri="{FF2B5EF4-FFF2-40B4-BE49-F238E27FC236}">
                <a16:creationId xmlns:a16="http://schemas.microsoft.com/office/drawing/2014/main" id="{5A752145-873C-4B20-95BF-DC292A35E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BB64139-EE21-FD49-8B6F-7D031B749CF4}"/>
              </a:ext>
            </a:extLst>
          </p:cNvPr>
          <p:cNvSpPr txBox="1"/>
          <p:nvPr/>
        </p:nvSpPr>
        <p:spPr>
          <a:xfrm>
            <a:off x="3607072" y="788892"/>
            <a:ext cx="4241528" cy="5597623"/>
          </a:xfrm>
          <a:prstGeom prst="rect">
            <a:avLst/>
          </a:prstGeom>
          <a:noFill/>
        </p:spPr>
        <p:txBody>
          <a:bodyPr wrap="square" rtlCol="0">
            <a:spAutoFit/>
          </a:bodyPr>
          <a:lstStyle/>
          <a:p>
            <a:pPr marL="342900" lvl="0" indent="-342900">
              <a:spcBef>
                <a:spcPct val="20000"/>
              </a:spcBef>
              <a:buClr>
                <a:srgbClr val="F0A22E"/>
              </a:buClr>
              <a:buSzPct val="70000"/>
              <a:buFont typeface="Wingdings" panose="05000000000000000000" pitchFamily="2" charset="2"/>
              <a:buChar char="v"/>
            </a:pPr>
            <a:r>
              <a:rPr lang="en-US" sz="1200" dirty="0"/>
              <a:t>If the minimum required payment is zero or a credit balance and health cleared you will automatically be Fiscally Cleared.</a:t>
            </a:r>
          </a:p>
          <a:p>
            <a:pPr marL="342900" lvl="0" indent="-342900">
              <a:spcBef>
                <a:spcPct val="20000"/>
              </a:spcBef>
              <a:buClr>
                <a:srgbClr val="F0A22E"/>
              </a:buClr>
              <a:buSzPct val="70000"/>
              <a:buFont typeface="Wingdings" panose="05000000000000000000" pitchFamily="2" charset="2"/>
              <a:buChar char="v"/>
            </a:pPr>
            <a:endParaRPr lang="en-US" sz="800" dirty="0"/>
          </a:p>
          <a:p>
            <a:pPr marL="342900" lvl="0" indent="-342900">
              <a:spcBef>
                <a:spcPct val="20000"/>
              </a:spcBef>
              <a:buClr>
                <a:srgbClr val="F0A22E"/>
              </a:buClr>
              <a:buSzPct val="70000"/>
              <a:buFont typeface="Wingdings" panose="05000000000000000000" pitchFamily="2" charset="2"/>
              <a:buChar char="v"/>
            </a:pPr>
            <a:r>
              <a:rPr lang="en-US" sz="1200" dirty="0"/>
              <a:t>If your financial aid (including scholarships) does not cover the entire cost of tuition, fees, and housing (if applicable) you will have a “minimum payment required”.  </a:t>
            </a:r>
          </a:p>
          <a:p>
            <a:pPr marL="342900" lvl="0" indent="-342900">
              <a:spcBef>
                <a:spcPct val="20000"/>
              </a:spcBef>
              <a:buClr>
                <a:srgbClr val="F0A22E"/>
              </a:buClr>
              <a:buSzPct val="70000"/>
              <a:buFont typeface="Wingdings" panose="05000000000000000000" pitchFamily="2" charset="2"/>
              <a:buChar char="v"/>
            </a:pPr>
            <a:endParaRPr lang="en-US" sz="800" dirty="0"/>
          </a:p>
          <a:p>
            <a:pPr marL="342900" lvl="0" indent="-342900">
              <a:spcBef>
                <a:spcPct val="20000"/>
              </a:spcBef>
              <a:buClr>
                <a:srgbClr val="F0A22E"/>
              </a:buClr>
              <a:buSzPct val="70000"/>
              <a:buFont typeface="Wingdings" panose="05000000000000000000" pitchFamily="2" charset="2"/>
              <a:buChar char="v"/>
            </a:pPr>
            <a:r>
              <a:rPr lang="en-US" sz="1200" dirty="0"/>
              <a:t>The required minimum payment to be Fiscally Cleared can be made online by logging into your Banner Web account or by mail.</a:t>
            </a:r>
          </a:p>
          <a:p>
            <a:pPr lvl="0">
              <a:buClr>
                <a:srgbClr val="F0A22E"/>
              </a:buClr>
              <a:buSzPct val="70000"/>
            </a:pPr>
            <a:r>
              <a:rPr lang="en-US" sz="1200" dirty="0"/>
              <a:t>		</a:t>
            </a:r>
          </a:p>
          <a:p>
            <a:pPr marL="342900" lvl="0" indent="-342900">
              <a:buClr>
                <a:srgbClr val="F0A22E"/>
              </a:buClr>
              <a:buSzPct val="70000"/>
              <a:buFont typeface="Wingdings" panose="05000000000000000000" pitchFamily="2" charset="2"/>
              <a:buChar char="v"/>
            </a:pPr>
            <a:r>
              <a:rPr lang="en-US" sz="1200" dirty="0"/>
              <a:t>Required payment (1/2 due to the Office of Student Accounts + any prior balances) by the following dates:</a:t>
            </a:r>
          </a:p>
          <a:p>
            <a:pPr lvl="0">
              <a:spcBef>
                <a:spcPct val="20000"/>
              </a:spcBef>
              <a:buClr>
                <a:srgbClr val="F0A22E"/>
              </a:buClr>
              <a:buSzPct val="70000"/>
            </a:pPr>
            <a:r>
              <a:rPr lang="en-US" sz="1200" dirty="0"/>
              <a:t>	</a:t>
            </a:r>
          </a:p>
          <a:p>
            <a:pPr lvl="0">
              <a:spcBef>
                <a:spcPct val="20000"/>
              </a:spcBef>
              <a:buClr>
                <a:srgbClr val="F0A22E"/>
              </a:buClr>
              <a:buSzPct val="70000"/>
            </a:pPr>
            <a:r>
              <a:rPr lang="en-US" sz="1200" dirty="0"/>
              <a:t>	June 2, 2023 –  Summer 1, 2023</a:t>
            </a:r>
          </a:p>
          <a:p>
            <a:pPr lvl="0">
              <a:spcBef>
                <a:spcPct val="20000"/>
              </a:spcBef>
              <a:buClr>
                <a:srgbClr val="F0A22E"/>
              </a:buClr>
              <a:buSzPct val="70000"/>
            </a:pPr>
            <a:r>
              <a:rPr lang="en-US" sz="1200" dirty="0"/>
              <a:t>	June 16, 2023   – Summer 3, 2023</a:t>
            </a:r>
          </a:p>
          <a:p>
            <a:pPr lvl="0">
              <a:spcBef>
                <a:spcPct val="20000"/>
              </a:spcBef>
              <a:buClr>
                <a:srgbClr val="F0A22E"/>
              </a:buClr>
              <a:buSzPct val="70000"/>
            </a:pPr>
            <a:r>
              <a:rPr lang="en-US" sz="1200" dirty="0"/>
              <a:t>	July 7, 2023 – Summer 2, 2023 </a:t>
            </a:r>
          </a:p>
          <a:p>
            <a:pPr lvl="0">
              <a:spcBef>
                <a:spcPct val="20000"/>
              </a:spcBef>
              <a:buClr>
                <a:srgbClr val="F0A22E"/>
              </a:buClr>
              <a:buSzPct val="70000"/>
            </a:pPr>
            <a:r>
              <a:rPr lang="en-US" sz="1200" dirty="0"/>
              <a:t>            July 14, 2023 – Early Fiscal Clearance</a:t>
            </a:r>
          </a:p>
          <a:p>
            <a:pPr lvl="0">
              <a:spcBef>
                <a:spcPct val="20000"/>
              </a:spcBef>
              <a:buClr>
                <a:srgbClr val="F0A22E"/>
              </a:buClr>
              <a:buSzPct val="70000"/>
            </a:pPr>
            <a:r>
              <a:rPr lang="en-US" sz="1200" dirty="0"/>
              <a:t>	Aug 17 &amp; 18, 2023 – Fall 2023</a:t>
            </a:r>
          </a:p>
          <a:p>
            <a:pPr lvl="0">
              <a:spcBef>
                <a:spcPct val="20000"/>
              </a:spcBef>
              <a:buClr>
                <a:srgbClr val="F0A22E"/>
              </a:buClr>
              <a:buSzPct val="70000"/>
            </a:pPr>
            <a:endParaRPr lang="en-US" sz="800" dirty="0"/>
          </a:p>
          <a:p>
            <a:pPr marL="342900" lvl="0" indent="-342900">
              <a:spcBef>
                <a:spcPct val="20000"/>
              </a:spcBef>
              <a:buClr>
                <a:srgbClr val="F0A22E"/>
              </a:buClr>
              <a:buSzPct val="70000"/>
              <a:buFont typeface="Wingdings" panose="05000000000000000000" pitchFamily="2" charset="2"/>
              <a:buChar char="v"/>
            </a:pPr>
            <a:r>
              <a:rPr lang="en-US" sz="1200" dirty="0"/>
              <a:t>If payment is NOT </a:t>
            </a:r>
            <a:r>
              <a:rPr lang="en-US" sz="1200" b="1" u="sng" dirty="0"/>
              <a:t>received by 4:00 pm on or before the above dates</a:t>
            </a:r>
            <a:r>
              <a:rPr lang="en-US" sz="1200" dirty="0"/>
              <a:t>, your classes will drop. The LATE Registration Fee is $100.00.</a:t>
            </a:r>
          </a:p>
          <a:p>
            <a:pPr lvl="1">
              <a:lnSpc>
                <a:spcPct val="94000"/>
              </a:lnSpc>
              <a:spcBef>
                <a:spcPts val="700"/>
              </a:spcBef>
              <a:buClr>
                <a:prstClr val="white"/>
              </a:buClr>
              <a:buSzPts val="2000"/>
            </a:pPr>
            <a:endParaRPr lang="en-US" sz="800" dirty="0"/>
          </a:p>
          <a:p>
            <a:pPr lvl="0">
              <a:lnSpc>
                <a:spcPct val="112000"/>
              </a:lnSpc>
              <a:spcBef>
                <a:spcPts val="200"/>
              </a:spcBef>
              <a:buClr>
                <a:prstClr val="black"/>
              </a:buClr>
              <a:buSzPts val="2000"/>
            </a:pPr>
            <a:r>
              <a:rPr lang="en-US" sz="1200" b="1" i="1" dirty="0"/>
              <a:t>***Fiscal clearance is not saying you have completed your financial aid process.  You should continue your financial aid process to ensure the funds come to the University. </a:t>
            </a:r>
            <a:endParaRPr lang="en-US" sz="1200" dirty="0"/>
          </a:p>
        </p:txBody>
      </p:sp>
      <p:sp>
        <p:nvSpPr>
          <p:cNvPr id="5" name="TextBox 4">
            <a:extLst>
              <a:ext uri="{FF2B5EF4-FFF2-40B4-BE49-F238E27FC236}">
                <a16:creationId xmlns:a16="http://schemas.microsoft.com/office/drawing/2014/main" id="{2A2347B3-A3C8-A342-ADE5-6085CBB19559}"/>
              </a:ext>
            </a:extLst>
          </p:cNvPr>
          <p:cNvSpPr txBox="1"/>
          <p:nvPr/>
        </p:nvSpPr>
        <p:spPr>
          <a:xfrm>
            <a:off x="373518" y="520511"/>
            <a:ext cx="2514600" cy="6555641"/>
          </a:xfrm>
          <a:prstGeom prst="rect">
            <a:avLst/>
          </a:prstGeom>
          <a:noFill/>
        </p:spPr>
        <p:txBody>
          <a:bodyPr wrap="square" rtlCol="0">
            <a:spAutoFit/>
          </a:bodyPr>
          <a:lstStyle/>
          <a:p>
            <a:pPr algn="ctr"/>
            <a:r>
              <a:rPr lang="en-US" sz="2000" b="1" dirty="0">
                <a:solidFill>
                  <a:srgbClr val="FFC000"/>
                </a:solidFill>
                <a:latin typeface="Arial"/>
                <a:cs typeface="Arial"/>
              </a:rPr>
              <a:t>STUDENT ACCOUNTS</a:t>
            </a:r>
          </a:p>
          <a:p>
            <a:pPr algn="ctr"/>
            <a:endParaRPr lang="en-US" sz="1400" dirty="0">
              <a:latin typeface="Arial"/>
              <a:cs typeface="Arial"/>
            </a:endParaRPr>
          </a:p>
          <a:p>
            <a:r>
              <a:rPr lang="en-US" sz="1200" b="1" spc="25" dirty="0">
                <a:solidFill>
                  <a:srgbClr val="F3F3F1"/>
                </a:solidFill>
                <a:latin typeface="Arial"/>
                <a:cs typeface="Arial"/>
              </a:rPr>
              <a:t>Location: Xavier South Room 300 – B</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Cashier’s Office Hours: </a:t>
            </a:r>
          </a:p>
          <a:p>
            <a:r>
              <a:rPr lang="en-US" sz="1200" b="1" spc="25" dirty="0">
                <a:solidFill>
                  <a:srgbClr val="F3F3F1"/>
                </a:solidFill>
                <a:latin typeface="Arial"/>
                <a:cs typeface="Arial"/>
              </a:rPr>
              <a:t>9:00 am – 12:30 pm</a:t>
            </a:r>
          </a:p>
          <a:p>
            <a:r>
              <a:rPr lang="en-US" sz="1200" b="1" spc="25" dirty="0">
                <a:solidFill>
                  <a:srgbClr val="F3F3F1"/>
                </a:solidFill>
                <a:latin typeface="Arial"/>
                <a:cs typeface="Arial"/>
              </a:rPr>
              <a:t>1:30 pm –   4:00 pm</a:t>
            </a:r>
          </a:p>
          <a:p>
            <a:endParaRPr lang="en-US" sz="1200" b="1" spc="25" dirty="0">
              <a:solidFill>
                <a:srgbClr val="F3F3F1"/>
              </a:solidFill>
              <a:latin typeface="Arial"/>
              <a:cs typeface="Arial"/>
            </a:endParaRPr>
          </a:p>
          <a:p>
            <a:r>
              <a:rPr lang="en-US" sz="1200" b="1" spc="25" dirty="0">
                <a:solidFill>
                  <a:srgbClr val="F3F3F1"/>
                </a:solidFill>
                <a:latin typeface="Arial"/>
                <a:cs typeface="Arial"/>
              </a:rPr>
              <a:t>Mailing Address:      </a:t>
            </a:r>
          </a:p>
          <a:p>
            <a:r>
              <a:rPr lang="en-US" sz="1200" b="1" spc="25" dirty="0">
                <a:solidFill>
                  <a:srgbClr val="F3F3F1"/>
                </a:solidFill>
                <a:latin typeface="Arial"/>
                <a:cs typeface="Arial"/>
              </a:rPr>
              <a:t>Xavier University of LA</a:t>
            </a:r>
          </a:p>
          <a:p>
            <a:r>
              <a:rPr lang="en-US" sz="1200" b="1" spc="25" dirty="0">
                <a:solidFill>
                  <a:srgbClr val="F3F3F1"/>
                </a:solidFill>
                <a:latin typeface="Arial"/>
                <a:cs typeface="Arial"/>
              </a:rPr>
              <a:t>Office of Student Accounts</a:t>
            </a:r>
          </a:p>
          <a:p>
            <a:r>
              <a:rPr lang="en-US" sz="1200" b="1" spc="25" dirty="0">
                <a:solidFill>
                  <a:srgbClr val="F3F3F1"/>
                </a:solidFill>
                <a:latin typeface="Arial"/>
                <a:cs typeface="Arial"/>
              </a:rPr>
              <a:t>1 Drexel Drive, Box 121</a:t>
            </a:r>
          </a:p>
          <a:p>
            <a:r>
              <a:rPr lang="en-US" sz="1200" b="1" spc="25" dirty="0">
                <a:solidFill>
                  <a:srgbClr val="F3F3F1"/>
                </a:solidFill>
                <a:latin typeface="Arial"/>
                <a:cs typeface="Arial"/>
              </a:rPr>
              <a:t>New Orleans, LA 70125</a:t>
            </a:r>
          </a:p>
          <a:p>
            <a:endParaRPr lang="en-US" sz="1200" b="1" spc="25" dirty="0">
              <a:solidFill>
                <a:srgbClr val="F3F3F1"/>
              </a:solidFill>
              <a:latin typeface="Arial"/>
              <a:cs typeface="Arial"/>
            </a:endParaRPr>
          </a:p>
          <a:p>
            <a:r>
              <a:rPr lang="en-US" sz="1200" b="1" spc="30" dirty="0">
                <a:solidFill>
                  <a:srgbClr val="F3F3F1"/>
                </a:solidFill>
                <a:latin typeface="Arial"/>
                <a:cs typeface="Arial"/>
                <a:hlinkClick r:id="rId2"/>
              </a:rPr>
              <a:t>https://www.xula.edu/fiscal-services/office-of-student-accounts/office-of-student-accounts-tuition-fees-residential-housing-and-other-costs.html</a:t>
            </a:r>
            <a:endParaRPr lang="en-US" sz="1200" b="1" spc="30" dirty="0">
              <a:solidFill>
                <a:srgbClr val="F3F3F1"/>
              </a:solidFill>
              <a:latin typeface="Arial"/>
              <a:cs typeface="Arial"/>
            </a:endParaRPr>
          </a:p>
          <a:p>
            <a:endParaRPr lang="en-US" sz="1200" b="1" spc="30" dirty="0">
              <a:solidFill>
                <a:srgbClr val="F3F3F1"/>
              </a:solidFill>
              <a:latin typeface="Arial"/>
              <a:cs typeface="Arial"/>
            </a:endParaRPr>
          </a:p>
          <a:p>
            <a:r>
              <a:rPr lang="en-US" sz="1200" b="1" spc="-20" dirty="0">
                <a:solidFill>
                  <a:srgbClr val="FFC000"/>
                </a:solidFill>
                <a:latin typeface="Arial"/>
                <a:cs typeface="Arial"/>
              </a:rPr>
              <a:t>Learn </a:t>
            </a:r>
            <a:r>
              <a:rPr lang="en-US" sz="1200" b="1" spc="35" dirty="0">
                <a:solidFill>
                  <a:srgbClr val="FFC000"/>
                </a:solidFill>
                <a:latin typeface="Arial"/>
                <a:cs typeface="Arial"/>
              </a:rPr>
              <a:t>More </a:t>
            </a:r>
            <a:r>
              <a:rPr lang="en-US" sz="1200" b="1" spc="65" dirty="0">
                <a:solidFill>
                  <a:srgbClr val="FFC000"/>
                </a:solidFill>
                <a:latin typeface="Arial"/>
                <a:cs typeface="Arial"/>
              </a:rPr>
              <a:t>/ </a:t>
            </a:r>
            <a:r>
              <a:rPr lang="en-US" sz="1200" b="1" spc="-40" dirty="0">
                <a:solidFill>
                  <a:srgbClr val="FFC000"/>
                </a:solidFill>
                <a:latin typeface="Arial"/>
                <a:cs typeface="Arial"/>
              </a:rPr>
              <a:t>Contact</a:t>
            </a:r>
            <a:r>
              <a:rPr lang="en-US" sz="1200" b="1" spc="-125" dirty="0">
                <a:solidFill>
                  <a:srgbClr val="FFC000"/>
                </a:solidFill>
                <a:latin typeface="Arial"/>
                <a:cs typeface="Arial"/>
              </a:rPr>
              <a:t> </a:t>
            </a:r>
            <a:r>
              <a:rPr lang="en-US" sz="1200" b="1" spc="-70" dirty="0">
                <a:solidFill>
                  <a:srgbClr val="FFC000"/>
                </a:solidFill>
                <a:latin typeface="Arial"/>
                <a:cs typeface="Arial"/>
              </a:rPr>
              <a:t>Us</a:t>
            </a:r>
            <a:endParaRPr lang="en-US" sz="1200" dirty="0">
              <a:latin typeface="Arial"/>
              <a:cs typeface="Arial"/>
            </a:endParaRPr>
          </a:p>
          <a:p>
            <a:r>
              <a:rPr lang="en-US" sz="1200" b="1" spc="30" dirty="0">
                <a:solidFill>
                  <a:srgbClr val="F3F3F1"/>
                </a:solidFill>
                <a:latin typeface="Arial"/>
                <a:cs typeface="Arial"/>
              </a:rPr>
              <a:t>Have </a:t>
            </a:r>
            <a:r>
              <a:rPr lang="en-US" sz="1200" b="1" spc="5" dirty="0">
                <a:solidFill>
                  <a:srgbClr val="F3F3F1"/>
                </a:solidFill>
                <a:latin typeface="Arial"/>
                <a:cs typeface="Arial"/>
              </a:rPr>
              <a:t>another </a:t>
            </a:r>
            <a:r>
              <a:rPr lang="en-US" sz="1200" b="1" spc="-40" dirty="0">
                <a:solidFill>
                  <a:srgbClr val="F3F3F1"/>
                </a:solidFill>
                <a:latin typeface="Arial"/>
                <a:cs typeface="Arial"/>
              </a:rPr>
              <a:t>question? </a:t>
            </a:r>
            <a:r>
              <a:rPr lang="en-US" sz="1200" b="1" spc="-25" dirty="0">
                <a:solidFill>
                  <a:srgbClr val="F3F3F1"/>
                </a:solidFill>
                <a:latin typeface="Arial"/>
                <a:cs typeface="Arial"/>
              </a:rPr>
              <a:t>Visit </a:t>
            </a:r>
            <a:r>
              <a:rPr lang="en-US" sz="1200" b="1" dirty="0">
                <a:solidFill>
                  <a:srgbClr val="F3F3F1"/>
                </a:solidFill>
                <a:latin typeface="Arial"/>
                <a:cs typeface="Arial"/>
              </a:rPr>
              <a:t>our </a:t>
            </a:r>
            <a:r>
              <a:rPr lang="en-US" sz="1200" b="1" spc="5" dirty="0">
                <a:solidFill>
                  <a:srgbClr val="F3F3F1"/>
                </a:solidFill>
                <a:latin typeface="Arial"/>
                <a:cs typeface="Arial"/>
              </a:rPr>
              <a:t>website </a:t>
            </a:r>
            <a:r>
              <a:rPr lang="en-US" sz="1200" b="1" spc="15" dirty="0">
                <a:solidFill>
                  <a:srgbClr val="F3F3F1"/>
                </a:solidFill>
                <a:latin typeface="Arial"/>
                <a:cs typeface="Arial"/>
              </a:rPr>
              <a:t>or </a:t>
            </a:r>
            <a:r>
              <a:rPr lang="en-US" sz="1200" b="1" spc="-40" dirty="0">
                <a:solidFill>
                  <a:srgbClr val="F3F3F1"/>
                </a:solidFill>
                <a:latin typeface="Arial"/>
                <a:cs typeface="Arial"/>
              </a:rPr>
              <a:t>contact </a:t>
            </a:r>
            <a:r>
              <a:rPr lang="en-US" sz="1200" b="1" spc="-5" dirty="0">
                <a:solidFill>
                  <a:srgbClr val="F3F3F1"/>
                </a:solidFill>
                <a:latin typeface="Arial"/>
                <a:cs typeface="Arial"/>
              </a:rPr>
              <a:t>the Office of Student Accounts </a:t>
            </a:r>
            <a:r>
              <a:rPr lang="en-US" sz="1200" b="1" spc="15" dirty="0">
                <a:solidFill>
                  <a:srgbClr val="F3F3F1"/>
                </a:solidFill>
                <a:latin typeface="Arial"/>
                <a:cs typeface="Arial"/>
              </a:rPr>
              <a:t>and </a:t>
            </a:r>
            <a:r>
              <a:rPr lang="en-US" sz="1200" b="1" dirty="0">
                <a:solidFill>
                  <a:srgbClr val="F3F3F1"/>
                </a:solidFill>
                <a:latin typeface="Arial"/>
                <a:cs typeface="Arial"/>
              </a:rPr>
              <a:t>let </a:t>
            </a:r>
            <a:r>
              <a:rPr lang="en-US" sz="1200" b="1" spc="-75" dirty="0">
                <a:solidFill>
                  <a:srgbClr val="F3F3F1"/>
                </a:solidFill>
                <a:latin typeface="Arial"/>
                <a:cs typeface="Arial"/>
              </a:rPr>
              <a:t>us</a:t>
            </a:r>
            <a:r>
              <a:rPr lang="en-US" sz="1200" b="1" spc="-5" dirty="0">
                <a:solidFill>
                  <a:srgbClr val="F3F3F1"/>
                </a:solidFill>
                <a:latin typeface="Arial"/>
                <a:cs typeface="Arial"/>
              </a:rPr>
              <a:t> </a:t>
            </a:r>
            <a:r>
              <a:rPr lang="en-US" sz="1200" b="1" spc="-20" dirty="0">
                <a:solidFill>
                  <a:srgbClr val="F3F3F1"/>
                </a:solidFill>
                <a:latin typeface="Arial"/>
                <a:cs typeface="Arial"/>
              </a:rPr>
              <a:t>help.</a:t>
            </a:r>
            <a:endParaRPr lang="en-US" sz="1200" dirty="0">
              <a:latin typeface="Arial"/>
              <a:cs typeface="Arial"/>
            </a:endParaRPr>
          </a:p>
          <a:p>
            <a:endParaRPr lang="en-US" sz="1200" dirty="0"/>
          </a:p>
          <a:p>
            <a:r>
              <a:rPr lang="en-US" sz="1200" b="1" spc="-45" dirty="0">
                <a:solidFill>
                  <a:srgbClr val="F3F3F1"/>
                </a:solidFill>
                <a:latin typeface="Arial"/>
                <a:cs typeface="Arial"/>
              </a:rPr>
              <a:t>Email:</a:t>
            </a:r>
            <a:r>
              <a:rPr lang="en-US" sz="1200" b="1" spc="-15" dirty="0">
                <a:solidFill>
                  <a:srgbClr val="F3F3F1"/>
                </a:solidFill>
                <a:latin typeface="Arial"/>
                <a:cs typeface="Arial"/>
              </a:rPr>
              <a:t> </a:t>
            </a:r>
            <a:r>
              <a:rPr lang="en-US" sz="1200" u="sng" dirty="0">
                <a:hlinkClick r:id="rId3"/>
              </a:rPr>
              <a:t>stuaccts@xula.edu</a:t>
            </a:r>
            <a:r>
              <a:rPr lang="en-US" sz="1200" u="sng" dirty="0"/>
              <a:t> </a:t>
            </a:r>
          </a:p>
          <a:p>
            <a:r>
              <a:rPr lang="en-US" sz="1200" b="1" spc="-35" dirty="0">
                <a:solidFill>
                  <a:srgbClr val="F3F3F1"/>
                </a:solidFill>
                <a:latin typeface="Arial"/>
                <a:cs typeface="Arial"/>
              </a:rPr>
              <a:t>Phone: (</a:t>
            </a:r>
            <a:r>
              <a:rPr lang="en-US" sz="1200" b="1" spc="-114" dirty="0">
                <a:solidFill>
                  <a:srgbClr val="F3F3F1"/>
                </a:solidFill>
                <a:latin typeface="Arial"/>
                <a:cs typeface="Arial"/>
              </a:rPr>
              <a:t>504) 520 - 7667</a:t>
            </a:r>
          </a:p>
          <a:p>
            <a:endParaRPr lang="en-US" dirty="0"/>
          </a:p>
        </p:txBody>
      </p:sp>
      <p:pic>
        <p:nvPicPr>
          <p:cNvPr id="13" name="Picture 12">
            <a:extLst>
              <a:ext uri="{FF2B5EF4-FFF2-40B4-BE49-F238E27FC236}">
                <a16:creationId xmlns:a16="http://schemas.microsoft.com/office/drawing/2014/main" id="{A9210349-18B6-F04A-9B48-5BF3CE0344C8}"/>
              </a:ext>
            </a:extLst>
          </p:cNvPr>
          <p:cNvPicPr>
            <a:picLocks noChangeAspect="1"/>
          </p:cNvPicPr>
          <p:nvPr/>
        </p:nvPicPr>
        <p:blipFill>
          <a:blip r:embed="rId4"/>
          <a:stretch>
            <a:fillRect/>
          </a:stretch>
        </p:blipFill>
        <p:spPr>
          <a:xfrm>
            <a:off x="7848600" y="5354025"/>
            <a:ext cx="1219200" cy="1308288"/>
          </a:xfrm>
          <a:prstGeom prst="rect">
            <a:avLst/>
          </a:prstGeom>
        </p:spPr>
      </p:pic>
    </p:spTree>
    <p:extLst>
      <p:ext uri="{BB962C8B-B14F-4D97-AF65-F5344CB8AC3E}">
        <p14:creationId xmlns:p14="http://schemas.microsoft.com/office/powerpoint/2010/main" val="327153415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rop">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3256</Words>
  <Application>Microsoft Office PowerPoint</Application>
  <PresentationFormat>On-screen Show (4:3)</PresentationFormat>
  <Paragraphs>421</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Avenir Next Condensed Demi Bold</vt:lpstr>
      <vt:lpstr>Avenir Next Demi Bold</vt:lpstr>
      <vt:lpstr>Calibri</vt:lpstr>
      <vt:lpstr>Franklin Gothic Book</vt:lpstr>
      <vt:lpstr>Franklin Gothic Medium</vt:lpstr>
      <vt:lpstr>Times New Roman</vt:lpstr>
      <vt:lpstr>Wingdings</vt:lpstr>
      <vt:lpstr>Wingdings 2</vt:lpstr>
      <vt:lpstr>Crop</vt:lpstr>
      <vt:lpstr>Information Session with office of financial aid and student accounts </vt:lpstr>
      <vt:lpstr>Office of Financial Aid</vt:lpstr>
      <vt:lpstr>Office of Financial Aid</vt:lpstr>
      <vt:lpstr>Office of Financial Aid</vt:lpstr>
      <vt:lpstr>PowerPoint Presentation</vt:lpstr>
      <vt:lpstr>Financial Aid Team Contact us at (504) 520-7835 Twitter: https://twitter.com/XUFinancialAid </vt:lpstr>
      <vt:lpstr>WHAT WE DO </vt:lpstr>
      <vt:lpstr>FISCAL CLEARANCE PROCESS – WHAT IS IT  </vt:lpstr>
      <vt:lpstr>FISCAL CLEARANCE</vt:lpstr>
      <vt:lpstr>Verifying Fiscal Clearance</vt:lpstr>
      <vt:lpstr>health insurance waiver</vt:lpstr>
      <vt:lpstr>Payment Dates</vt:lpstr>
      <vt:lpstr>My Banner Web Account</vt:lpstr>
      <vt:lpstr>Direct Deposit</vt:lpstr>
      <vt:lpstr>Online Payment</vt:lpstr>
      <vt:lpstr>Online Payment</vt:lpstr>
      <vt:lpstr>FERPA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for Continuing Studies and Distance Education  Office of Graduate Programs</dc:title>
  <dc:creator>Marcus Cox</dc:creator>
  <cp:lastModifiedBy>Destiny Castillo</cp:lastModifiedBy>
  <cp:revision>25</cp:revision>
  <cp:lastPrinted>2021-07-07T14:25:21Z</cp:lastPrinted>
  <dcterms:created xsi:type="dcterms:W3CDTF">2019-09-16T16:45:43Z</dcterms:created>
  <dcterms:modified xsi:type="dcterms:W3CDTF">2023-05-25T16:51:15Z</dcterms:modified>
</cp:coreProperties>
</file>